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4"/>
  </p:notesMasterIdLst>
  <p:sldIdLst>
    <p:sldId id="256" r:id="rId2"/>
    <p:sldId id="257" r:id="rId3"/>
    <p:sldId id="258" r:id="rId4"/>
    <p:sldId id="260" r:id="rId5"/>
    <p:sldId id="259" r:id="rId6"/>
    <p:sldId id="261" r:id="rId7"/>
    <p:sldId id="262" r:id="rId8"/>
    <p:sldId id="263" r:id="rId9"/>
    <p:sldId id="337"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355" r:id="rId25"/>
    <p:sldId id="278" r:id="rId26"/>
    <p:sldId id="279" r:id="rId27"/>
    <p:sldId id="280" r:id="rId28"/>
    <p:sldId id="281" r:id="rId29"/>
    <p:sldId id="283" r:id="rId30"/>
    <p:sldId id="284" r:id="rId31"/>
    <p:sldId id="285" r:id="rId32"/>
    <p:sldId id="286" r:id="rId33"/>
    <p:sldId id="287" r:id="rId34"/>
    <p:sldId id="288" r:id="rId35"/>
    <p:sldId id="289" r:id="rId36"/>
    <p:sldId id="291" r:id="rId37"/>
    <p:sldId id="290" r:id="rId38"/>
    <p:sldId id="293" r:id="rId39"/>
    <p:sldId id="292" r:id="rId40"/>
    <p:sldId id="294" r:id="rId41"/>
    <p:sldId id="338" r:id="rId42"/>
    <p:sldId id="339" r:id="rId43"/>
    <p:sldId id="340" r:id="rId44"/>
    <p:sldId id="341" r:id="rId45"/>
    <p:sldId id="346" r:id="rId46"/>
    <p:sldId id="344" r:id="rId47"/>
    <p:sldId id="345" r:id="rId48"/>
    <p:sldId id="342" r:id="rId49"/>
    <p:sldId id="343" r:id="rId50"/>
    <p:sldId id="350" r:id="rId51"/>
    <p:sldId id="351" r:id="rId52"/>
    <p:sldId id="347" r:id="rId53"/>
    <p:sldId id="348" r:id="rId54"/>
    <p:sldId id="349" r:id="rId55"/>
    <p:sldId id="295" r:id="rId56"/>
    <p:sldId id="296" r:id="rId57"/>
    <p:sldId id="297" r:id="rId58"/>
    <p:sldId id="300" r:id="rId59"/>
    <p:sldId id="301" r:id="rId60"/>
    <p:sldId id="302" r:id="rId61"/>
    <p:sldId id="303" r:id="rId62"/>
    <p:sldId id="305" r:id="rId63"/>
    <p:sldId id="304" r:id="rId64"/>
    <p:sldId id="306" r:id="rId65"/>
    <p:sldId id="308" r:id="rId66"/>
    <p:sldId id="309" r:id="rId67"/>
    <p:sldId id="307" r:id="rId68"/>
    <p:sldId id="310" r:id="rId69"/>
    <p:sldId id="311" r:id="rId70"/>
    <p:sldId id="312" r:id="rId71"/>
    <p:sldId id="313" r:id="rId72"/>
    <p:sldId id="314" r:id="rId73"/>
    <p:sldId id="315" r:id="rId74"/>
    <p:sldId id="316" r:id="rId75"/>
    <p:sldId id="317" r:id="rId76"/>
    <p:sldId id="318" r:id="rId77"/>
    <p:sldId id="319" r:id="rId78"/>
    <p:sldId id="320" r:id="rId79"/>
    <p:sldId id="321" r:id="rId80"/>
    <p:sldId id="322" r:id="rId81"/>
    <p:sldId id="323" r:id="rId82"/>
    <p:sldId id="324" r:id="rId83"/>
    <p:sldId id="325" r:id="rId84"/>
    <p:sldId id="326" r:id="rId85"/>
    <p:sldId id="327" r:id="rId86"/>
    <p:sldId id="328" r:id="rId87"/>
    <p:sldId id="329" r:id="rId88"/>
    <p:sldId id="330" r:id="rId89"/>
    <p:sldId id="331" r:id="rId90"/>
    <p:sldId id="332" r:id="rId91"/>
    <p:sldId id="333" r:id="rId92"/>
    <p:sldId id="334" r:id="rId93"/>
    <p:sldId id="356" r:id="rId94"/>
    <p:sldId id="335" r:id="rId95"/>
    <p:sldId id="336" r:id="rId96"/>
    <p:sldId id="357" r:id="rId97"/>
    <p:sldId id="354" r:id="rId98"/>
    <p:sldId id="358" r:id="rId99"/>
    <p:sldId id="359" r:id="rId100"/>
    <p:sldId id="352" r:id="rId101"/>
    <p:sldId id="360" r:id="rId102"/>
    <p:sldId id="353" r:id="rId10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MITH, ERIC R CTR USAF AFMC 96 RNCS/RNCET" initials="SERCUA9R"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D247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80" autoAdjust="0"/>
    <p:restoredTop sz="77357" autoAdjust="0"/>
  </p:normalViewPr>
  <p:slideViewPr>
    <p:cSldViewPr snapToGrid="0">
      <p:cViewPr varScale="1">
        <p:scale>
          <a:sx n="74" d="100"/>
          <a:sy n="74" d="100"/>
        </p:scale>
        <p:origin x="-82" y="-28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54890B-4E32-408F-87D2-CAD3A0454361}" type="datetimeFigureOut">
              <a:rPr lang="en-US" smtClean="0"/>
              <a:t>7/19/2020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D7ECCC-5D98-40D5-80D6-5A98A53CFA20}" type="slidenum">
              <a:rPr lang="en-US" smtClean="0"/>
              <a:t>‹#›</a:t>
            </a:fld>
            <a:endParaRPr lang="en-US"/>
          </a:p>
        </p:txBody>
      </p:sp>
    </p:spTree>
    <p:extLst>
      <p:ext uri="{BB962C8B-B14F-4D97-AF65-F5344CB8AC3E}">
        <p14:creationId xmlns:p14="http://schemas.microsoft.com/office/powerpoint/2010/main" val="1653243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biblegateway.com/passage/?search=Daniel+4&amp;version=ISV#fen-ISV-21843c"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biblegateway.com/passage/?search=Daniel+7&amp;version=ISV#fen-ISV-21942d" TargetMode="External"/><Relationship Id="rId2" Type="http://schemas.openxmlformats.org/officeDocument/2006/relationships/slide" Target="../slides/slide56.xml"/><Relationship Id="rId1" Type="http://schemas.openxmlformats.org/officeDocument/2006/relationships/notesMaster" Target="../notesMasters/notesMaster1.xml"/><Relationship Id="rId4" Type="http://schemas.openxmlformats.org/officeDocument/2006/relationships/hyperlink" Target="https://www.biblegateway.com/passage/?search=Daniel+7&amp;version=ISV#fen-ISV-21943e"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biblegateway.com/passage/?search=Daniel+7&amp;version=ISV#fen-ISV-21959k"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biblegateway.com/passage/?search=Daniel+8&amp;version=ISV#fen-ISV-21966d" TargetMode="External"/><Relationship Id="rId2" Type="http://schemas.openxmlformats.org/officeDocument/2006/relationships/slide" Target="../slides/slide63.xml"/><Relationship Id="rId1" Type="http://schemas.openxmlformats.org/officeDocument/2006/relationships/notesMaster" Target="../notesMasters/notesMaster1.xml"/><Relationship Id="rId4" Type="http://schemas.openxmlformats.org/officeDocument/2006/relationships/hyperlink" Target="https://www.biblegateway.com/passage/?search=Daniel+8&amp;version=ISV#fen-ISV-21967e"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Daniel</a:t>
            </a:r>
          </a:p>
          <a:p>
            <a:r>
              <a:rPr lang="en-US" sz="1200" b="1" i="0" kern="1200" dirty="0" smtClean="0">
                <a:solidFill>
                  <a:schemeClr val="tx1"/>
                </a:solidFill>
                <a:effectLst/>
                <a:latin typeface="+mn-lt"/>
                <a:ea typeface="+mn-ea"/>
                <a:cs typeface="+mn-cs"/>
              </a:rPr>
              <a:t>1 </a:t>
            </a:r>
            <a:r>
              <a:rPr lang="en-US" sz="1200" b="0" i="0" kern="1200" dirty="0" smtClean="0">
                <a:solidFill>
                  <a:schemeClr val="tx1"/>
                </a:solidFill>
                <a:effectLst/>
                <a:latin typeface="+mn-lt"/>
                <a:ea typeface="+mn-ea"/>
                <a:cs typeface="+mn-cs"/>
              </a:rPr>
              <a:t>In the third year of the reign of King </a:t>
            </a:r>
            <a:r>
              <a:rPr lang="en-US" sz="1200" b="0" i="0" kern="1200" dirty="0" err="1" smtClean="0">
                <a:solidFill>
                  <a:schemeClr val="tx1"/>
                </a:solidFill>
                <a:effectLst/>
                <a:latin typeface="+mn-lt"/>
                <a:ea typeface="+mn-ea"/>
                <a:cs typeface="+mn-cs"/>
              </a:rPr>
              <a:t>Jehoiakim</a:t>
            </a:r>
            <a:r>
              <a:rPr lang="en-US" sz="1200" b="0" i="0" kern="1200" dirty="0" smtClean="0">
                <a:solidFill>
                  <a:schemeClr val="tx1"/>
                </a:solidFill>
                <a:effectLst/>
                <a:latin typeface="+mn-lt"/>
                <a:ea typeface="+mn-ea"/>
                <a:cs typeface="+mn-cs"/>
              </a:rPr>
              <a:t> of Judah, King Nebuchadnezzar of Babylon came to Jerusalem and laid siege to it. </a:t>
            </a:r>
            <a:r>
              <a:rPr lang="en-US" sz="1200" b="1" i="0" kern="1200" baseline="30000" dirty="0" smtClean="0">
                <a:solidFill>
                  <a:schemeClr val="tx1"/>
                </a:solidFill>
                <a:effectLst/>
                <a:latin typeface="+mn-lt"/>
                <a:ea typeface="+mn-ea"/>
                <a:cs typeface="+mn-cs"/>
              </a:rPr>
              <a:t>2 </a:t>
            </a:r>
            <a:r>
              <a:rPr lang="en-US" sz="1200" b="0" i="0" kern="1200" dirty="0" smtClean="0">
                <a:solidFill>
                  <a:schemeClr val="tx1"/>
                </a:solidFill>
                <a:effectLst/>
                <a:latin typeface="+mn-lt"/>
                <a:ea typeface="+mn-ea"/>
                <a:cs typeface="+mn-cs"/>
              </a:rPr>
              <a:t>Within a week, the Lord handed King </a:t>
            </a:r>
            <a:r>
              <a:rPr lang="en-US" sz="1200" b="0" i="0" kern="1200" dirty="0" err="1" smtClean="0">
                <a:solidFill>
                  <a:schemeClr val="tx1"/>
                </a:solidFill>
                <a:effectLst/>
                <a:latin typeface="+mn-lt"/>
                <a:ea typeface="+mn-ea"/>
                <a:cs typeface="+mn-cs"/>
              </a:rPr>
              <a:t>Jehoiakim</a:t>
            </a:r>
            <a:r>
              <a:rPr lang="en-US" sz="1200" b="0" i="0" kern="1200" dirty="0" smtClean="0">
                <a:solidFill>
                  <a:schemeClr val="tx1"/>
                </a:solidFill>
                <a:effectLst/>
                <a:latin typeface="+mn-lt"/>
                <a:ea typeface="+mn-ea"/>
                <a:cs typeface="+mn-cs"/>
              </a:rPr>
              <a:t> of Judah over to him, along with valuable objects from the house of God. Nebuchadnezzar brought them to the temple of his god in the land of Shinar and stored them in its treasure house.</a:t>
            </a:r>
          </a:p>
          <a:p>
            <a:r>
              <a:rPr lang="en-US" sz="1200" b="1" i="0" kern="1200" baseline="30000" dirty="0" smtClean="0">
                <a:solidFill>
                  <a:schemeClr val="tx1"/>
                </a:solidFill>
                <a:effectLst/>
                <a:latin typeface="+mn-lt"/>
                <a:ea typeface="+mn-ea"/>
                <a:cs typeface="+mn-cs"/>
              </a:rPr>
              <a:t>3 </a:t>
            </a:r>
            <a:r>
              <a:rPr lang="en-US" sz="1200" b="0" i="0" kern="1200" dirty="0" smtClean="0">
                <a:solidFill>
                  <a:schemeClr val="tx1"/>
                </a:solidFill>
                <a:effectLst/>
                <a:latin typeface="+mn-lt"/>
                <a:ea typeface="+mn-ea"/>
                <a:cs typeface="+mn-cs"/>
              </a:rPr>
              <a:t>Later, the king ordered Ashpenaz, his chief officer, to bring in some Israelis of royal and noble descent. </a:t>
            </a:r>
            <a:r>
              <a:rPr lang="en-US" sz="1200" b="1" i="0" kern="1200" baseline="30000" dirty="0" smtClean="0">
                <a:solidFill>
                  <a:schemeClr val="tx1"/>
                </a:solidFill>
                <a:effectLst/>
                <a:latin typeface="+mn-lt"/>
                <a:ea typeface="+mn-ea"/>
                <a:cs typeface="+mn-cs"/>
              </a:rPr>
              <a:t>4 </a:t>
            </a:r>
            <a:r>
              <a:rPr lang="en-US" sz="1200" b="0" i="0" kern="1200" dirty="0" smtClean="0">
                <a:solidFill>
                  <a:schemeClr val="tx1"/>
                </a:solidFill>
                <a:effectLst/>
                <a:latin typeface="+mn-lt"/>
                <a:ea typeface="+mn-ea"/>
                <a:cs typeface="+mn-cs"/>
              </a:rPr>
              <a:t>They were to be young men without physical defect, handsome in appearance, skilled in all wisdom, quick to learn, prudent in how they used knowledge, and capable of serving in the king’s palace. They were to learn the literature and language of the Chaldeans.</a:t>
            </a:r>
          </a:p>
          <a:p>
            <a:r>
              <a:rPr lang="en-US" sz="1200" b="1" i="0" kern="1200" baseline="30000" dirty="0" smtClean="0">
                <a:solidFill>
                  <a:schemeClr val="tx1"/>
                </a:solidFill>
                <a:effectLst/>
                <a:latin typeface="+mn-lt"/>
                <a:ea typeface="+mn-ea"/>
                <a:cs typeface="+mn-cs"/>
              </a:rPr>
              <a:t>5 </a:t>
            </a:r>
            <a:r>
              <a:rPr lang="en-US" sz="1200" b="0" i="0" kern="1200" dirty="0" smtClean="0">
                <a:solidFill>
                  <a:schemeClr val="tx1"/>
                </a:solidFill>
                <a:effectLst/>
                <a:latin typeface="+mn-lt"/>
                <a:ea typeface="+mn-ea"/>
                <a:cs typeface="+mn-cs"/>
              </a:rPr>
              <a:t>The king assigned them fine food and choice wine on a daily basis, ordering them to be trained for three years, at the end of which time they would enter the king’s service. </a:t>
            </a:r>
            <a:r>
              <a:rPr lang="en-US" sz="1200" b="1" i="0" kern="1200" baseline="30000" dirty="0" smtClean="0">
                <a:solidFill>
                  <a:schemeClr val="tx1"/>
                </a:solidFill>
                <a:effectLst/>
                <a:latin typeface="+mn-lt"/>
                <a:ea typeface="+mn-ea"/>
                <a:cs typeface="+mn-cs"/>
              </a:rPr>
              <a:t>6 </a:t>
            </a:r>
            <a:r>
              <a:rPr lang="en-US" sz="1200" b="0" i="0" kern="1200" dirty="0" smtClean="0">
                <a:solidFill>
                  <a:schemeClr val="tx1"/>
                </a:solidFill>
                <a:effectLst/>
                <a:latin typeface="+mn-lt"/>
                <a:ea typeface="+mn-ea"/>
                <a:cs typeface="+mn-cs"/>
              </a:rPr>
              <a:t>Included among the people of Judah were Daniel, </a:t>
            </a:r>
            <a:r>
              <a:rPr lang="en-US" sz="1200" b="0" i="0" kern="1200" dirty="0" err="1" smtClean="0">
                <a:solidFill>
                  <a:schemeClr val="tx1"/>
                </a:solidFill>
                <a:effectLst/>
                <a:latin typeface="+mn-lt"/>
                <a:ea typeface="+mn-ea"/>
                <a:cs typeface="+mn-cs"/>
              </a:rPr>
              <a:t>Hananiah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Mishael</a:t>
            </a:r>
            <a:r>
              <a:rPr lang="en-US" sz="1200" b="0" i="0" kern="1200" dirty="0" smtClean="0">
                <a:solidFill>
                  <a:schemeClr val="tx1"/>
                </a:solidFill>
                <a:effectLst/>
                <a:latin typeface="+mn-lt"/>
                <a:ea typeface="+mn-ea"/>
                <a:cs typeface="+mn-cs"/>
              </a:rPr>
              <a:t>, and </a:t>
            </a:r>
            <a:r>
              <a:rPr lang="en-US" sz="1200" b="0" i="0" kern="1200" dirty="0" err="1" smtClean="0">
                <a:solidFill>
                  <a:schemeClr val="tx1"/>
                </a:solidFill>
                <a:effectLst/>
                <a:latin typeface="+mn-lt"/>
                <a:ea typeface="+mn-ea"/>
                <a:cs typeface="+mn-cs"/>
              </a:rPr>
              <a:t>Azariah</a:t>
            </a:r>
            <a:r>
              <a:rPr lang="en-US" sz="1200" b="0" i="0" kern="1200" dirty="0" smtClean="0">
                <a:solidFill>
                  <a:schemeClr val="tx1"/>
                </a:solidFill>
                <a:effectLst/>
                <a:latin typeface="+mn-lt"/>
                <a:ea typeface="+mn-ea"/>
                <a:cs typeface="+mn-cs"/>
              </a:rPr>
              <a:t>. </a:t>
            </a:r>
            <a:r>
              <a:rPr lang="en-US" sz="1200" b="1" i="0" kern="1200" baseline="30000" dirty="0" smtClean="0">
                <a:solidFill>
                  <a:schemeClr val="tx1"/>
                </a:solidFill>
                <a:effectLst/>
                <a:latin typeface="+mn-lt"/>
                <a:ea typeface="+mn-ea"/>
                <a:cs typeface="+mn-cs"/>
              </a:rPr>
              <a:t>7 </a:t>
            </a:r>
            <a:r>
              <a:rPr lang="en-US" sz="1200" b="0" i="0" kern="1200" dirty="0" smtClean="0">
                <a:solidFill>
                  <a:schemeClr val="tx1"/>
                </a:solidFill>
                <a:effectLst/>
                <a:latin typeface="+mn-lt"/>
                <a:ea typeface="+mn-ea"/>
                <a:cs typeface="+mn-cs"/>
              </a:rPr>
              <a:t>The chief officer assigned the name “</a:t>
            </a:r>
            <a:r>
              <a:rPr lang="en-US" sz="1200" b="0" i="0" kern="1200" dirty="0" err="1" smtClean="0">
                <a:solidFill>
                  <a:schemeClr val="tx1"/>
                </a:solidFill>
                <a:effectLst/>
                <a:latin typeface="+mn-lt"/>
                <a:ea typeface="+mn-ea"/>
                <a:cs typeface="+mn-cs"/>
              </a:rPr>
              <a:t>Belteshazzar</a:t>
            </a:r>
            <a:r>
              <a:rPr lang="en-US" sz="1200" b="0" i="0" kern="1200" dirty="0" smtClean="0">
                <a:solidFill>
                  <a:schemeClr val="tx1"/>
                </a:solidFill>
                <a:effectLst/>
                <a:latin typeface="+mn-lt"/>
                <a:ea typeface="+mn-ea"/>
                <a:cs typeface="+mn-cs"/>
              </a:rPr>
              <a:t>” to Daniel, the name “Shadrach” to </a:t>
            </a:r>
            <a:r>
              <a:rPr lang="en-US" sz="1200" b="0" i="0" kern="1200" dirty="0" err="1" smtClean="0">
                <a:solidFill>
                  <a:schemeClr val="tx1"/>
                </a:solidFill>
                <a:effectLst/>
                <a:latin typeface="+mn-lt"/>
                <a:ea typeface="+mn-ea"/>
                <a:cs typeface="+mn-cs"/>
              </a:rPr>
              <a:t>Hananiah</a:t>
            </a:r>
            <a:r>
              <a:rPr lang="en-US" sz="1200" b="0" i="0" kern="1200" dirty="0" smtClean="0">
                <a:solidFill>
                  <a:schemeClr val="tx1"/>
                </a:solidFill>
                <a:effectLst/>
                <a:latin typeface="+mn-lt"/>
                <a:ea typeface="+mn-ea"/>
                <a:cs typeface="+mn-cs"/>
              </a:rPr>
              <a:t>, the name “Meshach” to </a:t>
            </a:r>
            <a:r>
              <a:rPr lang="en-US" sz="1200" b="0" i="0" kern="1200" dirty="0" err="1" smtClean="0">
                <a:solidFill>
                  <a:schemeClr val="tx1"/>
                </a:solidFill>
                <a:effectLst/>
                <a:latin typeface="+mn-lt"/>
                <a:ea typeface="+mn-ea"/>
                <a:cs typeface="+mn-cs"/>
              </a:rPr>
              <a:t>Mishael</a:t>
            </a:r>
            <a:r>
              <a:rPr lang="en-US" sz="1200" b="0" i="0" kern="1200" dirty="0" smtClean="0">
                <a:solidFill>
                  <a:schemeClr val="tx1"/>
                </a:solidFill>
                <a:effectLst/>
                <a:latin typeface="+mn-lt"/>
                <a:ea typeface="+mn-ea"/>
                <a:cs typeface="+mn-cs"/>
              </a:rPr>
              <a:t>, and the name “Abednego” to </a:t>
            </a:r>
            <a:r>
              <a:rPr lang="en-US" sz="1200" b="0" i="0" kern="1200" dirty="0" err="1" smtClean="0">
                <a:solidFill>
                  <a:schemeClr val="tx1"/>
                </a:solidFill>
                <a:effectLst/>
                <a:latin typeface="+mn-lt"/>
                <a:ea typeface="+mn-ea"/>
                <a:cs typeface="+mn-cs"/>
              </a:rPr>
              <a:t>Azariah</a:t>
            </a:r>
            <a:r>
              <a:rPr lang="en-US" sz="1200" b="0" i="0" kern="1200" dirty="0" smtClean="0">
                <a:solidFill>
                  <a:schemeClr val="tx1"/>
                </a:solidFill>
                <a:effectLst/>
                <a:latin typeface="+mn-lt"/>
                <a:ea typeface="+mn-ea"/>
                <a:cs typeface="+mn-cs"/>
              </a:rPr>
              <a:t>.</a:t>
            </a:r>
          </a:p>
          <a:p>
            <a:endParaRPr lang="en-US" b="0" baseline="0" dirty="0" smtClean="0"/>
          </a:p>
        </p:txBody>
      </p:sp>
      <p:sp>
        <p:nvSpPr>
          <p:cNvPr id="4" name="Slide Number Placeholder 3"/>
          <p:cNvSpPr>
            <a:spLocks noGrp="1"/>
          </p:cNvSpPr>
          <p:nvPr>
            <p:ph type="sldNum" sz="quarter" idx="10"/>
          </p:nvPr>
        </p:nvSpPr>
        <p:spPr/>
        <p:txBody>
          <a:bodyPr/>
          <a:lstStyle/>
          <a:p>
            <a:fld id="{69D7ECCC-5D98-40D5-80D6-5A98A53CFA20}" type="slidenum">
              <a:rPr lang="en-US" smtClean="0"/>
              <a:t>5</a:t>
            </a:fld>
            <a:endParaRPr lang="en-US"/>
          </a:p>
        </p:txBody>
      </p:sp>
    </p:spTree>
    <p:extLst>
      <p:ext uri="{BB962C8B-B14F-4D97-AF65-F5344CB8AC3E}">
        <p14:creationId xmlns:p14="http://schemas.microsoft.com/office/powerpoint/2010/main" val="409309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baseline="30000" dirty="0" smtClean="0">
                <a:solidFill>
                  <a:schemeClr val="tx1"/>
                </a:solidFill>
                <a:effectLst/>
                <a:latin typeface="+mn-lt"/>
                <a:ea typeface="+mn-ea"/>
                <a:cs typeface="+mn-cs"/>
              </a:rPr>
              <a:t>4 </a:t>
            </a:r>
            <a:r>
              <a:rPr lang="en-US" sz="1200" b="0" i="0" kern="1200" dirty="0" smtClean="0">
                <a:solidFill>
                  <a:schemeClr val="tx1"/>
                </a:solidFill>
                <a:effectLst/>
                <a:latin typeface="+mn-lt"/>
                <a:ea typeface="+mn-ea"/>
                <a:cs typeface="+mn-cs"/>
              </a:rPr>
              <a:t>Then a herald proclaimed aloud:</a:t>
            </a:r>
          </a:p>
          <a:p>
            <a:r>
              <a:rPr lang="en-US" sz="1200" b="0" i="0" kern="1200" dirty="0" smtClean="0">
                <a:solidFill>
                  <a:schemeClr val="tx1"/>
                </a:solidFill>
                <a:effectLst/>
                <a:latin typeface="+mn-lt"/>
                <a:ea typeface="+mn-ea"/>
                <a:cs typeface="+mn-cs"/>
              </a:rPr>
              <a:t>“People of all nations, and languages are commanded: </a:t>
            </a:r>
            <a:r>
              <a:rPr lang="en-US" sz="1200" b="1" i="0" kern="1200" baseline="30000" dirty="0" smtClean="0">
                <a:solidFill>
                  <a:schemeClr val="tx1"/>
                </a:solidFill>
                <a:effectLst/>
                <a:latin typeface="+mn-lt"/>
                <a:ea typeface="+mn-ea"/>
                <a:cs typeface="+mn-cs"/>
              </a:rPr>
              <a:t>5 </a:t>
            </a:r>
            <a:r>
              <a:rPr lang="en-US" sz="1200" b="0" i="0" kern="1200" dirty="0" smtClean="0">
                <a:solidFill>
                  <a:schemeClr val="tx1"/>
                </a:solidFill>
                <a:effectLst/>
                <a:latin typeface="+mn-lt"/>
                <a:ea typeface="+mn-ea"/>
                <a:cs typeface="+mn-cs"/>
              </a:rPr>
              <a:t>Whenever you hear the sound of the trumpet, the flute, the lyre, the four-stringed lyre, and the harp, playing together along with various instruments, you are to fall down and worship the golden statue that was set up by King Nebuchadnezzar. </a:t>
            </a:r>
            <a:r>
              <a:rPr lang="en-US" sz="1200" b="1" i="0" kern="1200" baseline="30000" dirty="0" smtClean="0">
                <a:solidFill>
                  <a:schemeClr val="tx1"/>
                </a:solidFill>
                <a:effectLst/>
                <a:latin typeface="+mn-lt"/>
                <a:ea typeface="+mn-ea"/>
                <a:cs typeface="+mn-cs"/>
              </a:rPr>
              <a:t>6 </a:t>
            </a:r>
            <a:r>
              <a:rPr lang="en-US" sz="1200" b="0" i="0" kern="1200" dirty="0" smtClean="0">
                <a:solidFill>
                  <a:schemeClr val="tx1"/>
                </a:solidFill>
                <a:effectLst/>
                <a:latin typeface="+mn-lt"/>
                <a:ea typeface="+mn-ea"/>
                <a:cs typeface="+mn-cs"/>
              </a:rPr>
              <a:t>Anyone who does not fall down and worship is immediately to be thrown into the blazing fire furnace.”</a:t>
            </a:r>
          </a:p>
          <a:p>
            <a:r>
              <a:rPr lang="en-US" sz="1200" b="1" i="0" kern="1200" baseline="30000" dirty="0" smtClean="0">
                <a:solidFill>
                  <a:schemeClr val="tx1"/>
                </a:solidFill>
                <a:effectLst/>
                <a:latin typeface="+mn-lt"/>
                <a:ea typeface="+mn-ea"/>
                <a:cs typeface="+mn-cs"/>
              </a:rPr>
              <a:t>7 </a:t>
            </a:r>
            <a:r>
              <a:rPr lang="en-US" sz="1200" b="0" i="0" kern="1200" dirty="0" smtClean="0">
                <a:solidFill>
                  <a:schemeClr val="tx1"/>
                </a:solidFill>
                <a:effectLst/>
                <a:latin typeface="+mn-lt"/>
                <a:ea typeface="+mn-ea"/>
                <a:cs typeface="+mn-cs"/>
              </a:rPr>
              <a:t>Therefore, when all of the people “heard the sound of the trumpet, the flute, the lyre, the four-stringed lyre, and the harp, playing together along with various other instruments,” all the “people, nations, and languages” began to fall down and worship the golden statue that King Nebuchadnezzar had set up.</a:t>
            </a:r>
          </a:p>
          <a:p>
            <a:r>
              <a:rPr lang="en-US" baseline="0" dirty="0" smtClean="0"/>
              <a:t>-----</a:t>
            </a:r>
          </a:p>
          <a:p>
            <a:r>
              <a:rPr lang="en-US" sz="1200" b="1" i="0" kern="1200" baseline="30000" dirty="0" smtClean="0">
                <a:solidFill>
                  <a:schemeClr val="tx1"/>
                </a:solidFill>
                <a:effectLst/>
                <a:latin typeface="+mn-lt"/>
                <a:ea typeface="+mn-ea"/>
                <a:cs typeface="+mn-cs"/>
              </a:rPr>
              <a:t>8 </a:t>
            </a:r>
            <a:r>
              <a:rPr lang="en-US" sz="1200" b="0" i="0" kern="1200" dirty="0" smtClean="0">
                <a:solidFill>
                  <a:schemeClr val="tx1"/>
                </a:solidFill>
                <a:effectLst/>
                <a:latin typeface="+mn-lt"/>
                <a:ea typeface="+mn-ea"/>
                <a:cs typeface="+mn-cs"/>
              </a:rPr>
              <a:t>Just then, certain influential Chaldeans took this opportunity to come forward and denounce the Jews. </a:t>
            </a:r>
            <a:r>
              <a:rPr lang="en-US" sz="1200" b="1" i="0" kern="1200" baseline="30000" dirty="0" smtClean="0">
                <a:solidFill>
                  <a:schemeClr val="tx1"/>
                </a:solidFill>
                <a:effectLst/>
                <a:latin typeface="+mn-lt"/>
                <a:ea typeface="+mn-ea"/>
                <a:cs typeface="+mn-cs"/>
              </a:rPr>
              <a:t>9 </a:t>
            </a:r>
            <a:r>
              <a:rPr lang="en-US" sz="1200" b="0" i="0" kern="1200" dirty="0" smtClean="0">
                <a:solidFill>
                  <a:schemeClr val="tx1"/>
                </a:solidFill>
                <a:effectLst/>
                <a:latin typeface="+mn-lt"/>
                <a:ea typeface="+mn-ea"/>
                <a:cs typeface="+mn-cs"/>
              </a:rPr>
              <a:t>They told King Nebuchadnezzar, “Your majesty, live forever. </a:t>
            </a:r>
            <a:r>
              <a:rPr lang="en-US" sz="1200" b="1" i="0" kern="1200" baseline="30000" dirty="0" smtClean="0">
                <a:solidFill>
                  <a:schemeClr val="tx1"/>
                </a:solidFill>
                <a:effectLst/>
                <a:latin typeface="+mn-lt"/>
                <a:ea typeface="+mn-ea"/>
                <a:cs typeface="+mn-cs"/>
              </a:rPr>
              <a:t>10 </a:t>
            </a:r>
            <a:r>
              <a:rPr lang="en-US" sz="1200" b="0" i="0" kern="1200" dirty="0" smtClean="0">
                <a:solidFill>
                  <a:schemeClr val="tx1"/>
                </a:solidFill>
                <a:effectLst/>
                <a:latin typeface="+mn-lt"/>
                <a:ea typeface="+mn-ea"/>
                <a:cs typeface="+mn-cs"/>
              </a:rPr>
              <a:t>You, your majesty, issued this decree:</a:t>
            </a:r>
          </a:p>
          <a:p>
            <a:r>
              <a:rPr lang="en-US" sz="1200" b="0" i="0" kern="1200" dirty="0" smtClean="0">
                <a:solidFill>
                  <a:schemeClr val="tx1"/>
                </a:solidFill>
                <a:effectLst/>
                <a:latin typeface="+mn-lt"/>
                <a:ea typeface="+mn-ea"/>
                <a:cs typeface="+mn-cs"/>
              </a:rPr>
              <a:t>‘Every man who hears the sound of the trumpet, the flute, the lyre, the four-stringed lyre, and the harp, playing together along with various other instruments is to fall down and worship the golden statue. </a:t>
            </a:r>
            <a:r>
              <a:rPr lang="en-US" sz="1200" b="1" i="0" kern="1200" baseline="30000" dirty="0" smtClean="0">
                <a:solidFill>
                  <a:schemeClr val="tx1"/>
                </a:solidFill>
                <a:effectLst/>
                <a:latin typeface="+mn-lt"/>
                <a:ea typeface="+mn-ea"/>
                <a:cs typeface="+mn-cs"/>
              </a:rPr>
              <a:t>11 </a:t>
            </a:r>
            <a:r>
              <a:rPr lang="en-US" sz="1200" b="0" i="0" kern="1200" dirty="0" smtClean="0">
                <a:solidFill>
                  <a:schemeClr val="tx1"/>
                </a:solidFill>
                <a:effectLst/>
                <a:latin typeface="+mn-lt"/>
                <a:ea typeface="+mn-ea"/>
                <a:cs typeface="+mn-cs"/>
              </a:rPr>
              <a:t>Whoever does not fall down and worship is to be thrown into a blazing fire furnace.’</a:t>
            </a:r>
          </a:p>
          <a:p>
            <a:r>
              <a:rPr lang="en-US" sz="1200" b="1" i="0" kern="1200" baseline="30000" dirty="0" smtClean="0">
                <a:solidFill>
                  <a:schemeClr val="tx1"/>
                </a:solidFill>
                <a:effectLst/>
                <a:latin typeface="+mn-lt"/>
                <a:ea typeface="+mn-ea"/>
                <a:cs typeface="+mn-cs"/>
              </a:rPr>
              <a:t>12 </a:t>
            </a:r>
            <a:r>
              <a:rPr lang="en-US" sz="1200" b="0" i="0" kern="1200" dirty="0" smtClean="0">
                <a:solidFill>
                  <a:schemeClr val="tx1"/>
                </a:solidFill>
                <a:effectLst/>
                <a:latin typeface="+mn-lt"/>
                <a:ea typeface="+mn-ea"/>
                <a:cs typeface="+mn-cs"/>
              </a:rPr>
              <a:t>“Certain influential Jewish men whom you appointed to manage the city of Babylon—Shadrach, Meshach, and Abednego—have neither paid attention to you, your majesty, nor served your gods. And they won’t worship the golden statue that you set up.”</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D7ECCC-5D98-40D5-80D6-5A98A53CFA20}" type="slidenum">
              <a:rPr lang="en-US" smtClean="0"/>
              <a:t>18</a:t>
            </a:fld>
            <a:endParaRPr lang="en-US"/>
          </a:p>
        </p:txBody>
      </p:sp>
    </p:spTree>
    <p:extLst>
      <p:ext uri="{BB962C8B-B14F-4D97-AF65-F5344CB8AC3E}">
        <p14:creationId xmlns:p14="http://schemas.microsoft.com/office/powerpoint/2010/main" val="1521733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baseline="30000" dirty="0" smtClean="0">
                <a:solidFill>
                  <a:schemeClr val="tx1"/>
                </a:solidFill>
                <a:effectLst/>
                <a:latin typeface="+mn-lt"/>
                <a:ea typeface="+mn-ea"/>
                <a:cs typeface="+mn-cs"/>
              </a:rPr>
              <a:t>13 </a:t>
            </a:r>
            <a:r>
              <a:rPr lang="en-US" sz="1200" b="0" i="0" kern="1200" dirty="0" smtClean="0">
                <a:solidFill>
                  <a:schemeClr val="tx1"/>
                </a:solidFill>
                <a:effectLst/>
                <a:latin typeface="+mn-lt"/>
                <a:ea typeface="+mn-ea"/>
                <a:cs typeface="+mn-cs"/>
              </a:rPr>
              <a:t>Nebuchadnezzar flew into a rage and furiously ordered that Shadrach, Meshach, and Abednego be brought before him. </a:t>
            </a:r>
            <a:r>
              <a:rPr lang="en-US" sz="1200" b="1" i="0" kern="1200" baseline="30000" dirty="0" smtClean="0">
                <a:solidFill>
                  <a:schemeClr val="tx1"/>
                </a:solidFill>
                <a:effectLst/>
                <a:latin typeface="+mn-lt"/>
                <a:ea typeface="+mn-ea"/>
                <a:cs typeface="+mn-cs"/>
              </a:rPr>
              <a:t>14 </a:t>
            </a:r>
            <a:r>
              <a:rPr lang="en-US" sz="1200" b="0" i="0" kern="1200" dirty="0" smtClean="0">
                <a:solidFill>
                  <a:schemeClr val="tx1"/>
                </a:solidFill>
                <a:effectLst/>
                <a:latin typeface="+mn-lt"/>
                <a:ea typeface="+mn-ea"/>
                <a:cs typeface="+mn-cs"/>
              </a:rPr>
              <a:t>Nebuchadnezzar asked them, “Is it true, Shadrach, Meshach, and Abednego, that you don’t worship my gods and that you don’t worship the golden statue that has been set up? </a:t>
            </a:r>
            <a:r>
              <a:rPr lang="en-US" sz="1200" b="1" i="0" kern="1200" baseline="30000" dirty="0" smtClean="0">
                <a:solidFill>
                  <a:schemeClr val="tx1"/>
                </a:solidFill>
                <a:effectLst/>
                <a:latin typeface="+mn-lt"/>
                <a:ea typeface="+mn-ea"/>
                <a:cs typeface="+mn-cs"/>
              </a:rPr>
              <a:t>15 </a:t>
            </a:r>
            <a:r>
              <a:rPr lang="en-US" sz="1200" b="0" i="0" kern="1200" dirty="0" smtClean="0">
                <a:solidFill>
                  <a:schemeClr val="tx1"/>
                </a:solidFill>
                <a:effectLst/>
                <a:latin typeface="+mn-lt"/>
                <a:ea typeface="+mn-ea"/>
                <a:cs typeface="+mn-cs"/>
              </a:rPr>
              <a:t>Now, if you are ready at this very moment to obey ‘the sound of the trumpet, the flute, the lyre, the four-stringed lyre, and the harp,’ and worship the image that I have made… If you do not so worship, you will immediately have cast yourselves into the middle of the blazing fire, and what god is there who can deliver you from my power?”</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t>
            </a:r>
          </a:p>
          <a:p>
            <a:r>
              <a:rPr lang="en-US" sz="1200" b="1" i="0" kern="1200" baseline="30000" dirty="0" smtClean="0">
                <a:solidFill>
                  <a:schemeClr val="tx1"/>
                </a:solidFill>
                <a:effectLst/>
                <a:latin typeface="+mn-lt"/>
                <a:ea typeface="+mn-ea"/>
                <a:cs typeface="+mn-cs"/>
              </a:rPr>
              <a:t>16 </a:t>
            </a:r>
            <a:r>
              <a:rPr lang="en-US" sz="1200" b="0" i="0" kern="1200" dirty="0" smtClean="0">
                <a:solidFill>
                  <a:schemeClr val="tx1"/>
                </a:solidFill>
                <a:effectLst/>
                <a:latin typeface="+mn-lt"/>
                <a:ea typeface="+mn-ea"/>
                <a:cs typeface="+mn-cs"/>
              </a:rPr>
              <a:t>Shadrach, Meshach, and Abednego answered King Nebuchadnezzar, “It’s not necessary for us to respond in this matter. </a:t>
            </a:r>
            <a:r>
              <a:rPr lang="en-US" sz="1200" b="1" i="0" kern="1200" baseline="30000" dirty="0" smtClean="0">
                <a:solidFill>
                  <a:schemeClr val="tx1"/>
                </a:solidFill>
                <a:effectLst/>
                <a:latin typeface="+mn-lt"/>
                <a:ea typeface="+mn-ea"/>
                <a:cs typeface="+mn-cs"/>
              </a:rPr>
              <a:t>17 </a:t>
            </a:r>
            <a:r>
              <a:rPr lang="en-US" sz="1200" b="0" i="0" kern="1200" dirty="0" smtClean="0">
                <a:solidFill>
                  <a:schemeClr val="tx1"/>
                </a:solidFill>
                <a:effectLst/>
                <a:latin typeface="+mn-lt"/>
                <a:ea typeface="+mn-ea"/>
                <a:cs typeface="+mn-cs"/>
              </a:rPr>
              <a:t>Your majesty, if it be his will, our God whom we serve can deliver us from the blazing fire furnace, and he will deliver us from you. </a:t>
            </a:r>
            <a:r>
              <a:rPr lang="en-US" sz="1200" b="1" i="0" kern="1200" baseline="30000" dirty="0" smtClean="0">
                <a:solidFill>
                  <a:schemeClr val="tx1"/>
                </a:solidFill>
                <a:effectLst/>
                <a:latin typeface="+mn-lt"/>
                <a:ea typeface="+mn-ea"/>
                <a:cs typeface="+mn-cs"/>
              </a:rPr>
              <a:t>18 </a:t>
            </a:r>
            <a:r>
              <a:rPr lang="en-US" sz="1200" b="0" i="0" kern="1200" dirty="0" smtClean="0">
                <a:solidFill>
                  <a:schemeClr val="tx1"/>
                </a:solidFill>
                <a:effectLst/>
                <a:latin typeface="+mn-lt"/>
                <a:ea typeface="+mn-ea"/>
                <a:cs typeface="+mn-cs"/>
              </a:rPr>
              <a:t>But if not, rest assured, your majesty, that we won’t serve your gods, and we won’t worship the golden statue that you have set up.”</a:t>
            </a:r>
            <a:endParaRPr lang="en-US" dirty="0"/>
          </a:p>
        </p:txBody>
      </p:sp>
      <p:sp>
        <p:nvSpPr>
          <p:cNvPr id="4" name="Slide Number Placeholder 3"/>
          <p:cNvSpPr>
            <a:spLocks noGrp="1"/>
          </p:cNvSpPr>
          <p:nvPr>
            <p:ph type="sldNum" sz="quarter" idx="10"/>
          </p:nvPr>
        </p:nvSpPr>
        <p:spPr/>
        <p:txBody>
          <a:bodyPr/>
          <a:lstStyle/>
          <a:p>
            <a:fld id="{69D7ECCC-5D98-40D5-80D6-5A98A53CFA20}" type="slidenum">
              <a:rPr lang="en-US" smtClean="0"/>
              <a:t>20</a:t>
            </a:fld>
            <a:endParaRPr lang="en-US"/>
          </a:p>
        </p:txBody>
      </p:sp>
    </p:spTree>
    <p:extLst>
      <p:ext uri="{BB962C8B-B14F-4D97-AF65-F5344CB8AC3E}">
        <p14:creationId xmlns:p14="http://schemas.microsoft.com/office/powerpoint/2010/main" val="354288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baseline="30000" dirty="0" smtClean="0">
                <a:solidFill>
                  <a:schemeClr val="tx1"/>
                </a:solidFill>
                <a:effectLst/>
                <a:latin typeface="+mn-lt"/>
                <a:ea typeface="+mn-ea"/>
                <a:cs typeface="+mn-cs"/>
              </a:rPr>
              <a:t>19 </a:t>
            </a:r>
            <a:r>
              <a:rPr lang="en-US" sz="1200" b="0" i="0" kern="1200" dirty="0" smtClean="0">
                <a:solidFill>
                  <a:schemeClr val="tx1"/>
                </a:solidFill>
                <a:effectLst/>
                <a:latin typeface="+mn-lt"/>
                <a:ea typeface="+mn-ea"/>
                <a:cs typeface="+mn-cs"/>
              </a:rPr>
              <a:t>Out of control with rage, Nebuchadnezzar’s facial expression changed toward Shadrach, Meshach, and Abednego, and he ordered that the furnace be heated seven times hotter than usual. </a:t>
            </a:r>
            <a:r>
              <a:rPr lang="en-US" sz="1200" b="1" i="0" kern="1200" baseline="30000" dirty="0" smtClean="0">
                <a:solidFill>
                  <a:schemeClr val="tx1"/>
                </a:solidFill>
                <a:effectLst/>
                <a:latin typeface="+mn-lt"/>
                <a:ea typeface="+mn-ea"/>
                <a:cs typeface="+mn-cs"/>
              </a:rPr>
              <a:t>20 </a:t>
            </a:r>
            <a:r>
              <a:rPr lang="en-US" sz="1200" b="0" i="0" kern="1200" dirty="0" smtClean="0">
                <a:solidFill>
                  <a:schemeClr val="tx1"/>
                </a:solidFill>
                <a:effectLst/>
                <a:latin typeface="+mn-lt"/>
                <a:ea typeface="+mn-ea"/>
                <a:cs typeface="+mn-cs"/>
              </a:rPr>
              <a:t>Then he issued orders to his elite guard to bind Shadrach, Meshach, and Abednego with ropes and throw them into the blazing fire furnace. </a:t>
            </a:r>
            <a:r>
              <a:rPr lang="en-US" sz="1200" b="1" i="0" kern="1200" baseline="30000" dirty="0" smtClean="0">
                <a:solidFill>
                  <a:schemeClr val="tx1"/>
                </a:solidFill>
                <a:effectLst/>
                <a:latin typeface="+mn-lt"/>
                <a:ea typeface="+mn-ea"/>
                <a:cs typeface="+mn-cs"/>
              </a:rPr>
              <a:t>21 </a:t>
            </a:r>
            <a:r>
              <a:rPr lang="en-US" sz="1200" b="0" i="0" kern="1200" dirty="0" smtClean="0">
                <a:solidFill>
                  <a:schemeClr val="tx1"/>
                </a:solidFill>
                <a:effectLst/>
                <a:latin typeface="+mn-lt"/>
                <a:ea typeface="+mn-ea"/>
                <a:cs typeface="+mn-cs"/>
              </a:rPr>
              <a:t>So the elite guard tied them up fully clothed, still wearing their robes, tunics, and turbans, and threw them into the blazing fire furnace, </a:t>
            </a:r>
            <a:r>
              <a:rPr lang="en-US" sz="1200" b="1" i="0" kern="1200" baseline="30000" dirty="0" smtClean="0">
                <a:solidFill>
                  <a:schemeClr val="tx1"/>
                </a:solidFill>
                <a:effectLst/>
                <a:latin typeface="+mn-lt"/>
                <a:ea typeface="+mn-ea"/>
                <a:cs typeface="+mn-cs"/>
              </a:rPr>
              <a:t>22 </a:t>
            </a:r>
            <a:r>
              <a:rPr lang="en-US" sz="1200" b="0" i="0" kern="1200" dirty="0" smtClean="0">
                <a:solidFill>
                  <a:schemeClr val="tx1"/>
                </a:solidFill>
                <a:effectLst/>
                <a:latin typeface="+mn-lt"/>
                <a:ea typeface="+mn-ea"/>
                <a:cs typeface="+mn-cs"/>
              </a:rPr>
              <a:t>because the king’s command was so drastic. Since the furnace was blazing hot, its flames killed those who threw Shadrach, Meshach, and Abednego into the blazing fire. </a:t>
            </a:r>
            <a:r>
              <a:rPr lang="en-US" sz="1200" b="1" i="0" kern="1200" baseline="30000" dirty="0" smtClean="0">
                <a:solidFill>
                  <a:schemeClr val="tx1"/>
                </a:solidFill>
                <a:effectLst/>
                <a:latin typeface="+mn-lt"/>
                <a:ea typeface="+mn-ea"/>
                <a:cs typeface="+mn-cs"/>
              </a:rPr>
              <a:t>23 </a:t>
            </a:r>
            <a:r>
              <a:rPr lang="en-US" sz="1200" b="0" i="0" kern="1200" dirty="0" smtClean="0">
                <a:solidFill>
                  <a:schemeClr val="tx1"/>
                </a:solidFill>
                <a:effectLst/>
                <a:latin typeface="+mn-lt"/>
                <a:ea typeface="+mn-ea"/>
                <a:cs typeface="+mn-cs"/>
              </a:rPr>
              <a:t>Bound firmly with ropes, these three men Shadrach, Meshach, and Abednego fell into the blazing fire furnace.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t>
            </a:r>
          </a:p>
          <a:p>
            <a:r>
              <a:rPr lang="en-US" sz="1200" b="1" i="0" kern="1200" baseline="30000" dirty="0" smtClean="0">
                <a:solidFill>
                  <a:schemeClr val="tx1"/>
                </a:solidFill>
                <a:effectLst/>
                <a:latin typeface="+mn-lt"/>
                <a:ea typeface="+mn-ea"/>
                <a:cs typeface="+mn-cs"/>
              </a:rPr>
              <a:t>24 </a:t>
            </a:r>
            <a:r>
              <a:rPr lang="en-US" sz="1200" b="0" i="0" kern="1200" dirty="0" smtClean="0">
                <a:solidFill>
                  <a:schemeClr val="tx1"/>
                </a:solidFill>
                <a:effectLst/>
                <a:latin typeface="+mn-lt"/>
                <a:ea typeface="+mn-ea"/>
                <a:cs typeface="+mn-cs"/>
              </a:rPr>
              <a:t>Astonished, King Nebuchadnezzar stood up in terror, and asked his advisors, “Didn’t we throw three men into the fire, bound firmly with ropes?”</a:t>
            </a:r>
          </a:p>
          <a:p>
            <a:r>
              <a:rPr lang="en-US" sz="1200" b="0" i="0" kern="1200" dirty="0" smtClean="0">
                <a:solidFill>
                  <a:schemeClr val="tx1"/>
                </a:solidFill>
                <a:effectLst/>
                <a:latin typeface="+mn-lt"/>
                <a:ea typeface="+mn-ea"/>
                <a:cs typeface="+mn-cs"/>
              </a:rPr>
              <a:t>In reply they told the king, “Yes, your majesty.”</a:t>
            </a:r>
          </a:p>
          <a:p>
            <a:r>
              <a:rPr lang="en-US" sz="1200" b="1" i="0" kern="1200" baseline="30000" dirty="0" smtClean="0">
                <a:solidFill>
                  <a:schemeClr val="tx1"/>
                </a:solidFill>
                <a:effectLst/>
                <a:latin typeface="+mn-lt"/>
                <a:ea typeface="+mn-ea"/>
                <a:cs typeface="+mn-cs"/>
              </a:rPr>
              <a:t>25 </a:t>
            </a:r>
            <a:r>
              <a:rPr lang="en-US" sz="1200" b="0" i="0" kern="1200" dirty="0" smtClean="0">
                <a:solidFill>
                  <a:schemeClr val="tx1"/>
                </a:solidFill>
                <a:effectLst/>
                <a:latin typeface="+mn-lt"/>
                <a:ea typeface="+mn-ea"/>
                <a:cs typeface="+mn-cs"/>
              </a:rPr>
              <a:t>“Look!” he told them, “I see four men walking untied and unharmed in the middle of the fire, and the appearance of the fourth resembles a divine being.”</a:t>
            </a:r>
          </a:p>
          <a:p>
            <a:r>
              <a:rPr lang="en-US" sz="1200" b="1" i="0" kern="1200" baseline="30000" dirty="0" smtClean="0">
                <a:solidFill>
                  <a:schemeClr val="tx1"/>
                </a:solidFill>
                <a:effectLst/>
                <a:latin typeface="+mn-lt"/>
                <a:ea typeface="+mn-ea"/>
                <a:cs typeface="+mn-cs"/>
              </a:rPr>
              <a:t>26 </a:t>
            </a:r>
            <a:r>
              <a:rPr lang="en-US" sz="1200" b="0" i="0" kern="1200" dirty="0" smtClean="0">
                <a:solidFill>
                  <a:schemeClr val="tx1"/>
                </a:solidFill>
                <a:effectLst/>
                <a:latin typeface="+mn-lt"/>
                <a:ea typeface="+mn-ea"/>
                <a:cs typeface="+mn-cs"/>
              </a:rPr>
              <a:t>Then Nebuchadnezzar approached the opening of the blazing fire furnace. He shouted out, “Shadrach, Meshach, and Abednego, servants of the Most High God, come out and come here!” So Shadrach, Meshach, and Abednego came out of the fire. </a:t>
            </a:r>
            <a:r>
              <a:rPr lang="en-US" sz="1200" b="1" i="0" kern="1200" baseline="30000" dirty="0" smtClean="0">
                <a:solidFill>
                  <a:schemeClr val="tx1"/>
                </a:solidFill>
                <a:effectLst/>
                <a:latin typeface="+mn-lt"/>
                <a:ea typeface="+mn-ea"/>
                <a:cs typeface="+mn-cs"/>
              </a:rPr>
              <a:t>27 </a:t>
            </a:r>
            <a:r>
              <a:rPr lang="en-US" sz="1200" b="0" i="0" kern="1200" dirty="0" smtClean="0">
                <a:solidFill>
                  <a:schemeClr val="tx1"/>
                </a:solidFill>
                <a:effectLst/>
                <a:latin typeface="+mn-lt"/>
                <a:ea typeface="+mn-ea"/>
                <a:cs typeface="+mn-cs"/>
              </a:rPr>
              <a:t>The regional authorities, viceroys, governors, and royal advisors gazed at those men and saw that the fire had no effect on their bodies—not a hair on their head was singed, their clothes were not burned, and they did not smell of fire.</a:t>
            </a:r>
          </a:p>
          <a:p>
            <a:r>
              <a:rPr lang="en-US" sz="1200" b="1" i="0" kern="1200" baseline="30000" dirty="0" smtClean="0">
                <a:solidFill>
                  <a:schemeClr val="tx1"/>
                </a:solidFill>
                <a:effectLst/>
                <a:latin typeface="+mn-lt"/>
                <a:ea typeface="+mn-ea"/>
                <a:cs typeface="+mn-cs"/>
              </a:rPr>
              <a:t>28 </a:t>
            </a:r>
            <a:r>
              <a:rPr lang="en-US" sz="1200" b="0" i="0" kern="1200" dirty="0" smtClean="0">
                <a:solidFill>
                  <a:schemeClr val="tx1"/>
                </a:solidFill>
                <a:effectLst/>
                <a:latin typeface="+mn-lt"/>
                <a:ea typeface="+mn-ea"/>
                <a:cs typeface="+mn-cs"/>
              </a:rPr>
              <a:t>Nebuchadnezzar spoke up and announced:</a:t>
            </a:r>
          </a:p>
          <a:p>
            <a:r>
              <a:rPr lang="en-US" sz="1200" b="0" i="0" kern="1200" dirty="0" smtClean="0">
                <a:solidFill>
                  <a:schemeClr val="tx1"/>
                </a:solidFill>
                <a:effectLst/>
                <a:latin typeface="+mn-lt"/>
                <a:ea typeface="+mn-ea"/>
                <a:cs typeface="+mn-cs"/>
              </a:rPr>
              <a:t>“Blessed be the God of Shadrach, Meshach and Abednego! He sent his angel to deliver his servants who trusted in him. They disobeyed the king’s command and were willing to risk their lives in order not to serve or worship any god except their own God. </a:t>
            </a:r>
            <a:r>
              <a:rPr lang="en-US" sz="1200" b="1" i="0" kern="1200" baseline="30000" dirty="0" smtClean="0">
                <a:solidFill>
                  <a:schemeClr val="tx1"/>
                </a:solidFill>
                <a:effectLst/>
                <a:latin typeface="+mn-lt"/>
                <a:ea typeface="+mn-ea"/>
                <a:cs typeface="+mn-cs"/>
              </a:rPr>
              <a:t>29 </a:t>
            </a:r>
            <a:r>
              <a:rPr lang="en-US" sz="1200" b="0" i="0" kern="1200" dirty="0" smtClean="0">
                <a:solidFill>
                  <a:schemeClr val="tx1"/>
                </a:solidFill>
                <a:effectLst/>
                <a:latin typeface="+mn-lt"/>
                <a:ea typeface="+mn-ea"/>
                <a:cs typeface="+mn-cs"/>
              </a:rPr>
              <a:t>So I decree that people from any nation or language who say anything against the God of Shadrach, Meshach and Abednego will be destroyed and their house reduced to rubble, because there is no other god who can save like this.”</a:t>
            </a:r>
          </a:p>
          <a:p>
            <a:r>
              <a:rPr lang="en-US" sz="1200" b="1" i="0" kern="1200" baseline="30000" dirty="0" smtClean="0">
                <a:solidFill>
                  <a:schemeClr val="tx1"/>
                </a:solidFill>
                <a:effectLst/>
                <a:latin typeface="+mn-lt"/>
                <a:ea typeface="+mn-ea"/>
                <a:cs typeface="+mn-cs"/>
              </a:rPr>
              <a:t>30 </a:t>
            </a:r>
            <a:r>
              <a:rPr lang="en-US" sz="1200" b="0" i="0" kern="1200" dirty="0" smtClean="0">
                <a:solidFill>
                  <a:schemeClr val="tx1"/>
                </a:solidFill>
                <a:effectLst/>
                <a:latin typeface="+mn-lt"/>
                <a:ea typeface="+mn-ea"/>
                <a:cs typeface="+mn-cs"/>
              </a:rPr>
              <a:t>Then the king promoted Shadrach, Meshach, and Abednego within the province of Babylon.</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D7ECCC-5D98-40D5-80D6-5A98A53CFA20}" type="slidenum">
              <a:rPr lang="en-US" smtClean="0"/>
              <a:t>21</a:t>
            </a:fld>
            <a:endParaRPr lang="en-US"/>
          </a:p>
        </p:txBody>
      </p:sp>
    </p:spTree>
    <p:extLst>
      <p:ext uri="{BB962C8B-B14F-4D97-AF65-F5344CB8AC3E}">
        <p14:creationId xmlns:p14="http://schemas.microsoft.com/office/powerpoint/2010/main" val="3872576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cap="small" dirty="0" smtClean="0">
                <a:solidFill>
                  <a:schemeClr val="tx1"/>
                </a:solidFill>
                <a:effectLst/>
                <a:latin typeface="+mn-lt"/>
                <a:ea typeface="+mn-ea"/>
                <a:cs typeface="+mn-cs"/>
              </a:rPr>
              <a:t>An Official Statement</a:t>
            </a:r>
            <a:endParaRPr lang="en-US" sz="1200" b="0" i="0" kern="1200" dirty="0" smtClean="0">
              <a:solidFill>
                <a:schemeClr val="tx1"/>
              </a:solidFill>
              <a:effectLst/>
              <a:latin typeface="+mn-lt"/>
              <a:ea typeface="+mn-ea"/>
              <a:cs typeface="+mn-cs"/>
            </a:endParaRPr>
          </a:p>
          <a:p>
            <a:r>
              <a:rPr lang="en-US" sz="1200" b="0" i="0" kern="1200" cap="small" dirty="0" smtClean="0">
                <a:solidFill>
                  <a:schemeClr val="tx1"/>
                </a:solidFill>
                <a:effectLst/>
                <a:latin typeface="+mn-lt"/>
                <a:ea typeface="+mn-ea"/>
                <a:cs typeface="+mn-cs"/>
              </a:rPr>
              <a:t>from Nebuchadnezzar</a:t>
            </a:r>
            <a:endParaRPr lang="en-US" sz="1200" b="0" i="0" kern="1200" dirty="0" smtClean="0">
              <a:solidFill>
                <a:schemeClr val="tx1"/>
              </a:solidFill>
              <a:effectLst/>
              <a:latin typeface="+mn-lt"/>
              <a:ea typeface="+mn-ea"/>
              <a:cs typeface="+mn-cs"/>
            </a:endParaRPr>
          </a:p>
          <a:p>
            <a:r>
              <a:rPr lang="en-US" sz="1200" b="0" i="0" kern="1200" cap="small" dirty="0" smtClean="0">
                <a:solidFill>
                  <a:schemeClr val="tx1"/>
                </a:solidFill>
                <a:effectLst/>
                <a:latin typeface="+mn-lt"/>
                <a:ea typeface="+mn-ea"/>
                <a:cs typeface="+mn-cs"/>
              </a:rPr>
              <a:t>the King</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To the people of all nations and languages who live on earth.</a:t>
            </a:r>
          </a:p>
          <a:p>
            <a:r>
              <a:rPr lang="en-US" sz="1200" b="0" i="0" kern="1200" dirty="0" smtClean="0">
                <a:solidFill>
                  <a:schemeClr val="tx1"/>
                </a:solidFill>
                <a:effectLst/>
                <a:latin typeface="+mn-lt"/>
                <a:ea typeface="+mn-ea"/>
                <a:cs typeface="+mn-cs"/>
              </a:rPr>
              <a:t>Peace and prosperity to you!</a:t>
            </a:r>
          </a:p>
          <a:p>
            <a:r>
              <a:rPr lang="en-US" sz="1200" b="1" i="0" kern="1200" baseline="30000" dirty="0" smtClean="0">
                <a:solidFill>
                  <a:schemeClr val="tx1"/>
                </a:solidFill>
                <a:effectLst/>
                <a:latin typeface="+mn-lt"/>
                <a:ea typeface="+mn-ea"/>
                <a:cs typeface="+mn-cs"/>
              </a:rPr>
              <a:t>2 </a:t>
            </a:r>
            <a:r>
              <a:rPr lang="en-US" sz="1200" b="0" i="0" kern="1200" dirty="0" smtClean="0">
                <a:solidFill>
                  <a:schemeClr val="tx1"/>
                </a:solidFill>
                <a:effectLst/>
                <a:latin typeface="+mn-lt"/>
                <a:ea typeface="+mn-ea"/>
                <a:cs typeface="+mn-cs"/>
              </a:rPr>
              <a:t>It gives me great pleasure to tell about the signs and wonders that the Most High God has done for me.</a:t>
            </a:r>
          </a:p>
          <a:p>
            <a:r>
              <a:rPr lang="en-US" sz="1200" b="1" i="0" kern="1200" baseline="30000" dirty="0" smtClean="0">
                <a:solidFill>
                  <a:schemeClr val="tx1"/>
                </a:solidFill>
                <a:effectLst/>
                <a:latin typeface="+mn-lt"/>
                <a:ea typeface="+mn-ea"/>
                <a:cs typeface="+mn-cs"/>
              </a:rPr>
              <a:t>3 </a:t>
            </a:r>
            <a:r>
              <a:rPr lang="en-US" sz="1200" b="0" i="0" kern="1200" dirty="0" smtClean="0">
                <a:solidFill>
                  <a:schemeClr val="tx1"/>
                </a:solidFill>
                <a:effectLst/>
                <a:latin typeface="+mn-lt"/>
                <a:ea typeface="+mn-ea"/>
                <a:cs typeface="+mn-cs"/>
              </a:rPr>
              <a:t>How great are his signs!</a:t>
            </a:r>
          </a:p>
          <a:p>
            <a:r>
              <a:rPr lang="en-US" sz="1200" b="0" i="0" kern="1200" dirty="0" smtClean="0">
                <a:solidFill>
                  <a:schemeClr val="tx1"/>
                </a:solidFill>
                <a:effectLst/>
                <a:latin typeface="+mn-lt"/>
                <a:ea typeface="+mn-ea"/>
                <a:cs typeface="+mn-cs"/>
              </a:rPr>
              <a:t>How powerful are his wonders!</a:t>
            </a:r>
          </a:p>
          <a:p>
            <a:r>
              <a:rPr lang="en-US" sz="1200" b="0" i="0" kern="1200" dirty="0" smtClean="0">
                <a:solidFill>
                  <a:schemeClr val="tx1"/>
                </a:solidFill>
                <a:effectLst/>
                <a:latin typeface="+mn-lt"/>
                <a:ea typeface="+mn-ea"/>
                <a:cs typeface="+mn-cs"/>
              </a:rPr>
              <a:t>His kingdom is an eternal kingdom, and his dominion lasts from generation to generation.</a:t>
            </a:r>
          </a:p>
          <a:p>
            <a:r>
              <a:rPr lang="en-US" sz="1200" b="0" i="0" kern="1200" dirty="0" smtClean="0">
                <a:solidFill>
                  <a:schemeClr val="tx1"/>
                </a:solidFill>
                <a:effectLst/>
                <a:latin typeface="+mn-lt"/>
                <a:ea typeface="+mn-ea"/>
                <a:cs typeface="+mn-cs"/>
              </a:rPr>
              <a:t>Nebuchadnezzar’s Dream</a:t>
            </a:r>
          </a:p>
          <a:p>
            <a:r>
              <a:rPr lang="en-US" sz="1200" b="1" i="0" kern="1200" baseline="30000" dirty="0" smtClean="0">
                <a:solidFill>
                  <a:schemeClr val="tx1"/>
                </a:solidFill>
                <a:effectLst/>
                <a:latin typeface="+mn-lt"/>
                <a:ea typeface="+mn-ea"/>
                <a:cs typeface="+mn-cs"/>
              </a:rPr>
              <a:t>4 </a:t>
            </a:r>
            <a:r>
              <a:rPr lang="en-US" sz="1200" b="0" i="0" kern="1200" baseline="30000" dirty="0" smtClean="0">
                <a:solidFill>
                  <a:schemeClr val="tx1"/>
                </a:solidFill>
                <a:effectLst/>
                <a:latin typeface="+mn-lt"/>
                <a:ea typeface="+mn-ea"/>
                <a:cs typeface="+mn-cs"/>
              </a:rPr>
              <a:t>[</a:t>
            </a:r>
            <a:r>
              <a:rPr lang="en-US" sz="1200" b="0" i="0" u="none" strike="noStrike" kern="1200" baseline="30000" dirty="0" smtClean="0">
                <a:solidFill>
                  <a:schemeClr val="tx1"/>
                </a:solidFill>
                <a:effectLst/>
                <a:latin typeface="+mn-lt"/>
                <a:ea typeface="+mn-ea"/>
                <a:cs typeface="+mn-cs"/>
                <a:hlinkClick r:id="rId3" tooltip="See footnote c"/>
              </a:rPr>
              <a:t>c</a:t>
            </a:r>
            <a:r>
              <a:rPr lang="en-US" sz="1200" b="0" i="0" kern="1200" baseline="300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I, Nebuchadnezzar, was resting in my home and prospering in my palace. </a:t>
            </a:r>
            <a:r>
              <a:rPr lang="en-US" sz="1200" b="1" i="0" kern="1200" baseline="30000" dirty="0" smtClean="0">
                <a:solidFill>
                  <a:schemeClr val="tx1"/>
                </a:solidFill>
                <a:effectLst/>
                <a:latin typeface="+mn-lt"/>
                <a:ea typeface="+mn-ea"/>
                <a:cs typeface="+mn-cs"/>
              </a:rPr>
              <a:t>5 </a:t>
            </a:r>
            <a:r>
              <a:rPr lang="en-US" sz="1200" b="0" i="0" kern="1200" dirty="0" smtClean="0">
                <a:solidFill>
                  <a:schemeClr val="tx1"/>
                </a:solidFill>
                <a:effectLst/>
                <a:latin typeface="+mn-lt"/>
                <a:ea typeface="+mn-ea"/>
                <a:cs typeface="+mn-cs"/>
              </a:rPr>
              <a:t>I had a dream that made me afraid. The thoughts that went through my mind while in bed and the visions in my head terrified me. </a:t>
            </a:r>
            <a:r>
              <a:rPr lang="en-US" sz="1200" b="1" i="0" kern="1200" baseline="30000" dirty="0" smtClean="0">
                <a:solidFill>
                  <a:schemeClr val="tx1"/>
                </a:solidFill>
                <a:effectLst/>
                <a:latin typeface="+mn-lt"/>
                <a:ea typeface="+mn-ea"/>
                <a:cs typeface="+mn-cs"/>
              </a:rPr>
              <a:t>6 </a:t>
            </a:r>
            <a:r>
              <a:rPr lang="en-US" sz="1200" b="0" i="0" kern="1200" dirty="0" smtClean="0">
                <a:solidFill>
                  <a:schemeClr val="tx1"/>
                </a:solidFill>
                <a:effectLst/>
                <a:latin typeface="+mn-lt"/>
                <a:ea typeface="+mn-ea"/>
                <a:cs typeface="+mn-cs"/>
              </a:rPr>
              <a:t>So I gave an order to bring in all of the advisors of Babylon so they would tell me the interpretation of the dream.</a:t>
            </a:r>
          </a:p>
          <a:p>
            <a:r>
              <a:rPr lang="en-US" sz="1200" b="1" i="0" kern="1200" baseline="30000" dirty="0" smtClean="0">
                <a:solidFill>
                  <a:schemeClr val="tx1"/>
                </a:solidFill>
                <a:effectLst/>
                <a:latin typeface="+mn-lt"/>
                <a:ea typeface="+mn-ea"/>
                <a:cs typeface="+mn-cs"/>
              </a:rPr>
              <a:t>7 </a:t>
            </a:r>
            <a:r>
              <a:rPr lang="en-US" sz="1200" b="0" i="0" kern="1200" dirty="0" smtClean="0">
                <a:solidFill>
                  <a:schemeClr val="tx1"/>
                </a:solidFill>
                <a:effectLst/>
                <a:latin typeface="+mn-lt"/>
                <a:ea typeface="+mn-ea"/>
                <a:cs typeface="+mn-cs"/>
              </a:rPr>
              <a:t>Then the diviners, enchanters, Chaldeans, and astrologers came in, and I told them the dream. But they could not reveal its interpretation to me. </a:t>
            </a:r>
            <a:r>
              <a:rPr lang="en-US" sz="1200" b="1" i="0" kern="1200" baseline="30000" dirty="0" smtClean="0">
                <a:solidFill>
                  <a:schemeClr val="tx1"/>
                </a:solidFill>
                <a:effectLst/>
                <a:latin typeface="+mn-lt"/>
                <a:ea typeface="+mn-ea"/>
                <a:cs typeface="+mn-cs"/>
              </a:rPr>
              <a:t>8 </a:t>
            </a:r>
            <a:r>
              <a:rPr lang="en-US" sz="1200" b="0" i="0" kern="1200" dirty="0" smtClean="0">
                <a:solidFill>
                  <a:schemeClr val="tx1"/>
                </a:solidFill>
                <a:effectLst/>
                <a:latin typeface="+mn-lt"/>
                <a:ea typeface="+mn-ea"/>
                <a:cs typeface="+mn-cs"/>
              </a:rPr>
              <a:t>Eventually, Daniel appeared before me. (He is called </a:t>
            </a:r>
            <a:r>
              <a:rPr lang="en-US" sz="1200" b="0" i="0" kern="1200" dirty="0" err="1" smtClean="0">
                <a:solidFill>
                  <a:schemeClr val="tx1"/>
                </a:solidFill>
                <a:effectLst/>
                <a:latin typeface="+mn-lt"/>
                <a:ea typeface="+mn-ea"/>
                <a:cs typeface="+mn-cs"/>
              </a:rPr>
              <a:t>Belteshazzar</a:t>
            </a:r>
            <a:r>
              <a:rPr lang="en-US" sz="1200" b="0" i="0" kern="1200" dirty="0" smtClean="0">
                <a:solidFill>
                  <a:schemeClr val="tx1"/>
                </a:solidFill>
                <a:effectLst/>
                <a:latin typeface="+mn-lt"/>
                <a:ea typeface="+mn-ea"/>
                <a:cs typeface="+mn-cs"/>
              </a:rPr>
              <a:t>, in accordance with the name of my god, and the spirit of the holy gods is within him.) I told him my dream:</a:t>
            </a:r>
          </a:p>
          <a:p>
            <a:r>
              <a:rPr lang="en-US" sz="1200" b="1" i="0" kern="1200" baseline="30000" dirty="0" smtClean="0">
                <a:solidFill>
                  <a:schemeClr val="tx1"/>
                </a:solidFill>
                <a:effectLst/>
                <a:latin typeface="+mn-lt"/>
                <a:ea typeface="+mn-ea"/>
                <a:cs typeface="+mn-cs"/>
              </a:rPr>
              <a:t>9 </a:t>
            </a:r>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Belteshazzar</a:t>
            </a:r>
            <a:r>
              <a:rPr lang="en-US" sz="1200" b="0" i="0" kern="1200" dirty="0" smtClean="0">
                <a:solidFill>
                  <a:schemeClr val="tx1"/>
                </a:solidFill>
                <a:effectLst/>
                <a:latin typeface="+mn-lt"/>
                <a:ea typeface="+mn-ea"/>
                <a:cs typeface="+mn-cs"/>
              </a:rPr>
              <a:t>, chief of the diviners, since I know that the spirit of the holy gods is within you, and no mystery too difficult for you, explain to me the vision of my dream that I saw, along with its interpretation. </a:t>
            </a:r>
            <a:r>
              <a:rPr lang="en-US" sz="1200" b="1" i="0" kern="1200" baseline="30000" dirty="0" smtClean="0">
                <a:solidFill>
                  <a:schemeClr val="tx1"/>
                </a:solidFill>
                <a:effectLst/>
                <a:latin typeface="+mn-lt"/>
                <a:ea typeface="+mn-ea"/>
                <a:cs typeface="+mn-cs"/>
              </a:rPr>
              <a:t>10 </a:t>
            </a:r>
            <a:r>
              <a:rPr lang="en-US" sz="1200" b="0" i="0" kern="1200" dirty="0" smtClean="0">
                <a:solidFill>
                  <a:schemeClr val="tx1"/>
                </a:solidFill>
                <a:effectLst/>
                <a:latin typeface="+mn-lt"/>
                <a:ea typeface="+mn-ea"/>
                <a:cs typeface="+mn-cs"/>
              </a:rPr>
              <a:t>This is what I saw in the visions of my head while I was in bed: I was looking and—listen carefully!—I saw a tree in the middle of the earth, the height of which was very great. </a:t>
            </a:r>
            <a:r>
              <a:rPr lang="en-US" sz="1200" b="1" i="0" kern="1200" baseline="30000" dirty="0" smtClean="0">
                <a:solidFill>
                  <a:schemeClr val="tx1"/>
                </a:solidFill>
                <a:effectLst/>
                <a:latin typeface="+mn-lt"/>
                <a:ea typeface="+mn-ea"/>
                <a:cs typeface="+mn-cs"/>
              </a:rPr>
              <a:t>11 </a:t>
            </a:r>
            <a:r>
              <a:rPr lang="en-US" sz="1200" b="0" i="0" kern="1200" dirty="0" smtClean="0">
                <a:solidFill>
                  <a:schemeClr val="tx1"/>
                </a:solidFill>
                <a:effectLst/>
                <a:latin typeface="+mn-lt"/>
                <a:ea typeface="+mn-ea"/>
                <a:cs typeface="+mn-cs"/>
              </a:rPr>
              <a:t>The tree grew large, became strong, and its top reached the sky. It could be seen to the ends of the earth. </a:t>
            </a:r>
            <a:r>
              <a:rPr lang="en-US" sz="1200" b="1" i="0" kern="1200" baseline="30000" dirty="0" smtClean="0">
                <a:solidFill>
                  <a:schemeClr val="tx1"/>
                </a:solidFill>
                <a:effectLst/>
                <a:latin typeface="+mn-lt"/>
                <a:ea typeface="+mn-ea"/>
                <a:cs typeface="+mn-cs"/>
              </a:rPr>
              <a:t>12 </a:t>
            </a:r>
            <a:r>
              <a:rPr lang="en-US" sz="1200" b="0" i="0" kern="1200" dirty="0" smtClean="0">
                <a:solidFill>
                  <a:schemeClr val="tx1"/>
                </a:solidFill>
                <a:effectLst/>
                <a:latin typeface="+mn-lt"/>
                <a:ea typeface="+mn-ea"/>
                <a:cs typeface="+mn-cs"/>
              </a:rPr>
              <a:t>Its foliage was beautiful, its fruit bountiful, and its food sufficient for everyone. The animals of the field found shade under it, the birds of the sky lived in its branches, and every creature was fed from it.</a:t>
            </a:r>
          </a:p>
          <a:p>
            <a:r>
              <a:rPr lang="en-US" sz="1200" b="1" i="0" kern="1200" baseline="30000" dirty="0" smtClean="0">
                <a:solidFill>
                  <a:schemeClr val="tx1"/>
                </a:solidFill>
                <a:effectLst/>
                <a:latin typeface="+mn-lt"/>
                <a:ea typeface="+mn-ea"/>
                <a:cs typeface="+mn-cs"/>
              </a:rPr>
              <a:t>13 </a:t>
            </a:r>
            <a:r>
              <a:rPr lang="en-US" sz="1200" b="0" i="0" kern="1200" dirty="0" smtClean="0">
                <a:solidFill>
                  <a:schemeClr val="tx1"/>
                </a:solidFill>
                <a:effectLst/>
                <a:latin typeface="+mn-lt"/>
                <a:ea typeface="+mn-ea"/>
                <a:cs typeface="+mn-cs"/>
              </a:rPr>
              <a:t>“Then I saw in the visions of my head while I was in bed—and take careful notice!—I saw a holy observer descend from heaven.</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This term “holy observer” is also translated</a:t>
            </a:r>
            <a:r>
              <a:rPr lang="en-US" sz="1200" b="0" i="0" kern="1200" baseline="0" dirty="0" smtClean="0">
                <a:solidFill>
                  <a:schemeClr val="tx1"/>
                </a:solidFill>
                <a:effectLst/>
                <a:latin typeface="+mn-lt"/>
                <a:ea typeface="+mn-ea"/>
                <a:cs typeface="+mn-cs"/>
              </a:rPr>
              <a:t> as “watcher”.  Not to be confused with the watchers of 1 Enoch, this one is described as a </a:t>
            </a:r>
            <a:r>
              <a:rPr lang="en-US" sz="1200" b="0" i="0" kern="1200" baseline="0" dirty="0" err="1" smtClean="0">
                <a:solidFill>
                  <a:schemeClr val="tx1"/>
                </a:solidFill>
                <a:effectLst/>
                <a:latin typeface="+mn-lt"/>
                <a:ea typeface="+mn-ea"/>
                <a:cs typeface="+mn-cs"/>
              </a:rPr>
              <a:t>qodesh</a:t>
            </a:r>
            <a:r>
              <a:rPr lang="en-US" sz="1200" b="0" i="0" kern="1200" baseline="0" dirty="0" smtClean="0">
                <a:solidFill>
                  <a:schemeClr val="tx1"/>
                </a:solidFill>
                <a:effectLst/>
                <a:latin typeface="+mn-lt"/>
                <a:ea typeface="+mn-ea"/>
                <a:cs typeface="+mn-cs"/>
              </a:rPr>
              <a:t> or a holy one.  So he is one of the good guys as opposed to the fallen angels of Genesis 6, which 1 Enoch expands upon.</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t>
            </a:r>
            <a:r>
              <a:rPr lang="en-US" sz="1200" b="1" i="0" kern="1200" baseline="30000" dirty="0" smtClean="0">
                <a:solidFill>
                  <a:schemeClr val="tx1"/>
                </a:solidFill>
                <a:effectLst/>
                <a:latin typeface="+mn-lt"/>
                <a:ea typeface="+mn-ea"/>
                <a:cs typeface="+mn-cs"/>
              </a:rPr>
              <a:t>14 </a:t>
            </a:r>
            <a:r>
              <a:rPr lang="en-US" sz="1200" b="0" i="0" kern="1200" dirty="0" smtClean="0">
                <a:solidFill>
                  <a:schemeClr val="tx1"/>
                </a:solidFill>
                <a:effectLst/>
                <a:latin typeface="+mn-lt"/>
                <a:ea typeface="+mn-ea"/>
                <a:cs typeface="+mn-cs"/>
              </a:rPr>
              <a:t>He called out aloud:</a:t>
            </a:r>
          </a:p>
          <a:p>
            <a:r>
              <a:rPr lang="en-US" sz="1200" b="0" i="0" kern="1200" dirty="0" smtClean="0">
                <a:solidFill>
                  <a:schemeClr val="tx1"/>
                </a:solidFill>
                <a:effectLst/>
                <a:latin typeface="+mn-lt"/>
                <a:ea typeface="+mn-ea"/>
                <a:cs typeface="+mn-cs"/>
              </a:rPr>
              <a:t>‘Cut down the tree and cut off its branches. Strip off its foliage and scatter its fruit. Let the animals get out from under it, and let the birds leave its branches. </a:t>
            </a:r>
            <a:r>
              <a:rPr lang="en-US" sz="1200" b="1" i="0" kern="1200" baseline="30000" dirty="0" smtClean="0">
                <a:solidFill>
                  <a:schemeClr val="tx1"/>
                </a:solidFill>
                <a:effectLst/>
                <a:latin typeface="+mn-lt"/>
                <a:ea typeface="+mn-ea"/>
                <a:cs typeface="+mn-cs"/>
              </a:rPr>
              <a:t>15 </a:t>
            </a:r>
            <a:r>
              <a:rPr lang="en-US" sz="1200" b="0" i="0" kern="1200" dirty="0" smtClean="0">
                <a:solidFill>
                  <a:schemeClr val="tx1"/>
                </a:solidFill>
                <a:effectLst/>
                <a:latin typeface="+mn-lt"/>
                <a:ea typeface="+mn-ea"/>
                <a:cs typeface="+mn-cs"/>
              </a:rPr>
              <a:t>Nevertheless, leave the stump and its roots in the ground, but bind it with iron and bronze in the field grass. Let him be drenched with dew from the sky, and let him graze with the animals in the grass of the earth. </a:t>
            </a:r>
            <a:r>
              <a:rPr lang="en-US" sz="1200" b="1" i="0" kern="1200" baseline="30000" dirty="0" smtClean="0">
                <a:solidFill>
                  <a:schemeClr val="tx1"/>
                </a:solidFill>
                <a:effectLst/>
                <a:latin typeface="+mn-lt"/>
                <a:ea typeface="+mn-ea"/>
                <a:cs typeface="+mn-cs"/>
              </a:rPr>
              <a:t>16 </a:t>
            </a:r>
            <a:r>
              <a:rPr lang="en-US" sz="1200" b="0" i="0" kern="1200" dirty="0" smtClean="0">
                <a:solidFill>
                  <a:schemeClr val="tx1"/>
                </a:solidFill>
                <a:effectLst/>
                <a:latin typeface="+mn-lt"/>
                <a:ea typeface="+mn-ea"/>
                <a:cs typeface="+mn-cs"/>
              </a:rPr>
              <a:t>Let his mind be changed from that of a man, and let him be given the mind of an animal until seven seasons of time pass by for him. </a:t>
            </a:r>
            <a:r>
              <a:rPr lang="en-US" sz="1200" b="1" i="0" kern="1200" baseline="30000" dirty="0" smtClean="0">
                <a:solidFill>
                  <a:schemeClr val="tx1"/>
                </a:solidFill>
                <a:effectLst/>
                <a:latin typeface="+mn-lt"/>
                <a:ea typeface="+mn-ea"/>
                <a:cs typeface="+mn-cs"/>
              </a:rPr>
              <a:t>17 </a:t>
            </a:r>
            <a:r>
              <a:rPr lang="en-US" sz="1200" b="0" i="0" kern="1200" dirty="0" smtClean="0">
                <a:solidFill>
                  <a:schemeClr val="tx1"/>
                </a:solidFill>
                <a:effectLst/>
                <a:latin typeface="+mn-lt"/>
                <a:ea typeface="+mn-ea"/>
                <a:cs typeface="+mn-cs"/>
              </a:rPr>
              <a:t>This order is announced by the observers, and the holy ones declare the verdict, so that the living may know that the Most High is sovereign over human kingdoms and grants them to whomever he desires, and he places the least important of men over them.’</a:t>
            </a:r>
          </a:p>
          <a:p>
            <a:r>
              <a:rPr lang="en-US" sz="1200" b="1" i="0" kern="1200" baseline="30000" dirty="0" smtClean="0">
                <a:solidFill>
                  <a:schemeClr val="tx1"/>
                </a:solidFill>
                <a:effectLst/>
                <a:latin typeface="+mn-lt"/>
                <a:ea typeface="+mn-ea"/>
                <a:cs typeface="+mn-cs"/>
              </a:rPr>
              <a:t>18 </a:t>
            </a:r>
            <a:r>
              <a:rPr lang="en-US" sz="1200" b="0" i="0" kern="1200" dirty="0" smtClean="0">
                <a:solidFill>
                  <a:schemeClr val="tx1"/>
                </a:solidFill>
                <a:effectLst/>
                <a:latin typeface="+mn-lt"/>
                <a:ea typeface="+mn-ea"/>
                <a:cs typeface="+mn-cs"/>
              </a:rPr>
              <a:t>“This is the dream that I, King Nebuchadnezzar, saw. </a:t>
            </a:r>
            <a:r>
              <a:rPr lang="en-US" sz="1200" b="0" i="0" kern="1200" dirty="0" err="1" smtClean="0">
                <a:solidFill>
                  <a:schemeClr val="tx1"/>
                </a:solidFill>
                <a:effectLst/>
                <a:latin typeface="+mn-lt"/>
                <a:ea typeface="+mn-ea"/>
                <a:cs typeface="+mn-cs"/>
              </a:rPr>
              <a:t>Belteshazzar</a:t>
            </a:r>
            <a:r>
              <a:rPr lang="en-US" sz="1200" b="0" i="0" kern="1200" dirty="0" smtClean="0">
                <a:solidFill>
                  <a:schemeClr val="tx1"/>
                </a:solidFill>
                <a:effectLst/>
                <a:latin typeface="+mn-lt"/>
                <a:ea typeface="+mn-ea"/>
                <a:cs typeface="+mn-cs"/>
              </a:rPr>
              <a:t>, tell me its meaning, since none of the advisors in my kingdom can tell me its interpretation. But you are able to do so because the spirit of the holy gods is in you.”</a:t>
            </a:r>
          </a:p>
          <a:p>
            <a:r>
              <a:rPr lang="en-US" sz="1200" b="0" i="0" kern="1200" dirty="0" smtClean="0">
                <a:solidFill>
                  <a:schemeClr val="tx1"/>
                </a:solidFill>
                <a:effectLst/>
                <a:latin typeface="+mn-lt"/>
                <a:ea typeface="+mn-ea"/>
                <a:cs typeface="+mn-cs"/>
              </a:rPr>
              <a:t>Daniel’s Interpretation</a:t>
            </a:r>
          </a:p>
          <a:p>
            <a:r>
              <a:rPr lang="en-US" sz="1200" b="1" i="0" kern="1200" baseline="30000" dirty="0" smtClean="0">
                <a:solidFill>
                  <a:schemeClr val="tx1"/>
                </a:solidFill>
                <a:effectLst/>
                <a:latin typeface="+mn-lt"/>
                <a:ea typeface="+mn-ea"/>
                <a:cs typeface="+mn-cs"/>
              </a:rPr>
              <a:t>19 </a:t>
            </a:r>
            <a:r>
              <a:rPr lang="en-US" sz="1200" b="0" i="0" kern="1200" dirty="0" smtClean="0">
                <a:solidFill>
                  <a:schemeClr val="tx1"/>
                </a:solidFill>
                <a:effectLst/>
                <a:latin typeface="+mn-lt"/>
                <a:ea typeface="+mn-ea"/>
                <a:cs typeface="+mn-cs"/>
              </a:rPr>
              <a:t>Then Daniel (also known as </a:t>
            </a:r>
            <a:r>
              <a:rPr lang="en-US" sz="1200" b="0" i="0" kern="1200" dirty="0" err="1" smtClean="0">
                <a:solidFill>
                  <a:schemeClr val="tx1"/>
                </a:solidFill>
                <a:effectLst/>
                <a:latin typeface="+mn-lt"/>
                <a:ea typeface="+mn-ea"/>
                <a:cs typeface="+mn-cs"/>
              </a:rPr>
              <a:t>Belteshazzar</a:t>
            </a:r>
            <a:r>
              <a:rPr lang="en-US" sz="1200" b="0" i="0" kern="1200" dirty="0" smtClean="0">
                <a:solidFill>
                  <a:schemeClr val="tx1"/>
                </a:solidFill>
                <a:effectLst/>
                <a:latin typeface="+mn-lt"/>
                <a:ea typeface="+mn-ea"/>
                <a:cs typeface="+mn-cs"/>
              </a:rPr>
              <a:t>) was greatly troubled for a while and was terrified by his thoughts. The king said, “</a:t>
            </a:r>
            <a:r>
              <a:rPr lang="en-US" sz="1200" b="0" i="0" kern="1200" dirty="0" err="1" smtClean="0">
                <a:solidFill>
                  <a:schemeClr val="tx1"/>
                </a:solidFill>
                <a:effectLst/>
                <a:latin typeface="+mn-lt"/>
                <a:ea typeface="+mn-ea"/>
                <a:cs typeface="+mn-cs"/>
              </a:rPr>
              <a:t>Belteshazzar</a:t>
            </a:r>
            <a:r>
              <a:rPr lang="en-US" sz="1200" b="0" i="0" kern="1200" dirty="0" smtClean="0">
                <a:solidFill>
                  <a:schemeClr val="tx1"/>
                </a:solidFill>
                <a:effectLst/>
                <a:latin typeface="+mn-lt"/>
                <a:ea typeface="+mn-ea"/>
                <a:cs typeface="+mn-cs"/>
              </a:rPr>
              <a:t>, don’t let the dream or its meaning terrify you.”</a:t>
            </a:r>
          </a:p>
          <a:p>
            <a:r>
              <a:rPr lang="en-US" sz="1200" b="0" i="0" kern="1200" dirty="0" err="1" smtClean="0">
                <a:solidFill>
                  <a:schemeClr val="tx1"/>
                </a:solidFill>
                <a:effectLst/>
                <a:latin typeface="+mn-lt"/>
                <a:ea typeface="+mn-ea"/>
                <a:cs typeface="+mn-cs"/>
              </a:rPr>
              <a:t>Belteshazzar</a:t>
            </a:r>
            <a:r>
              <a:rPr lang="en-US" sz="1200" b="0" i="0" kern="1200" dirty="0" smtClean="0">
                <a:solidFill>
                  <a:schemeClr val="tx1"/>
                </a:solidFill>
                <a:effectLst/>
                <a:latin typeface="+mn-lt"/>
                <a:ea typeface="+mn-ea"/>
                <a:cs typeface="+mn-cs"/>
              </a:rPr>
              <a:t> responded, “Your majesty, if only the dream were about your enemies and its meaning about those who oppose you! </a:t>
            </a:r>
            <a:r>
              <a:rPr lang="en-US" sz="1200" b="1" i="0" kern="1200" baseline="30000" dirty="0" smtClean="0">
                <a:solidFill>
                  <a:schemeClr val="tx1"/>
                </a:solidFill>
                <a:effectLst/>
                <a:latin typeface="+mn-lt"/>
                <a:ea typeface="+mn-ea"/>
                <a:cs typeface="+mn-cs"/>
              </a:rPr>
              <a:t>20 </a:t>
            </a:r>
            <a:r>
              <a:rPr lang="en-US" sz="1200" b="0" i="0" kern="1200" dirty="0" smtClean="0">
                <a:solidFill>
                  <a:schemeClr val="tx1"/>
                </a:solidFill>
                <a:effectLst/>
                <a:latin typeface="+mn-lt"/>
                <a:ea typeface="+mn-ea"/>
                <a:cs typeface="+mn-cs"/>
              </a:rPr>
              <a:t>The tree that you saw, which grew large and strong until its top reached the sky and became visible to the whole earth </a:t>
            </a:r>
            <a:r>
              <a:rPr lang="en-US" sz="1200" b="1" i="0" kern="1200" baseline="30000" dirty="0" smtClean="0">
                <a:solidFill>
                  <a:schemeClr val="tx1"/>
                </a:solidFill>
                <a:effectLst/>
                <a:latin typeface="+mn-lt"/>
                <a:ea typeface="+mn-ea"/>
                <a:cs typeface="+mn-cs"/>
              </a:rPr>
              <a:t>21 </a:t>
            </a:r>
            <a:r>
              <a:rPr lang="en-US" sz="1200" b="0" i="0" kern="1200" dirty="0" smtClean="0">
                <a:solidFill>
                  <a:schemeClr val="tx1"/>
                </a:solidFill>
                <a:effectLst/>
                <a:latin typeface="+mn-lt"/>
                <a:ea typeface="+mn-ea"/>
                <a:cs typeface="+mn-cs"/>
              </a:rPr>
              <a:t>with beautiful leaves and abundant fruit—enough food for everyone—and under which wild animals of the field found shelter and the birds of the air had nests in its branches— </a:t>
            </a:r>
            <a:r>
              <a:rPr lang="en-US" sz="1200" b="1" i="0" kern="1200" baseline="30000" dirty="0" smtClean="0">
                <a:solidFill>
                  <a:schemeClr val="tx1"/>
                </a:solidFill>
                <a:effectLst/>
                <a:latin typeface="+mn-lt"/>
                <a:ea typeface="+mn-ea"/>
                <a:cs typeface="+mn-cs"/>
              </a:rPr>
              <a:t>22 </a:t>
            </a:r>
            <a:r>
              <a:rPr lang="en-US" sz="1200" b="0" i="0" kern="1200" dirty="0" smtClean="0">
                <a:solidFill>
                  <a:schemeClr val="tx1"/>
                </a:solidFill>
                <a:effectLst/>
                <a:latin typeface="+mn-lt"/>
                <a:ea typeface="+mn-ea"/>
                <a:cs typeface="+mn-cs"/>
              </a:rPr>
              <a:t>it’s you, your majesty! You’ve become great and strong, your greatness has grown to the heavens, and your dominion reaches to the distant parts of the earth.</a:t>
            </a:r>
          </a:p>
          <a:p>
            <a:r>
              <a:rPr lang="en-US" sz="1200" b="1" i="0" kern="1200" baseline="30000" dirty="0" smtClean="0">
                <a:solidFill>
                  <a:schemeClr val="tx1"/>
                </a:solidFill>
                <a:effectLst/>
                <a:latin typeface="+mn-lt"/>
                <a:ea typeface="+mn-ea"/>
                <a:cs typeface="+mn-cs"/>
              </a:rPr>
              <a:t>23 </a:t>
            </a:r>
            <a:r>
              <a:rPr lang="en-US" sz="1200" b="0" i="0" kern="1200" dirty="0" smtClean="0">
                <a:solidFill>
                  <a:schemeClr val="tx1"/>
                </a:solidFill>
                <a:effectLst/>
                <a:latin typeface="+mn-lt"/>
                <a:ea typeface="+mn-ea"/>
                <a:cs typeface="+mn-cs"/>
              </a:rPr>
              <a:t>“Your majesty saw a holy observer descending from heaven and saying, ‘Cut down the tree and destroy it, but leave the stump in the ground, along with its roots, bound with iron and bronze in the field grass. Let him be soaked with the dew of the sky and live with the wild animals of the field until seven seasons pass over him.’</a:t>
            </a:r>
          </a:p>
          <a:p>
            <a:r>
              <a:rPr lang="en-US" sz="1200" b="1" i="0" kern="1200" baseline="30000" dirty="0" smtClean="0">
                <a:solidFill>
                  <a:schemeClr val="tx1"/>
                </a:solidFill>
                <a:effectLst/>
                <a:latin typeface="+mn-lt"/>
                <a:ea typeface="+mn-ea"/>
                <a:cs typeface="+mn-cs"/>
              </a:rPr>
              <a:t>24 </a:t>
            </a:r>
            <a:r>
              <a:rPr lang="en-US" sz="1200" b="0" i="0" kern="1200" dirty="0" smtClean="0">
                <a:solidFill>
                  <a:schemeClr val="tx1"/>
                </a:solidFill>
                <a:effectLst/>
                <a:latin typeface="+mn-lt"/>
                <a:ea typeface="+mn-ea"/>
                <a:cs typeface="+mn-cs"/>
              </a:rPr>
              <a:t>“This is the meaning, your majesty, and this is the decree that the Most High has issued against his majesty, the king: </a:t>
            </a:r>
            <a:r>
              <a:rPr lang="en-US" sz="1200" b="1" i="0" kern="1200" baseline="30000" dirty="0" smtClean="0">
                <a:solidFill>
                  <a:schemeClr val="tx1"/>
                </a:solidFill>
                <a:effectLst/>
                <a:latin typeface="+mn-lt"/>
                <a:ea typeface="+mn-ea"/>
                <a:cs typeface="+mn-cs"/>
              </a:rPr>
              <a:t>25 </a:t>
            </a:r>
            <a:r>
              <a:rPr lang="en-US" sz="1200" b="0" i="0" kern="1200" dirty="0" smtClean="0">
                <a:solidFill>
                  <a:schemeClr val="tx1"/>
                </a:solidFill>
                <a:effectLst/>
                <a:latin typeface="+mn-lt"/>
                <a:ea typeface="+mn-ea"/>
                <a:cs typeface="+mn-cs"/>
              </a:rPr>
              <a:t>You’ll be driven from people, and you’ll live among wild animals of the field. You’ll eat grass like cattle and be soaked with the dew of the sky while seven years pass you by—until you realize that the Most High is sovereign over human kingdoms and grants them to whomever he desires. </a:t>
            </a:r>
            <a:r>
              <a:rPr lang="en-US" sz="1200" b="1" i="0" kern="1200" baseline="30000" dirty="0" smtClean="0">
                <a:solidFill>
                  <a:schemeClr val="tx1"/>
                </a:solidFill>
                <a:effectLst/>
                <a:latin typeface="+mn-lt"/>
                <a:ea typeface="+mn-ea"/>
                <a:cs typeface="+mn-cs"/>
              </a:rPr>
              <a:t>26 </a:t>
            </a:r>
            <a:r>
              <a:rPr lang="en-US" sz="1200" b="0" i="0" kern="1200" dirty="0" smtClean="0">
                <a:solidFill>
                  <a:schemeClr val="tx1"/>
                </a:solidFill>
                <a:effectLst/>
                <a:latin typeface="+mn-lt"/>
                <a:ea typeface="+mn-ea"/>
                <a:cs typeface="+mn-cs"/>
              </a:rPr>
              <a:t>Just as it was ordered to leave the stump of the tree in the ground along with its roots, so your kingdom will be restored to you when you realize that Heaven rules over everything. </a:t>
            </a:r>
            <a:r>
              <a:rPr lang="en-US" sz="1200" b="1" i="0" kern="1200" baseline="30000" dirty="0" smtClean="0">
                <a:solidFill>
                  <a:schemeClr val="tx1"/>
                </a:solidFill>
                <a:effectLst/>
                <a:latin typeface="+mn-lt"/>
                <a:ea typeface="+mn-ea"/>
                <a:cs typeface="+mn-cs"/>
              </a:rPr>
              <a:t>27 </a:t>
            </a:r>
            <a:r>
              <a:rPr lang="en-US" sz="1200" b="0" i="0" kern="1200" dirty="0" smtClean="0">
                <a:solidFill>
                  <a:schemeClr val="tx1"/>
                </a:solidFill>
                <a:effectLst/>
                <a:latin typeface="+mn-lt"/>
                <a:ea typeface="+mn-ea"/>
                <a:cs typeface="+mn-cs"/>
              </a:rPr>
              <a:t>Therefore, your majesty, may my advice be acceptable to you: Stop your sinning, do what’s right, and put a stop to your wickedness by showing kindness to the oppressed. Perhaps your tranquility will continue.”</a:t>
            </a:r>
          </a:p>
          <a:p>
            <a:r>
              <a:rPr lang="en-US" sz="1200" b="0" i="0" kern="1200" dirty="0" smtClean="0">
                <a:solidFill>
                  <a:schemeClr val="tx1"/>
                </a:solidFill>
                <a:effectLst/>
                <a:latin typeface="+mn-lt"/>
                <a:ea typeface="+mn-ea"/>
                <a:cs typeface="+mn-cs"/>
              </a:rPr>
              <a:t>The Dream Comes True</a:t>
            </a:r>
          </a:p>
          <a:p>
            <a:r>
              <a:rPr lang="en-US" sz="1200" b="1" i="0" kern="1200" baseline="30000" dirty="0" smtClean="0">
                <a:solidFill>
                  <a:schemeClr val="tx1"/>
                </a:solidFill>
                <a:effectLst/>
                <a:latin typeface="+mn-lt"/>
                <a:ea typeface="+mn-ea"/>
                <a:cs typeface="+mn-cs"/>
              </a:rPr>
              <a:t>28 </a:t>
            </a:r>
            <a:r>
              <a:rPr lang="en-US" sz="1200" b="0" i="0" kern="1200" dirty="0" smtClean="0">
                <a:solidFill>
                  <a:schemeClr val="tx1"/>
                </a:solidFill>
                <a:effectLst/>
                <a:latin typeface="+mn-lt"/>
                <a:ea typeface="+mn-ea"/>
                <a:cs typeface="+mn-cs"/>
              </a:rPr>
              <a:t>All of this happened to King Nebuchadnezzar. </a:t>
            </a:r>
            <a:r>
              <a:rPr lang="en-US" sz="1200" b="1" i="0" kern="1200" baseline="30000" dirty="0" smtClean="0">
                <a:solidFill>
                  <a:schemeClr val="tx1"/>
                </a:solidFill>
                <a:effectLst/>
                <a:latin typeface="+mn-lt"/>
                <a:ea typeface="+mn-ea"/>
                <a:cs typeface="+mn-cs"/>
              </a:rPr>
              <a:t>29 </a:t>
            </a:r>
            <a:r>
              <a:rPr lang="en-US" sz="1200" b="0" i="0" kern="1200" dirty="0" smtClean="0">
                <a:solidFill>
                  <a:schemeClr val="tx1"/>
                </a:solidFill>
                <a:effectLst/>
                <a:latin typeface="+mn-lt"/>
                <a:ea typeface="+mn-ea"/>
                <a:cs typeface="+mn-cs"/>
              </a:rPr>
              <a:t>About a year later, as the king was walking on the roof of the royal palace of Babylon, </a:t>
            </a:r>
            <a:r>
              <a:rPr lang="en-US" sz="1200" b="1" i="0" kern="1200" baseline="30000" dirty="0" smtClean="0">
                <a:solidFill>
                  <a:schemeClr val="tx1"/>
                </a:solidFill>
                <a:effectLst/>
                <a:latin typeface="+mn-lt"/>
                <a:ea typeface="+mn-ea"/>
                <a:cs typeface="+mn-cs"/>
              </a:rPr>
              <a:t>30 </a:t>
            </a:r>
            <a:r>
              <a:rPr lang="en-US" sz="1200" b="0" i="0" kern="1200" dirty="0" smtClean="0">
                <a:solidFill>
                  <a:schemeClr val="tx1"/>
                </a:solidFill>
                <a:effectLst/>
                <a:latin typeface="+mn-lt"/>
                <a:ea typeface="+mn-ea"/>
                <a:cs typeface="+mn-cs"/>
              </a:rPr>
              <a:t>he commented to himself, “Isn’t Babylon great? I’ve built a royal palace in it by my own might and power, for the sake of my majesty.”</a:t>
            </a:r>
          </a:p>
          <a:p>
            <a:r>
              <a:rPr lang="en-US" sz="1200" b="1" i="0" kern="1200" baseline="30000" dirty="0" smtClean="0">
                <a:solidFill>
                  <a:schemeClr val="tx1"/>
                </a:solidFill>
                <a:effectLst/>
                <a:latin typeface="+mn-lt"/>
                <a:ea typeface="+mn-ea"/>
                <a:cs typeface="+mn-cs"/>
              </a:rPr>
              <a:t>31 </a:t>
            </a:r>
            <a:r>
              <a:rPr lang="en-US" sz="1200" b="0" i="0" kern="1200" dirty="0" smtClean="0">
                <a:solidFill>
                  <a:schemeClr val="tx1"/>
                </a:solidFill>
                <a:effectLst/>
                <a:latin typeface="+mn-lt"/>
                <a:ea typeface="+mn-ea"/>
                <a:cs typeface="+mn-cs"/>
              </a:rPr>
              <a:t>As these words were being spoken by the king, a voice came out of heaven: “King Nebuchadnezzar, this is declared to you:</a:t>
            </a:r>
          </a:p>
          <a:p>
            <a:r>
              <a:rPr lang="en-US" sz="1200" b="0" i="0" kern="1200" dirty="0" smtClean="0">
                <a:solidFill>
                  <a:schemeClr val="tx1"/>
                </a:solidFill>
                <a:effectLst/>
                <a:latin typeface="+mn-lt"/>
                <a:ea typeface="+mn-ea"/>
                <a:cs typeface="+mn-cs"/>
              </a:rPr>
              <a:t>‘The kingdom has been taken from you! </a:t>
            </a:r>
            <a:r>
              <a:rPr lang="en-US" sz="1200" b="1" i="0" kern="1200" baseline="30000" dirty="0" smtClean="0">
                <a:solidFill>
                  <a:schemeClr val="tx1"/>
                </a:solidFill>
                <a:effectLst/>
                <a:latin typeface="+mn-lt"/>
                <a:ea typeface="+mn-ea"/>
                <a:cs typeface="+mn-cs"/>
              </a:rPr>
              <a:t>32 </a:t>
            </a:r>
            <a:r>
              <a:rPr lang="en-US" sz="1200" b="0" i="0" kern="1200" dirty="0" smtClean="0">
                <a:solidFill>
                  <a:schemeClr val="tx1"/>
                </a:solidFill>
                <a:effectLst/>
                <a:latin typeface="+mn-lt"/>
                <a:ea typeface="+mn-ea"/>
                <a:cs typeface="+mn-cs"/>
              </a:rPr>
              <a:t>You’re to be driven away from people. You’re to live with the wild animals of the field. You are to be made to eat grass like cattle, and seven years will pass you by until you realize that the Most High is sovereign over human kingdoms and grants them to whomever he desires.’”</a:t>
            </a:r>
          </a:p>
          <a:p>
            <a:r>
              <a:rPr lang="en-US" sz="1200" b="1" i="0" kern="1200" baseline="30000" dirty="0" smtClean="0">
                <a:solidFill>
                  <a:schemeClr val="tx1"/>
                </a:solidFill>
                <a:effectLst/>
                <a:latin typeface="+mn-lt"/>
                <a:ea typeface="+mn-ea"/>
                <a:cs typeface="+mn-cs"/>
              </a:rPr>
              <a:t>33 </a:t>
            </a:r>
            <a:r>
              <a:rPr lang="en-US" sz="1200" b="0" i="0" kern="1200" dirty="0" smtClean="0">
                <a:solidFill>
                  <a:schemeClr val="tx1"/>
                </a:solidFill>
                <a:effectLst/>
                <a:latin typeface="+mn-lt"/>
                <a:ea typeface="+mn-ea"/>
                <a:cs typeface="+mn-cs"/>
              </a:rPr>
              <a:t>The decree was fulfilled against Nebuchadnezzar immediately. He was driven away from people to eat grass like cattle, and his body was drenched with dew from the sky, until his hair grew like eagles’ feathers and his nails like birds’ claws.</a:t>
            </a:r>
          </a:p>
          <a:p>
            <a:r>
              <a:rPr lang="en-US" sz="1200" b="0" i="0" kern="1200" dirty="0" smtClean="0">
                <a:solidFill>
                  <a:schemeClr val="tx1"/>
                </a:solidFill>
                <a:effectLst/>
                <a:latin typeface="+mn-lt"/>
                <a:ea typeface="+mn-ea"/>
                <a:cs typeface="+mn-cs"/>
              </a:rPr>
              <a:t>The King’s Sanity Returns</a:t>
            </a:r>
          </a:p>
          <a:p>
            <a:r>
              <a:rPr lang="en-US" sz="1200" b="1" i="0" kern="1200" baseline="30000" dirty="0" smtClean="0">
                <a:solidFill>
                  <a:schemeClr val="tx1"/>
                </a:solidFill>
                <a:effectLst/>
                <a:latin typeface="+mn-lt"/>
                <a:ea typeface="+mn-ea"/>
                <a:cs typeface="+mn-cs"/>
              </a:rPr>
              <a:t>34 </a:t>
            </a:r>
            <a:r>
              <a:rPr lang="en-US" sz="1200" b="0" i="0" kern="1200" dirty="0" smtClean="0">
                <a:solidFill>
                  <a:schemeClr val="tx1"/>
                </a:solidFill>
                <a:effectLst/>
                <a:latin typeface="+mn-lt"/>
                <a:ea typeface="+mn-ea"/>
                <a:cs typeface="+mn-cs"/>
              </a:rPr>
              <a:t>“When that period of time was over, I, Nebuchadnezzar, lifted my eyes to heaven and my sanity returned to me. I blessed the Most High, praising and honoring the one who lives forever:</a:t>
            </a:r>
          </a:p>
          <a:p>
            <a:r>
              <a:rPr lang="en-US" sz="1200" b="0" i="0" kern="1200" dirty="0" smtClean="0">
                <a:solidFill>
                  <a:schemeClr val="tx1"/>
                </a:solidFill>
                <a:effectLst/>
                <a:latin typeface="+mn-lt"/>
                <a:ea typeface="+mn-ea"/>
                <a:cs typeface="+mn-cs"/>
              </a:rPr>
              <a:t>For his sovereignty is eternal,</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and his kingdom continues from generation to generation.</a:t>
            </a:r>
            <a:br>
              <a:rPr lang="en-US" sz="1200" b="0" i="0" kern="1200" dirty="0" smtClean="0">
                <a:solidFill>
                  <a:schemeClr val="tx1"/>
                </a:solidFill>
                <a:effectLst/>
                <a:latin typeface="+mn-lt"/>
                <a:ea typeface="+mn-ea"/>
                <a:cs typeface="+mn-cs"/>
              </a:rPr>
            </a:br>
            <a:r>
              <a:rPr lang="en-US" sz="1200" b="1" i="0" kern="1200" baseline="30000" dirty="0" smtClean="0">
                <a:solidFill>
                  <a:schemeClr val="tx1"/>
                </a:solidFill>
                <a:effectLst/>
                <a:latin typeface="+mn-lt"/>
                <a:ea typeface="+mn-ea"/>
                <a:cs typeface="+mn-cs"/>
              </a:rPr>
              <a:t>35 </a:t>
            </a:r>
            <a:r>
              <a:rPr lang="en-US" sz="1200" b="0" i="0" kern="1200" dirty="0" smtClean="0">
                <a:solidFill>
                  <a:schemeClr val="tx1"/>
                </a:solidFill>
                <a:effectLst/>
                <a:latin typeface="+mn-lt"/>
                <a:ea typeface="+mn-ea"/>
                <a:cs typeface="+mn-cs"/>
              </a:rPr>
              <a:t>All who live on the earth</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are nothing compared to him.</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He does what he wishes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with the heavenly armies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and with those who live on earth.</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No one can hold back his power</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or say to him, ‘What did you do?’</a:t>
            </a:r>
          </a:p>
          <a:p>
            <a:r>
              <a:rPr lang="en-US" sz="1200" b="1" i="0" kern="1200" baseline="30000" dirty="0" smtClean="0">
                <a:solidFill>
                  <a:schemeClr val="tx1"/>
                </a:solidFill>
                <a:effectLst/>
                <a:latin typeface="+mn-lt"/>
                <a:ea typeface="+mn-ea"/>
                <a:cs typeface="+mn-cs"/>
              </a:rPr>
              <a:t>36 </a:t>
            </a:r>
            <a:r>
              <a:rPr lang="en-US" sz="1200" b="0" i="0" kern="1200" dirty="0" smtClean="0">
                <a:solidFill>
                  <a:schemeClr val="tx1"/>
                </a:solidFill>
                <a:effectLst/>
                <a:latin typeface="+mn-lt"/>
                <a:ea typeface="+mn-ea"/>
                <a:cs typeface="+mn-cs"/>
              </a:rPr>
              <a:t>At that moment I recovered my sanity, and my honor and majesty returned to me, for the sake of my kingdom. My advisors and officials sought me out, my throne was restored, and even more greatness than I had before was added to me. </a:t>
            </a:r>
            <a:r>
              <a:rPr lang="en-US" sz="1200" b="1" i="0" kern="1200" baseline="30000" dirty="0" smtClean="0">
                <a:solidFill>
                  <a:schemeClr val="tx1"/>
                </a:solidFill>
                <a:effectLst/>
                <a:latin typeface="+mn-lt"/>
                <a:ea typeface="+mn-ea"/>
                <a:cs typeface="+mn-cs"/>
              </a:rPr>
              <a:t>37 </a:t>
            </a:r>
            <a:r>
              <a:rPr lang="en-US" sz="1200" b="0" i="0" kern="1200" dirty="0" smtClean="0">
                <a:solidFill>
                  <a:schemeClr val="tx1"/>
                </a:solidFill>
                <a:effectLst/>
                <a:latin typeface="+mn-lt"/>
                <a:ea typeface="+mn-ea"/>
                <a:cs typeface="+mn-cs"/>
              </a:rPr>
              <a:t>In conclusion, I, Nebuchadnezzar, praise, exalt, and give glory to the King of heaven:</a:t>
            </a:r>
          </a:p>
          <a:p>
            <a:r>
              <a:rPr lang="en-US" sz="1200" b="0" i="0" kern="1200" dirty="0" smtClean="0">
                <a:solidFill>
                  <a:schemeClr val="tx1"/>
                </a:solidFill>
                <a:effectLst/>
                <a:latin typeface="+mn-lt"/>
                <a:ea typeface="+mn-ea"/>
                <a:cs typeface="+mn-cs"/>
              </a:rPr>
              <a:t>For everything he does is true,</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his ways are just,</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and he is able to humble those who walk in pride.”</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D7ECCC-5D98-40D5-80D6-5A98A53CFA20}" type="slidenum">
              <a:rPr lang="en-US" smtClean="0"/>
              <a:t>23</a:t>
            </a:fld>
            <a:endParaRPr lang="en-US"/>
          </a:p>
        </p:txBody>
      </p:sp>
    </p:spTree>
    <p:extLst>
      <p:ext uri="{BB962C8B-B14F-4D97-AF65-F5344CB8AC3E}">
        <p14:creationId xmlns:p14="http://schemas.microsoft.com/office/powerpoint/2010/main" val="2258786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prayer of </a:t>
            </a:r>
            <a:r>
              <a:rPr lang="en-US" sz="1200" b="0" i="0" kern="1200" dirty="0" err="1" smtClean="0">
                <a:solidFill>
                  <a:schemeClr val="tx1"/>
                </a:solidFill>
                <a:effectLst/>
                <a:latin typeface="+mn-lt"/>
                <a:ea typeface="+mn-ea"/>
                <a:cs typeface="+mn-cs"/>
              </a:rPr>
              <a:t>Nabonidus</a:t>
            </a:r>
            <a:r>
              <a:rPr lang="en-US" sz="1200" b="0" i="0" kern="1200" baseline="0" dirty="0" smtClean="0">
                <a:solidFill>
                  <a:schemeClr val="tx1"/>
                </a:solidFill>
                <a:effectLst/>
                <a:latin typeface="+mn-lt"/>
                <a:ea typeface="+mn-ea"/>
                <a:cs typeface="+mn-cs"/>
              </a:rPr>
              <a:t> was found on a scroll in Cave 4 at Qumran (dead sea scrolls)</a:t>
            </a:r>
          </a:p>
          <a:p>
            <a:r>
              <a:rPr lang="en-US" sz="1200" b="0" i="0" kern="1200" baseline="0" dirty="0" smtClean="0">
                <a:solidFill>
                  <a:schemeClr val="tx1"/>
                </a:solidFill>
                <a:effectLst/>
                <a:latin typeface="+mn-lt"/>
                <a:ea typeface="+mn-ea"/>
                <a:cs typeface="+mn-cs"/>
              </a:rPr>
              <a:t>There is a 1 letter difference between the spelling of Nebuchadnezzar and </a:t>
            </a:r>
            <a:r>
              <a:rPr lang="en-US" sz="1200" b="0" i="0" kern="1200" baseline="0" dirty="0" err="1" smtClean="0">
                <a:solidFill>
                  <a:schemeClr val="tx1"/>
                </a:solidFill>
                <a:effectLst/>
                <a:latin typeface="+mn-lt"/>
                <a:ea typeface="+mn-ea"/>
                <a:cs typeface="+mn-cs"/>
              </a:rPr>
              <a:t>Nabonidus</a:t>
            </a:r>
            <a:r>
              <a:rPr lang="en-US" sz="1200" b="0" i="0" kern="1200" baseline="0" dirty="0" smtClean="0">
                <a:solidFill>
                  <a:schemeClr val="tx1"/>
                </a:solidFill>
                <a:effectLst/>
                <a:latin typeface="+mn-lt"/>
                <a:ea typeface="+mn-ea"/>
                <a:cs typeface="+mn-cs"/>
              </a:rPr>
              <a:t>, thus the ? On </a:t>
            </a:r>
            <a:r>
              <a:rPr lang="en-US" sz="1200" b="0" i="0" kern="1200" baseline="0" dirty="0" err="1" smtClean="0">
                <a:solidFill>
                  <a:schemeClr val="tx1"/>
                </a:solidFill>
                <a:effectLst/>
                <a:latin typeface="+mn-lt"/>
                <a:ea typeface="+mn-ea"/>
                <a:cs typeface="+mn-cs"/>
              </a:rPr>
              <a:t>Nabonidus</a:t>
            </a:r>
            <a:r>
              <a:rPr lang="en-US" sz="1200" b="0" i="0" kern="1200" baseline="0" dirty="0" smtClean="0">
                <a:solidFill>
                  <a:schemeClr val="tx1"/>
                </a:solidFill>
                <a:effectLst/>
                <a:latin typeface="+mn-lt"/>
                <a:ea typeface="+mn-ea"/>
                <a:cs typeface="+mn-cs"/>
              </a:rPr>
              <a:t>’ name.</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D7ECCC-5D98-40D5-80D6-5A98A53CFA20}" type="slidenum">
              <a:rPr lang="en-US" smtClean="0"/>
              <a:t>24</a:t>
            </a:fld>
            <a:endParaRPr lang="en-US"/>
          </a:p>
        </p:txBody>
      </p:sp>
    </p:spTree>
    <p:extLst>
      <p:ext uri="{BB962C8B-B14F-4D97-AF65-F5344CB8AC3E}">
        <p14:creationId xmlns:p14="http://schemas.microsoft.com/office/powerpoint/2010/main" val="2258786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Daniel</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King Belshazzar put on a great festival for a thousand of his officials. He joined all one thousand of them in getting drunk. </a:t>
            </a:r>
            <a:r>
              <a:rPr lang="en-US" sz="1200" b="1" i="0" kern="1200" baseline="30000" dirty="0" smtClean="0">
                <a:solidFill>
                  <a:schemeClr val="tx1"/>
                </a:solidFill>
                <a:effectLst/>
                <a:latin typeface="+mn-lt"/>
                <a:ea typeface="+mn-ea"/>
                <a:cs typeface="+mn-cs"/>
              </a:rPr>
              <a:t>2 </a:t>
            </a:r>
            <a:r>
              <a:rPr lang="en-US" sz="1200" b="0" i="0" kern="1200" dirty="0" smtClean="0">
                <a:solidFill>
                  <a:schemeClr val="tx1"/>
                </a:solidFill>
                <a:effectLst/>
                <a:latin typeface="+mn-lt"/>
                <a:ea typeface="+mn-ea"/>
                <a:cs typeface="+mn-cs"/>
              </a:rPr>
              <a:t>Under the influence of wine, Belshazzar ordered that the gold and silver vessels his grandfather Nebuchadnezzar had taken from the Temple in Jerusalem be brought in so the king, his officials, his wives, and his mistresses could drink from them. </a:t>
            </a:r>
            <a:r>
              <a:rPr lang="en-US" sz="1200" b="1" i="0" kern="1200" baseline="30000" dirty="0" smtClean="0">
                <a:solidFill>
                  <a:schemeClr val="tx1"/>
                </a:solidFill>
                <a:effectLst/>
                <a:latin typeface="+mn-lt"/>
                <a:ea typeface="+mn-ea"/>
                <a:cs typeface="+mn-cs"/>
              </a:rPr>
              <a:t>3 </a:t>
            </a:r>
            <a:r>
              <a:rPr lang="en-US" sz="1200" b="0" i="0" kern="1200" dirty="0" smtClean="0">
                <a:solidFill>
                  <a:schemeClr val="tx1"/>
                </a:solidFill>
                <a:effectLst/>
                <a:latin typeface="+mn-lt"/>
                <a:ea typeface="+mn-ea"/>
                <a:cs typeface="+mn-cs"/>
              </a:rPr>
              <a:t>As ordered, they brought in the gold vessels that had been taken from the sanctuary of God’s Temple in Jerusalem, and the king, his officials, his wives, and mistresses drank from them. </a:t>
            </a:r>
            <a:r>
              <a:rPr lang="en-US" sz="1200" b="1" i="0" kern="1200" baseline="30000" dirty="0" smtClean="0">
                <a:solidFill>
                  <a:schemeClr val="tx1"/>
                </a:solidFill>
                <a:effectLst/>
                <a:latin typeface="+mn-lt"/>
                <a:ea typeface="+mn-ea"/>
                <a:cs typeface="+mn-cs"/>
              </a:rPr>
              <a:t>4 </a:t>
            </a:r>
            <a:r>
              <a:rPr lang="en-US" sz="1200" b="0" i="0" kern="1200" dirty="0" smtClean="0">
                <a:solidFill>
                  <a:schemeClr val="tx1"/>
                </a:solidFill>
                <a:effectLst/>
                <a:latin typeface="+mn-lt"/>
                <a:ea typeface="+mn-ea"/>
                <a:cs typeface="+mn-cs"/>
              </a:rPr>
              <a:t>As they drank the wine, they praised gods of gold, silver, bronze, iron, wood, and stone.</a:t>
            </a:r>
            <a:endParaRPr lang="en-US" dirty="0"/>
          </a:p>
        </p:txBody>
      </p:sp>
      <p:sp>
        <p:nvSpPr>
          <p:cNvPr id="4" name="Slide Number Placeholder 3"/>
          <p:cNvSpPr>
            <a:spLocks noGrp="1"/>
          </p:cNvSpPr>
          <p:nvPr>
            <p:ph type="sldNum" sz="quarter" idx="10"/>
          </p:nvPr>
        </p:nvSpPr>
        <p:spPr/>
        <p:txBody>
          <a:bodyPr/>
          <a:lstStyle/>
          <a:p>
            <a:fld id="{69D7ECCC-5D98-40D5-80D6-5A98A53CFA20}" type="slidenum">
              <a:rPr lang="en-US" smtClean="0"/>
              <a:t>25</a:t>
            </a:fld>
            <a:endParaRPr lang="en-US"/>
          </a:p>
        </p:txBody>
      </p:sp>
    </p:spTree>
    <p:extLst>
      <p:ext uri="{BB962C8B-B14F-4D97-AF65-F5344CB8AC3E}">
        <p14:creationId xmlns:p14="http://schemas.microsoft.com/office/powerpoint/2010/main" val="4003124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baseline="30000" dirty="0" smtClean="0">
                <a:solidFill>
                  <a:schemeClr val="tx1"/>
                </a:solidFill>
                <a:effectLst/>
                <a:latin typeface="+mn-lt"/>
                <a:ea typeface="+mn-ea"/>
                <a:cs typeface="+mn-cs"/>
              </a:rPr>
              <a:t>5 </a:t>
            </a:r>
            <a:r>
              <a:rPr lang="en-US" sz="1200" b="0" i="0" kern="1200" dirty="0" smtClean="0">
                <a:solidFill>
                  <a:schemeClr val="tx1"/>
                </a:solidFill>
                <a:effectLst/>
                <a:latin typeface="+mn-lt"/>
                <a:ea typeface="+mn-ea"/>
                <a:cs typeface="+mn-cs"/>
              </a:rPr>
              <a:t>At that moment, humanlike fingers of a hand appeared near the lamp stand of the royal palace and wrote on the plaster of the wall. </a:t>
            </a:r>
            <a:r>
              <a:rPr lang="en-US" sz="1200" b="1" i="0" kern="1200" baseline="30000" dirty="0" smtClean="0">
                <a:solidFill>
                  <a:schemeClr val="tx1"/>
                </a:solidFill>
                <a:effectLst/>
                <a:latin typeface="+mn-lt"/>
                <a:ea typeface="+mn-ea"/>
                <a:cs typeface="+mn-cs"/>
              </a:rPr>
              <a:t>6 </a:t>
            </a:r>
            <a:r>
              <a:rPr lang="en-US" sz="1200" b="0" i="0" kern="1200" dirty="0" smtClean="0">
                <a:solidFill>
                  <a:schemeClr val="tx1"/>
                </a:solidFill>
                <a:effectLst/>
                <a:latin typeface="+mn-lt"/>
                <a:ea typeface="+mn-ea"/>
                <a:cs typeface="+mn-cs"/>
              </a:rPr>
              <a:t>While the king watched the back of the hand as it was writing, his facial expression changed. Utterly frightened, he lost control of his own bowels and his knees knocked together.</a:t>
            </a:r>
          </a:p>
          <a:p>
            <a:r>
              <a:rPr lang="en-US" sz="1200" b="1" i="0" kern="1200" baseline="30000" dirty="0" smtClean="0">
                <a:solidFill>
                  <a:schemeClr val="tx1"/>
                </a:solidFill>
                <a:effectLst/>
                <a:latin typeface="+mn-lt"/>
                <a:ea typeface="+mn-ea"/>
                <a:cs typeface="+mn-cs"/>
              </a:rPr>
              <a:t>7 </a:t>
            </a:r>
            <a:r>
              <a:rPr lang="en-US" sz="1200" b="0" i="0" kern="1200" dirty="0" smtClean="0">
                <a:solidFill>
                  <a:schemeClr val="tx1"/>
                </a:solidFill>
                <a:effectLst/>
                <a:latin typeface="+mn-lt"/>
                <a:ea typeface="+mn-ea"/>
                <a:cs typeface="+mn-cs"/>
              </a:rPr>
              <a:t>The king cried out to bring in enchanters, Chaldeans, and astrologers. He announced to the advisors of Babylon, “Whoever can read this writing and tell me its meaning will be clothed in purple, have a gold chain placed around his neck, and will become the third highest ruler in the kingdom.”</a:t>
            </a:r>
          </a:p>
          <a:p>
            <a:endParaRPr lang="en-US" dirty="0" smtClean="0"/>
          </a:p>
          <a:p>
            <a:r>
              <a:rPr lang="en-US" dirty="0" smtClean="0"/>
              <a:t>&lt;deal</a:t>
            </a:r>
            <a:r>
              <a:rPr lang="en-US" baseline="0" dirty="0" smtClean="0"/>
              <a:t> with the slide&gt;</a:t>
            </a:r>
          </a:p>
          <a:p>
            <a:endParaRPr lang="en-US" dirty="0" smtClean="0"/>
          </a:p>
          <a:p>
            <a:r>
              <a:rPr lang="en-US" sz="1200" b="0" i="0" kern="1200" dirty="0" smtClean="0">
                <a:solidFill>
                  <a:schemeClr val="tx1"/>
                </a:solidFill>
                <a:effectLst/>
                <a:latin typeface="+mn-lt"/>
                <a:ea typeface="+mn-ea"/>
                <a:cs typeface="+mn-cs"/>
              </a:rPr>
              <a:t>Then all the king’s advisors came in, but they were unable to read the writing or tell the king what it meant. </a:t>
            </a:r>
            <a:r>
              <a:rPr lang="en-US" sz="1200" b="1" i="0" kern="1200" baseline="30000" dirty="0" smtClean="0">
                <a:solidFill>
                  <a:schemeClr val="tx1"/>
                </a:solidFill>
                <a:effectLst/>
                <a:latin typeface="+mn-lt"/>
                <a:ea typeface="+mn-ea"/>
                <a:cs typeface="+mn-cs"/>
              </a:rPr>
              <a:t>9 </a:t>
            </a:r>
            <a:r>
              <a:rPr lang="en-US" sz="1200" b="0" i="0" kern="1200" dirty="0" smtClean="0">
                <a:solidFill>
                  <a:schemeClr val="tx1"/>
                </a:solidFill>
                <a:effectLst/>
                <a:latin typeface="+mn-lt"/>
                <a:ea typeface="+mn-ea"/>
                <a:cs typeface="+mn-cs"/>
              </a:rPr>
              <a:t>So King Belshazzar became even more frightened, and his facial expression showed it. His officials also were thrown into confusion.</a:t>
            </a:r>
          </a:p>
          <a:p>
            <a:r>
              <a:rPr lang="en-US" sz="1200" b="1" i="0" kern="1200" baseline="30000" dirty="0" smtClean="0">
                <a:solidFill>
                  <a:schemeClr val="tx1"/>
                </a:solidFill>
                <a:effectLst/>
                <a:latin typeface="+mn-lt"/>
                <a:ea typeface="+mn-ea"/>
                <a:cs typeface="+mn-cs"/>
              </a:rPr>
              <a:t>10 </a:t>
            </a:r>
            <a:r>
              <a:rPr lang="en-US" sz="1200" b="0" i="0" kern="1200" dirty="0" smtClean="0">
                <a:solidFill>
                  <a:schemeClr val="tx1"/>
                </a:solidFill>
                <a:effectLst/>
                <a:latin typeface="+mn-lt"/>
                <a:ea typeface="+mn-ea"/>
                <a:cs typeface="+mn-cs"/>
              </a:rPr>
              <a:t>Hearing the voices of the king and his officials, the queen entered the banquet hall. “Your majesty, live forever,” the queen said. “Don’t be frightened by your thoughts or allow your facial expression to show it. </a:t>
            </a:r>
            <a:r>
              <a:rPr lang="en-US" sz="1200" b="1" i="0" kern="1200" baseline="30000" dirty="0" smtClean="0">
                <a:solidFill>
                  <a:schemeClr val="tx1"/>
                </a:solidFill>
                <a:effectLst/>
                <a:latin typeface="+mn-lt"/>
                <a:ea typeface="+mn-ea"/>
                <a:cs typeface="+mn-cs"/>
              </a:rPr>
              <a:t>11 </a:t>
            </a:r>
            <a:r>
              <a:rPr lang="en-US" sz="1200" b="0" i="0" kern="1200" dirty="0" smtClean="0">
                <a:solidFill>
                  <a:schemeClr val="tx1"/>
                </a:solidFill>
                <a:effectLst/>
                <a:latin typeface="+mn-lt"/>
                <a:ea typeface="+mn-ea"/>
                <a:cs typeface="+mn-cs"/>
              </a:rPr>
              <a:t>There’s a man in your kingdom in whom dwells the spirit of the holy gods. During your grandfather’s reign, he was found to have insight, intelligence, and wisdom, like that of the gods. Your grandfather, King Nebuchadnezzar—your kingly predecessor—appointed him to be chief administrator over the magicians, enchanters, Chaldeans, and astrologers, </a:t>
            </a:r>
            <a:r>
              <a:rPr lang="en-US" sz="1200" b="1" i="0" kern="1200" baseline="30000" dirty="0" smtClean="0">
                <a:solidFill>
                  <a:schemeClr val="tx1"/>
                </a:solidFill>
                <a:effectLst/>
                <a:latin typeface="+mn-lt"/>
                <a:ea typeface="+mn-ea"/>
                <a:cs typeface="+mn-cs"/>
              </a:rPr>
              <a:t>12 </a:t>
            </a:r>
            <a:r>
              <a:rPr lang="en-US" sz="1200" b="0" i="0" kern="1200" dirty="0" smtClean="0">
                <a:solidFill>
                  <a:schemeClr val="tx1"/>
                </a:solidFill>
                <a:effectLst/>
                <a:latin typeface="+mn-lt"/>
                <a:ea typeface="+mn-ea"/>
                <a:cs typeface="+mn-cs"/>
              </a:rPr>
              <a:t>because he was found to have an extraordinary spirit, knowledge, and understanding, along with an ability to interpret dreams, explain riddles, and solve difficult problems. His name is Daniel, whom the king renamed </a:t>
            </a:r>
            <a:r>
              <a:rPr lang="en-US" sz="1200" b="0" i="0" kern="1200" dirty="0" err="1" smtClean="0">
                <a:solidFill>
                  <a:schemeClr val="tx1"/>
                </a:solidFill>
                <a:effectLst/>
                <a:latin typeface="+mn-lt"/>
                <a:ea typeface="+mn-ea"/>
                <a:cs typeface="+mn-cs"/>
              </a:rPr>
              <a:t>Belteshazzar</a:t>
            </a:r>
            <a:r>
              <a:rPr lang="en-US" sz="1200" b="0" i="0" kern="1200" dirty="0" smtClean="0">
                <a:solidFill>
                  <a:schemeClr val="tx1"/>
                </a:solidFill>
                <a:effectLst/>
                <a:latin typeface="+mn-lt"/>
                <a:ea typeface="+mn-ea"/>
                <a:cs typeface="+mn-cs"/>
              </a:rPr>
              <a:t>. Call for Daniel, and he will reveal the meaning of the writing.”</a:t>
            </a:r>
          </a:p>
          <a:p>
            <a:endParaRPr lang="en-US" dirty="0"/>
          </a:p>
        </p:txBody>
      </p:sp>
      <p:sp>
        <p:nvSpPr>
          <p:cNvPr id="4" name="Slide Number Placeholder 3"/>
          <p:cNvSpPr>
            <a:spLocks noGrp="1"/>
          </p:cNvSpPr>
          <p:nvPr>
            <p:ph type="sldNum" sz="quarter" idx="10"/>
          </p:nvPr>
        </p:nvSpPr>
        <p:spPr/>
        <p:txBody>
          <a:bodyPr/>
          <a:lstStyle/>
          <a:p>
            <a:fld id="{69D7ECCC-5D98-40D5-80D6-5A98A53CFA20}" type="slidenum">
              <a:rPr lang="en-US" smtClean="0"/>
              <a:t>32</a:t>
            </a:fld>
            <a:endParaRPr lang="en-US"/>
          </a:p>
        </p:txBody>
      </p:sp>
    </p:spTree>
    <p:extLst>
      <p:ext uri="{BB962C8B-B14F-4D97-AF65-F5344CB8AC3E}">
        <p14:creationId xmlns:p14="http://schemas.microsoft.com/office/powerpoint/2010/main" val="542012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baseline="30000" dirty="0" smtClean="0">
                <a:solidFill>
                  <a:schemeClr val="tx1"/>
                </a:solidFill>
                <a:effectLst/>
                <a:latin typeface="+mn-lt"/>
                <a:ea typeface="+mn-ea"/>
                <a:cs typeface="+mn-cs"/>
              </a:rPr>
              <a:t>3 </a:t>
            </a:r>
            <a:r>
              <a:rPr lang="en-US" sz="1200" b="0" i="0" kern="1200" dirty="0" smtClean="0">
                <a:solidFill>
                  <a:schemeClr val="tx1"/>
                </a:solidFill>
                <a:effectLst/>
                <a:latin typeface="+mn-lt"/>
                <a:ea typeface="+mn-ea"/>
                <a:cs typeface="+mn-cs"/>
              </a:rPr>
              <a:t>Then Daniel was brought before the king. The king spoke up and told Daniel, “So you are Daniel, one of the Judean exiles whom my grandfather the king brought from Judah! </a:t>
            </a:r>
            <a:r>
              <a:rPr lang="en-US" sz="1200" b="1" i="0" kern="1200" baseline="30000" dirty="0" smtClean="0">
                <a:solidFill>
                  <a:schemeClr val="tx1"/>
                </a:solidFill>
                <a:effectLst/>
                <a:latin typeface="+mn-lt"/>
                <a:ea typeface="+mn-ea"/>
                <a:cs typeface="+mn-cs"/>
              </a:rPr>
              <a:t>14 </a:t>
            </a:r>
            <a:r>
              <a:rPr lang="en-US" sz="1200" b="0" i="0" kern="1200" dirty="0" smtClean="0">
                <a:solidFill>
                  <a:schemeClr val="tx1"/>
                </a:solidFill>
                <a:effectLst/>
                <a:latin typeface="+mn-lt"/>
                <a:ea typeface="+mn-ea"/>
                <a:cs typeface="+mn-cs"/>
              </a:rPr>
              <a:t>I’ve heard about you, that a spirit of the gods is in you and that you have insight, discernment, and extraordinary wisdom. </a:t>
            </a:r>
            <a:r>
              <a:rPr lang="en-US" sz="1200" b="1" i="0" kern="1200" baseline="30000" dirty="0" smtClean="0">
                <a:solidFill>
                  <a:schemeClr val="tx1"/>
                </a:solidFill>
                <a:effectLst/>
                <a:latin typeface="+mn-lt"/>
                <a:ea typeface="+mn-ea"/>
                <a:cs typeface="+mn-cs"/>
              </a:rPr>
              <a:t>15 </a:t>
            </a:r>
            <a:r>
              <a:rPr lang="en-US" sz="1200" b="0" i="0" kern="1200" dirty="0" smtClean="0">
                <a:solidFill>
                  <a:schemeClr val="tx1"/>
                </a:solidFill>
                <a:effectLst/>
                <a:latin typeface="+mn-lt"/>
                <a:ea typeface="+mn-ea"/>
                <a:cs typeface="+mn-cs"/>
              </a:rPr>
              <a:t>Take note that the advisors and enchanters were brought before me to read the writing and explain its meaning, but they were unable to do so. </a:t>
            </a:r>
            <a:r>
              <a:rPr lang="en-US" sz="1200" b="1" i="0" kern="1200" baseline="30000" dirty="0" smtClean="0">
                <a:solidFill>
                  <a:schemeClr val="tx1"/>
                </a:solidFill>
                <a:effectLst/>
                <a:latin typeface="+mn-lt"/>
                <a:ea typeface="+mn-ea"/>
                <a:cs typeface="+mn-cs"/>
              </a:rPr>
              <a:t>16 </a:t>
            </a:r>
            <a:r>
              <a:rPr lang="en-US" sz="1200" b="0" i="0" kern="1200" dirty="0" smtClean="0">
                <a:solidFill>
                  <a:schemeClr val="tx1"/>
                </a:solidFill>
                <a:effectLst/>
                <a:latin typeface="+mn-lt"/>
                <a:ea typeface="+mn-ea"/>
                <a:cs typeface="+mn-cs"/>
              </a:rPr>
              <a:t>However, I’ve heard that you can provide meaning and interpretation, and that you can solve difficult problems. If you are able to read the writing and report its meaning, you will be clothed in purple, have a gold chain placed around your neck, and you will become the third highest ruler in the kingdom.”</a:t>
            </a:r>
          </a:p>
          <a:p>
            <a:r>
              <a:rPr lang="en-US" sz="1200" b="1" i="0" kern="1200" baseline="30000" dirty="0" smtClean="0">
                <a:solidFill>
                  <a:schemeClr val="tx1"/>
                </a:solidFill>
                <a:effectLst/>
                <a:latin typeface="+mn-lt"/>
                <a:ea typeface="+mn-ea"/>
                <a:cs typeface="+mn-cs"/>
              </a:rPr>
              <a:t>17 </a:t>
            </a:r>
            <a:r>
              <a:rPr lang="en-US" sz="1200" b="0" i="0" kern="1200" dirty="0" smtClean="0">
                <a:solidFill>
                  <a:schemeClr val="tx1"/>
                </a:solidFill>
                <a:effectLst/>
                <a:latin typeface="+mn-lt"/>
                <a:ea typeface="+mn-ea"/>
                <a:cs typeface="+mn-cs"/>
              </a:rPr>
              <a:t>At this, Daniel answered, speaking directly to the king, “Let your gifts and rewards be given to someone else. However, I’ll read the writing for the king and tell him its meaning.</a:t>
            </a:r>
          </a:p>
          <a:p>
            <a:endParaRPr lang="en-US" baseline="0" dirty="0" smtClean="0"/>
          </a:p>
          <a:p>
            <a:r>
              <a:rPr lang="en-US" sz="1200" b="1" i="0" kern="1200" baseline="30000" dirty="0" smtClean="0">
                <a:solidFill>
                  <a:schemeClr val="tx1"/>
                </a:solidFill>
                <a:effectLst/>
                <a:latin typeface="+mn-lt"/>
                <a:ea typeface="+mn-ea"/>
                <a:cs typeface="+mn-cs"/>
              </a:rPr>
              <a:t>8 </a:t>
            </a:r>
            <a:r>
              <a:rPr lang="en-US" sz="1200" b="0" i="0" kern="1200" dirty="0" smtClean="0">
                <a:solidFill>
                  <a:schemeClr val="tx1"/>
                </a:solidFill>
                <a:effectLst/>
                <a:latin typeface="+mn-lt"/>
                <a:ea typeface="+mn-ea"/>
                <a:cs typeface="+mn-cs"/>
              </a:rPr>
              <a:t>Your majesty, the Most High God gave your grandfather Nebuchadnezzar sovereignty, as well as greatness, glory, and splendor. </a:t>
            </a:r>
            <a:r>
              <a:rPr lang="en-US" sz="1200" b="1" i="0" kern="1200" baseline="30000" dirty="0" smtClean="0">
                <a:solidFill>
                  <a:schemeClr val="tx1"/>
                </a:solidFill>
                <a:effectLst/>
                <a:latin typeface="+mn-lt"/>
                <a:ea typeface="+mn-ea"/>
                <a:cs typeface="+mn-cs"/>
              </a:rPr>
              <a:t>19 </a:t>
            </a:r>
            <a:r>
              <a:rPr lang="en-US" sz="1200" b="0" i="0" kern="1200" dirty="0" smtClean="0">
                <a:solidFill>
                  <a:schemeClr val="tx1"/>
                </a:solidFill>
                <a:effectLst/>
                <a:latin typeface="+mn-lt"/>
                <a:ea typeface="+mn-ea"/>
                <a:cs typeface="+mn-cs"/>
              </a:rPr>
              <a:t>And because of the greatness that he gave him, all people, nations, and languages revered and feared him. He executed those whom he desired to execute, he spared those whom he wished to spare, he promoted those whom he desired to promote, and he humbled those whom he wished to humble. </a:t>
            </a:r>
            <a:r>
              <a:rPr lang="en-US" sz="1200" b="1" i="0" kern="1200" baseline="30000" dirty="0" smtClean="0">
                <a:solidFill>
                  <a:schemeClr val="tx1"/>
                </a:solidFill>
                <a:effectLst/>
                <a:latin typeface="+mn-lt"/>
                <a:ea typeface="+mn-ea"/>
                <a:cs typeface="+mn-cs"/>
              </a:rPr>
              <a:t>20 </a:t>
            </a:r>
            <a:r>
              <a:rPr lang="en-US" sz="1200" b="0" i="0" kern="1200" dirty="0" smtClean="0">
                <a:solidFill>
                  <a:schemeClr val="tx1"/>
                </a:solidFill>
                <a:effectLst/>
                <a:latin typeface="+mn-lt"/>
                <a:ea typeface="+mn-ea"/>
                <a:cs typeface="+mn-cs"/>
              </a:rPr>
              <a:t>But when he became arrogant and his spirit hardened, he was removed from his royal throne and his glory was taken away from him. </a:t>
            </a:r>
            <a:r>
              <a:rPr lang="en-US" sz="1200" b="1" i="0" kern="1200" baseline="30000" dirty="0" smtClean="0">
                <a:solidFill>
                  <a:schemeClr val="tx1"/>
                </a:solidFill>
                <a:effectLst/>
                <a:latin typeface="+mn-lt"/>
                <a:ea typeface="+mn-ea"/>
                <a:cs typeface="+mn-cs"/>
              </a:rPr>
              <a:t>21 </a:t>
            </a:r>
            <a:r>
              <a:rPr lang="en-US" sz="1200" b="0" i="0" kern="1200" dirty="0" smtClean="0">
                <a:solidFill>
                  <a:schemeClr val="tx1"/>
                </a:solidFill>
                <a:effectLst/>
                <a:latin typeface="+mn-lt"/>
                <a:ea typeface="+mn-ea"/>
                <a:cs typeface="+mn-cs"/>
              </a:rPr>
              <a:t>He was driven away from human society and given the mind of an animal. He lived with wild donkeys, ate grass like cattle, and his body was soaked with dew from the sky until he realized that the Most High God is sovereign over human kingdoms and places over them whomever he desires.</a:t>
            </a:r>
          </a:p>
          <a:p>
            <a:r>
              <a:rPr lang="en-US" sz="1200" b="1" i="0" kern="1200" baseline="30000" dirty="0" smtClean="0">
                <a:solidFill>
                  <a:schemeClr val="tx1"/>
                </a:solidFill>
                <a:effectLst/>
                <a:latin typeface="+mn-lt"/>
                <a:ea typeface="+mn-ea"/>
                <a:cs typeface="+mn-cs"/>
              </a:rPr>
              <a:t>22 </a:t>
            </a:r>
            <a:r>
              <a:rPr lang="en-US" sz="1200" b="0" i="0" kern="1200" dirty="0" smtClean="0">
                <a:solidFill>
                  <a:schemeClr val="tx1"/>
                </a:solidFill>
                <a:effectLst/>
                <a:latin typeface="+mn-lt"/>
                <a:ea typeface="+mn-ea"/>
                <a:cs typeface="+mn-cs"/>
              </a:rPr>
              <a:t>“But you, Belshazzar, his grandson, haven’t humbled yourself, even though you knew all of this.</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D7ECCC-5D98-40D5-80D6-5A98A53CFA20}" type="slidenum">
              <a:rPr lang="en-US" smtClean="0"/>
              <a:t>33</a:t>
            </a:fld>
            <a:endParaRPr lang="en-US"/>
          </a:p>
        </p:txBody>
      </p:sp>
    </p:spTree>
    <p:extLst>
      <p:ext uri="{BB962C8B-B14F-4D97-AF65-F5344CB8AC3E}">
        <p14:creationId xmlns:p14="http://schemas.microsoft.com/office/powerpoint/2010/main" val="1734800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baseline="30000" dirty="0" smtClean="0">
                <a:solidFill>
                  <a:schemeClr val="tx1"/>
                </a:solidFill>
                <a:effectLst/>
                <a:latin typeface="+mn-lt"/>
                <a:ea typeface="+mn-ea"/>
                <a:cs typeface="+mn-cs"/>
              </a:rPr>
              <a:t>23 </a:t>
            </a:r>
            <a:r>
              <a:rPr lang="en-US" sz="1200" b="0" i="0" kern="1200" dirty="0" smtClean="0">
                <a:solidFill>
                  <a:schemeClr val="tx1"/>
                </a:solidFill>
                <a:effectLst/>
                <a:latin typeface="+mn-lt"/>
                <a:ea typeface="+mn-ea"/>
                <a:cs typeface="+mn-cs"/>
              </a:rPr>
              <a:t>“You’ve exalted yourself against the Lord of heaven.</a:t>
            </a:r>
          </a:p>
          <a:p>
            <a:r>
              <a:rPr lang="en-US" sz="1200" b="0" i="0" kern="1200" dirty="0" smtClean="0">
                <a:solidFill>
                  <a:schemeClr val="tx1"/>
                </a:solidFill>
                <a:effectLst/>
                <a:latin typeface="+mn-lt"/>
                <a:ea typeface="+mn-ea"/>
                <a:cs typeface="+mn-cs"/>
              </a:rPr>
              <a:t>“You’ve had the vessels from his Temple brought into your presence.</a:t>
            </a:r>
          </a:p>
          <a:p>
            <a:r>
              <a:rPr lang="en-US" sz="1200" b="0" i="0" kern="1200" dirty="0" smtClean="0">
                <a:solidFill>
                  <a:schemeClr val="tx1"/>
                </a:solidFill>
                <a:effectLst/>
                <a:latin typeface="+mn-lt"/>
                <a:ea typeface="+mn-ea"/>
                <a:cs typeface="+mn-cs"/>
              </a:rPr>
              <a:t>“And you, your officials, and your wives and mistresses drank wine from them.</a:t>
            </a:r>
          </a:p>
          <a:p>
            <a:r>
              <a:rPr lang="en-US" sz="1200" b="0" i="0" kern="1200" dirty="0" smtClean="0">
                <a:solidFill>
                  <a:schemeClr val="tx1"/>
                </a:solidFill>
                <a:effectLst/>
                <a:latin typeface="+mn-lt"/>
                <a:ea typeface="+mn-ea"/>
                <a:cs typeface="+mn-cs"/>
              </a:rPr>
              <a:t>“You praised gods of silver, gold, bronze, iron, wood, and stone, which can’t see, hear, or demonstrate knowledge.</a:t>
            </a:r>
          </a:p>
          <a:p>
            <a:r>
              <a:rPr lang="en-US" sz="1200" b="0" i="0" kern="1200" dirty="0" smtClean="0">
                <a:solidFill>
                  <a:schemeClr val="tx1"/>
                </a:solidFill>
                <a:effectLst/>
                <a:latin typeface="+mn-lt"/>
                <a:ea typeface="+mn-ea"/>
                <a:cs typeface="+mn-cs"/>
              </a:rPr>
              <a:t>“But you didn’t honor God, who holds in his power your very life and all your ways.</a:t>
            </a:r>
          </a:p>
          <a:p>
            <a:r>
              <a:rPr lang="en-US" sz="1200" b="1" i="0" kern="1200" baseline="30000" dirty="0" smtClean="0">
                <a:solidFill>
                  <a:schemeClr val="tx1"/>
                </a:solidFill>
                <a:effectLst/>
                <a:latin typeface="+mn-lt"/>
                <a:ea typeface="+mn-ea"/>
                <a:cs typeface="+mn-cs"/>
              </a:rPr>
              <a:t>24 </a:t>
            </a:r>
            <a:r>
              <a:rPr lang="en-US" sz="1200" b="0" i="0" kern="1200" dirty="0" smtClean="0">
                <a:solidFill>
                  <a:schemeClr val="tx1"/>
                </a:solidFill>
                <a:effectLst/>
                <a:latin typeface="+mn-lt"/>
                <a:ea typeface="+mn-ea"/>
                <a:cs typeface="+mn-cs"/>
              </a:rPr>
              <a:t>“Therefore, the hand that wrote this inscription was sent from his presence. </a:t>
            </a:r>
            <a:r>
              <a:rPr lang="en-US" sz="1200" b="1" i="0" kern="1200" baseline="30000" dirty="0" smtClean="0">
                <a:solidFill>
                  <a:schemeClr val="tx1"/>
                </a:solidFill>
                <a:effectLst/>
                <a:latin typeface="+mn-lt"/>
                <a:ea typeface="+mn-ea"/>
                <a:cs typeface="+mn-cs"/>
              </a:rPr>
              <a:t>25 </a:t>
            </a:r>
            <a:r>
              <a:rPr lang="en-US" sz="1200" b="0" i="0" kern="1200" dirty="0" smtClean="0">
                <a:solidFill>
                  <a:schemeClr val="tx1"/>
                </a:solidFill>
                <a:effectLst/>
                <a:latin typeface="+mn-lt"/>
                <a:ea typeface="+mn-ea"/>
                <a:cs typeface="+mn-cs"/>
              </a:rPr>
              <a:t>This is the written inscription:</a:t>
            </a:r>
          </a:p>
          <a:p>
            <a:r>
              <a:rPr lang="en-US" sz="1200" b="0" i="0" kern="1200" cap="small" dirty="0" smtClean="0">
                <a:solidFill>
                  <a:schemeClr val="tx1"/>
                </a:solidFill>
                <a:effectLst/>
                <a:latin typeface="+mn-lt"/>
                <a:ea typeface="+mn-ea"/>
                <a:cs typeface="+mn-cs"/>
              </a:rPr>
              <a:t>MENE, MENE, TEKEL and PARSIN</a:t>
            </a:r>
            <a:endParaRPr lang="en-US" sz="1200" b="0" i="0" kern="1200" dirty="0" smtClean="0">
              <a:solidFill>
                <a:schemeClr val="tx1"/>
              </a:solidFill>
              <a:effectLst/>
              <a:latin typeface="+mn-lt"/>
              <a:ea typeface="+mn-ea"/>
              <a:cs typeface="+mn-cs"/>
            </a:endParaRPr>
          </a:p>
          <a:p>
            <a:r>
              <a:rPr lang="en-US" sz="1200" b="1" i="0" kern="1200" baseline="30000" dirty="0" smtClean="0">
                <a:solidFill>
                  <a:schemeClr val="tx1"/>
                </a:solidFill>
                <a:effectLst/>
                <a:latin typeface="+mn-lt"/>
                <a:ea typeface="+mn-ea"/>
                <a:cs typeface="+mn-cs"/>
              </a:rPr>
              <a:t>26 </a:t>
            </a:r>
            <a:r>
              <a:rPr lang="en-US" sz="1200" b="0" i="0" kern="1200" dirty="0" smtClean="0">
                <a:solidFill>
                  <a:schemeClr val="tx1"/>
                </a:solidFill>
                <a:effectLst/>
                <a:latin typeface="+mn-lt"/>
                <a:ea typeface="+mn-ea"/>
                <a:cs typeface="+mn-cs"/>
              </a:rPr>
              <a:t>These are the meanings of the words:</a:t>
            </a:r>
          </a:p>
          <a:p>
            <a:r>
              <a:rPr lang="en-US" sz="1200" b="0" i="0" kern="1200" dirty="0" smtClean="0">
                <a:solidFill>
                  <a:schemeClr val="tx1"/>
                </a:solidFill>
                <a:effectLst/>
                <a:latin typeface="+mn-lt"/>
                <a:ea typeface="+mn-ea"/>
                <a:cs typeface="+mn-cs"/>
              </a:rPr>
              <a:t>MENE: God has audited your kingdom—and has ended it.</a:t>
            </a:r>
          </a:p>
          <a:p>
            <a:r>
              <a:rPr lang="en-US" sz="1200" b="1" i="0" kern="1200" baseline="30000" dirty="0" smtClean="0">
                <a:solidFill>
                  <a:schemeClr val="tx1"/>
                </a:solidFill>
                <a:effectLst/>
                <a:latin typeface="+mn-lt"/>
                <a:ea typeface="+mn-ea"/>
                <a:cs typeface="+mn-cs"/>
              </a:rPr>
              <a:t>27 </a:t>
            </a:r>
            <a:r>
              <a:rPr lang="en-US" sz="1200" b="0" i="0" kern="1200" dirty="0" smtClean="0">
                <a:solidFill>
                  <a:schemeClr val="tx1"/>
                </a:solidFill>
                <a:effectLst/>
                <a:latin typeface="+mn-lt"/>
                <a:ea typeface="+mn-ea"/>
                <a:cs typeface="+mn-cs"/>
              </a:rPr>
              <a:t>TEKEL: You’ve been weighed on the scales—and you don’t measure up.</a:t>
            </a:r>
          </a:p>
          <a:p>
            <a:r>
              <a:rPr lang="en-US" sz="1200" b="1" i="0" kern="1200" baseline="30000" dirty="0" smtClean="0">
                <a:solidFill>
                  <a:schemeClr val="tx1"/>
                </a:solidFill>
                <a:effectLst/>
                <a:latin typeface="+mn-lt"/>
                <a:ea typeface="+mn-ea"/>
                <a:cs typeface="+mn-cs"/>
              </a:rPr>
              <a:t>28 </a:t>
            </a:r>
            <a:r>
              <a:rPr lang="en-US" sz="1200" b="0" i="0" kern="1200" dirty="0" smtClean="0">
                <a:solidFill>
                  <a:schemeClr val="tx1"/>
                </a:solidFill>
                <a:effectLst/>
                <a:latin typeface="+mn-lt"/>
                <a:ea typeface="+mn-ea"/>
                <a:cs typeface="+mn-cs"/>
              </a:rPr>
              <a:t>PERES: Your kingdom has been divided—and will be given to the Medes and Persians.”</a:t>
            </a:r>
          </a:p>
          <a:p>
            <a:r>
              <a:rPr lang="en-US" sz="1200" b="1" i="0" kern="1200" baseline="30000" dirty="0" smtClean="0">
                <a:solidFill>
                  <a:schemeClr val="tx1"/>
                </a:solidFill>
                <a:effectLst/>
                <a:latin typeface="+mn-lt"/>
                <a:ea typeface="+mn-ea"/>
                <a:cs typeface="+mn-cs"/>
              </a:rPr>
              <a:t>29 </a:t>
            </a:r>
            <a:r>
              <a:rPr lang="en-US" sz="1200" b="0" i="0" kern="1200" dirty="0" smtClean="0">
                <a:solidFill>
                  <a:schemeClr val="tx1"/>
                </a:solidFill>
                <a:effectLst/>
                <a:latin typeface="+mn-lt"/>
                <a:ea typeface="+mn-ea"/>
                <a:cs typeface="+mn-cs"/>
              </a:rPr>
              <a:t>Then Belshazzar gave orders to clothe Daniel in purple, to place a chain of gold around his neck, and to proclaim him the third highest ruler of the kingdom.</a:t>
            </a:r>
          </a:p>
          <a:p>
            <a:r>
              <a:rPr lang="en-US" sz="1200" b="1" i="0" kern="1200" baseline="30000" dirty="0" smtClean="0">
                <a:solidFill>
                  <a:schemeClr val="tx1"/>
                </a:solidFill>
                <a:effectLst/>
                <a:latin typeface="+mn-lt"/>
                <a:ea typeface="+mn-ea"/>
                <a:cs typeface="+mn-cs"/>
              </a:rPr>
              <a:t>30 </a:t>
            </a:r>
            <a:r>
              <a:rPr lang="en-US" sz="1200" b="0" i="0" kern="1200" dirty="0" smtClean="0">
                <a:solidFill>
                  <a:schemeClr val="tx1"/>
                </a:solidFill>
                <a:effectLst/>
                <a:latin typeface="+mn-lt"/>
                <a:ea typeface="+mn-ea"/>
                <a:cs typeface="+mn-cs"/>
              </a:rPr>
              <a:t>That night Belshazzar, king of the Chaldeans, was killed, </a:t>
            </a:r>
            <a:r>
              <a:rPr lang="en-US" sz="1200" b="1" i="0" kern="1200" baseline="30000" dirty="0" smtClean="0">
                <a:solidFill>
                  <a:schemeClr val="tx1"/>
                </a:solidFill>
                <a:effectLst/>
                <a:latin typeface="+mn-lt"/>
                <a:ea typeface="+mn-ea"/>
                <a:cs typeface="+mn-cs"/>
              </a:rPr>
              <a:t>31 </a:t>
            </a:r>
            <a:r>
              <a:rPr lang="en-US" sz="1200" b="0" i="0" kern="1200" dirty="0" smtClean="0">
                <a:solidFill>
                  <a:schemeClr val="tx1"/>
                </a:solidFill>
                <a:effectLst/>
                <a:latin typeface="+mn-lt"/>
                <a:ea typeface="+mn-ea"/>
                <a:cs typeface="+mn-cs"/>
              </a:rPr>
              <a:t>and Darius the Mede took over the kingdom at the age of 62.</a:t>
            </a:r>
          </a:p>
          <a:p>
            <a:endParaRPr lang="en-US" dirty="0"/>
          </a:p>
        </p:txBody>
      </p:sp>
      <p:sp>
        <p:nvSpPr>
          <p:cNvPr id="4" name="Slide Number Placeholder 3"/>
          <p:cNvSpPr>
            <a:spLocks noGrp="1"/>
          </p:cNvSpPr>
          <p:nvPr>
            <p:ph type="sldNum" sz="quarter" idx="10"/>
          </p:nvPr>
        </p:nvSpPr>
        <p:spPr/>
        <p:txBody>
          <a:bodyPr/>
          <a:lstStyle/>
          <a:p>
            <a:fld id="{69D7ECCC-5D98-40D5-80D6-5A98A53CFA20}" type="slidenum">
              <a:rPr lang="en-US" smtClean="0"/>
              <a:t>34</a:t>
            </a:fld>
            <a:endParaRPr lang="en-US"/>
          </a:p>
        </p:txBody>
      </p:sp>
    </p:spTree>
    <p:extLst>
      <p:ext uri="{BB962C8B-B14F-4D97-AF65-F5344CB8AC3E}">
        <p14:creationId xmlns:p14="http://schemas.microsoft.com/office/powerpoint/2010/main" val="2245903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Daniel</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It pleased Darius to appoint 120 regional authorities over the kingdom throughout the realm, </a:t>
            </a:r>
            <a:r>
              <a:rPr lang="en-US" sz="1200" b="1" i="0" kern="1200" baseline="30000" dirty="0" smtClean="0">
                <a:solidFill>
                  <a:schemeClr val="tx1"/>
                </a:solidFill>
                <a:effectLst/>
                <a:latin typeface="+mn-lt"/>
                <a:ea typeface="+mn-ea"/>
                <a:cs typeface="+mn-cs"/>
              </a:rPr>
              <a:t>2 </a:t>
            </a:r>
            <a:r>
              <a:rPr lang="en-US" sz="1200" b="0" i="0" kern="1200" dirty="0" smtClean="0">
                <a:solidFill>
                  <a:schemeClr val="tx1"/>
                </a:solidFill>
                <a:effectLst/>
                <a:latin typeface="+mn-lt"/>
                <a:ea typeface="+mn-ea"/>
                <a:cs typeface="+mn-cs"/>
              </a:rPr>
              <a:t>along with three chief administrators from them, one of which was Daniel. The regional authorities reported to these three administrators, so that the king would experience no losses. </a:t>
            </a:r>
            <a:r>
              <a:rPr lang="en-US" sz="1200" b="1" i="0" kern="1200" baseline="30000" dirty="0" smtClean="0">
                <a:solidFill>
                  <a:schemeClr val="tx1"/>
                </a:solidFill>
                <a:effectLst/>
                <a:latin typeface="+mn-lt"/>
                <a:ea typeface="+mn-ea"/>
                <a:cs typeface="+mn-cs"/>
              </a:rPr>
              <a:t>3 </a:t>
            </a:r>
            <a:r>
              <a:rPr lang="en-US" sz="1200" b="0" i="0" kern="1200" dirty="0" smtClean="0">
                <a:solidFill>
                  <a:schemeClr val="tx1"/>
                </a:solidFill>
                <a:effectLst/>
                <a:latin typeface="+mn-lt"/>
                <a:ea typeface="+mn-ea"/>
                <a:cs typeface="+mn-cs"/>
              </a:rPr>
              <a:t>Daniel distinguished himself among all the administrators and regional authorities, because he was of an extraordinary spirit. Therefore the king planned to appoint him over the whole kingdom.</a:t>
            </a:r>
            <a:endParaRPr lang="en-US" dirty="0"/>
          </a:p>
        </p:txBody>
      </p:sp>
      <p:sp>
        <p:nvSpPr>
          <p:cNvPr id="4" name="Slide Number Placeholder 3"/>
          <p:cNvSpPr>
            <a:spLocks noGrp="1"/>
          </p:cNvSpPr>
          <p:nvPr>
            <p:ph type="sldNum" sz="quarter" idx="10"/>
          </p:nvPr>
        </p:nvSpPr>
        <p:spPr/>
        <p:txBody>
          <a:bodyPr/>
          <a:lstStyle/>
          <a:p>
            <a:fld id="{69D7ECCC-5D98-40D5-80D6-5A98A53CFA20}" type="slidenum">
              <a:rPr lang="en-US" smtClean="0"/>
              <a:t>37</a:t>
            </a:fld>
            <a:endParaRPr lang="en-US"/>
          </a:p>
        </p:txBody>
      </p:sp>
    </p:spTree>
    <p:extLst>
      <p:ext uri="{BB962C8B-B14F-4D97-AF65-F5344CB8AC3E}">
        <p14:creationId xmlns:p14="http://schemas.microsoft.com/office/powerpoint/2010/main" val="2058159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image here is the Sennacherib</a:t>
            </a:r>
            <a:r>
              <a:rPr lang="en-US" baseline="0" dirty="0" smtClean="0"/>
              <a:t> Prism and not the Babylonian Clay Prism at the Istanbul Museum.  It is an example of what such a prism looked like.  Incidentally this one contains mention of King Hezekiah of Judah.</a:t>
            </a:r>
          </a:p>
        </p:txBody>
      </p:sp>
      <p:sp>
        <p:nvSpPr>
          <p:cNvPr id="4" name="Slide Number Placeholder 3"/>
          <p:cNvSpPr>
            <a:spLocks noGrp="1"/>
          </p:cNvSpPr>
          <p:nvPr>
            <p:ph type="sldNum" sz="quarter" idx="10"/>
          </p:nvPr>
        </p:nvSpPr>
        <p:spPr/>
        <p:txBody>
          <a:bodyPr/>
          <a:lstStyle/>
          <a:p>
            <a:fld id="{69D7ECCC-5D98-40D5-80D6-5A98A53CFA20}" type="slidenum">
              <a:rPr lang="en-US" smtClean="0"/>
              <a:t>9</a:t>
            </a:fld>
            <a:endParaRPr lang="en-US"/>
          </a:p>
        </p:txBody>
      </p:sp>
    </p:spTree>
    <p:extLst>
      <p:ext uri="{BB962C8B-B14F-4D97-AF65-F5344CB8AC3E}">
        <p14:creationId xmlns:p14="http://schemas.microsoft.com/office/powerpoint/2010/main" val="925888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baseline="30000" dirty="0" smtClean="0">
                <a:solidFill>
                  <a:schemeClr val="tx1"/>
                </a:solidFill>
                <a:effectLst/>
                <a:latin typeface="+mn-lt"/>
                <a:ea typeface="+mn-ea"/>
                <a:cs typeface="+mn-cs"/>
              </a:rPr>
              <a:t>4 </a:t>
            </a:r>
            <a:r>
              <a:rPr lang="en-US" sz="1200" b="0" i="0" kern="1200" dirty="0" smtClean="0">
                <a:solidFill>
                  <a:schemeClr val="tx1"/>
                </a:solidFill>
                <a:effectLst/>
                <a:latin typeface="+mn-lt"/>
                <a:ea typeface="+mn-ea"/>
                <a:cs typeface="+mn-cs"/>
              </a:rPr>
              <a:t>Because of this, the administrators and regional authorities tried to bring allegations of dereliction of duty in government affairs against Daniel, but they were unable to find any charges of corruption. Daniel was trustworthy, and no evidence of negligence or corruption could be found against him. </a:t>
            </a:r>
            <a:r>
              <a:rPr lang="en-US" sz="1200" b="1" i="0" kern="1200" baseline="30000" dirty="0" smtClean="0">
                <a:solidFill>
                  <a:schemeClr val="tx1"/>
                </a:solidFill>
                <a:effectLst/>
                <a:latin typeface="+mn-lt"/>
                <a:ea typeface="+mn-ea"/>
                <a:cs typeface="+mn-cs"/>
              </a:rPr>
              <a:t>5 </a:t>
            </a:r>
            <a:r>
              <a:rPr lang="en-US" sz="1200" b="0" i="0" kern="1200" dirty="0" smtClean="0">
                <a:solidFill>
                  <a:schemeClr val="tx1"/>
                </a:solidFill>
                <a:effectLst/>
                <a:latin typeface="+mn-lt"/>
                <a:ea typeface="+mn-ea"/>
                <a:cs typeface="+mn-cs"/>
              </a:rPr>
              <a:t>So these men said, “We’ll never find any basis for complaint against Daniel unless we build it on the requirements of his God.”</a:t>
            </a:r>
          </a:p>
          <a:p>
            <a:r>
              <a:rPr lang="en-US" sz="1200" b="1" i="0" kern="1200" baseline="30000" dirty="0" smtClean="0">
                <a:solidFill>
                  <a:schemeClr val="tx1"/>
                </a:solidFill>
                <a:effectLst/>
                <a:latin typeface="+mn-lt"/>
                <a:ea typeface="+mn-ea"/>
                <a:cs typeface="+mn-cs"/>
              </a:rPr>
              <a:t>6 </a:t>
            </a:r>
            <a:r>
              <a:rPr lang="en-US" sz="1200" b="0" i="0" kern="1200" dirty="0" smtClean="0">
                <a:solidFill>
                  <a:schemeClr val="tx1"/>
                </a:solidFill>
                <a:effectLst/>
                <a:latin typeface="+mn-lt"/>
                <a:ea typeface="+mn-ea"/>
                <a:cs typeface="+mn-cs"/>
              </a:rPr>
              <a:t>Then these administrators and regional authorities went as a group to the king and said this, “Your majesty, live forever! </a:t>
            </a:r>
            <a:r>
              <a:rPr lang="en-US" sz="1200" b="1" i="0" kern="1200" baseline="30000" dirty="0" smtClean="0">
                <a:solidFill>
                  <a:schemeClr val="tx1"/>
                </a:solidFill>
                <a:effectLst/>
                <a:latin typeface="+mn-lt"/>
                <a:ea typeface="+mn-ea"/>
                <a:cs typeface="+mn-cs"/>
              </a:rPr>
              <a:t>7 </a:t>
            </a:r>
            <a:r>
              <a:rPr lang="en-US" sz="1200" b="0" i="0" kern="1200" dirty="0" smtClean="0">
                <a:solidFill>
                  <a:schemeClr val="tx1"/>
                </a:solidFill>
                <a:effectLst/>
                <a:latin typeface="+mn-lt"/>
                <a:ea typeface="+mn-ea"/>
                <a:cs typeface="+mn-cs"/>
              </a:rPr>
              <a:t>All of the royal administrators, prefects, regional authorities, scribes, and governors have concluded that the king should establish and enforce an edict that anyone who prays to any god or man for the next 30 days (except to you, your majesty) is to be thrown into the lions’ pit. </a:t>
            </a:r>
            <a:r>
              <a:rPr lang="en-US" sz="1200" b="1" i="0" kern="1200" baseline="30000" dirty="0" smtClean="0">
                <a:solidFill>
                  <a:schemeClr val="tx1"/>
                </a:solidFill>
                <a:effectLst/>
                <a:latin typeface="+mn-lt"/>
                <a:ea typeface="+mn-ea"/>
                <a:cs typeface="+mn-cs"/>
              </a:rPr>
              <a:t>8 </a:t>
            </a:r>
            <a:r>
              <a:rPr lang="en-US" sz="1200" b="0" i="0" kern="1200" dirty="0" smtClean="0">
                <a:solidFill>
                  <a:schemeClr val="tx1"/>
                </a:solidFill>
                <a:effectLst/>
                <a:latin typeface="+mn-lt"/>
                <a:ea typeface="+mn-ea"/>
                <a:cs typeface="+mn-cs"/>
              </a:rPr>
              <a:t>Therefore, your majesty, establish the decree and sign the written document so it can’t be changed, in accordance with the laws of the Medes and Persians that can’t be repealed.” </a:t>
            </a:r>
            <a:r>
              <a:rPr lang="en-US" sz="1200" b="1" i="0" kern="1200" baseline="30000" dirty="0" smtClean="0">
                <a:solidFill>
                  <a:schemeClr val="tx1"/>
                </a:solidFill>
                <a:effectLst/>
                <a:latin typeface="+mn-lt"/>
                <a:ea typeface="+mn-ea"/>
                <a:cs typeface="+mn-cs"/>
              </a:rPr>
              <a:t>9 </a:t>
            </a:r>
            <a:r>
              <a:rPr lang="en-US" sz="1200" b="0" i="0" kern="1200" dirty="0" smtClean="0">
                <a:solidFill>
                  <a:schemeClr val="tx1"/>
                </a:solidFill>
                <a:effectLst/>
                <a:latin typeface="+mn-lt"/>
                <a:ea typeface="+mn-ea"/>
                <a:cs typeface="+mn-cs"/>
              </a:rPr>
              <a:t>So King Darius signed the edict contained in the written document.</a:t>
            </a:r>
          </a:p>
          <a:p>
            <a:endParaRPr lang="en-US" baseline="0" dirty="0" smtClean="0"/>
          </a:p>
          <a:p>
            <a:r>
              <a:rPr lang="en-US" baseline="0" dirty="0" smtClean="0"/>
              <a:t>Daniel</a:t>
            </a:r>
          </a:p>
          <a:p>
            <a:endParaRPr lang="en-US" baseline="0" dirty="0" smtClean="0"/>
          </a:p>
          <a:p>
            <a:r>
              <a:rPr lang="en-US" sz="1200" b="1" i="0" kern="1200" baseline="30000" dirty="0" smtClean="0">
                <a:solidFill>
                  <a:schemeClr val="tx1"/>
                </a:solidFill>
                <a:effectLst/>
                <a:latin typeface="+mn-lt"/>
                <a:ea typeface="+mn-ea"/>
                <a:cs typeface="+mn-cs"/>
              </a:rPr>
              <a:t>10 </a:t>
            </a:r>
            <a:r>
              <a:rPr lang="en-US" sz="1200" b="0" i="0" kern="1200" dirty="0" smtClean="0">
                <a:solidFill>
                  <a:schemeClr val="tx1"/>
                </a:solidFill>
                <a:effectLst/>
                <a:latin typeface="+mn-lt"/>
                <a:ea typeface="+mn-ea"/>
                <a:cs typeface="+mn-cs"/>
              </a:rPr>
              <a:t>When Daniel learned that the written document had been signed, he went to an upstairs room in his house that had windows opened facing Jerusalem. Three times a day he would kneel down, pray, and give thanks to his God, just as he had previously done.</a:t>
            </a:r>
          </a:p>
          <a:p>
            <a:r>
              <a:rPr lang="en-US" sz="1200" b="1" i="0" kern="1200" baseline="30000" dirty="0" smtClean="0">
                <a:solidFill>
                  <a:schemeClr val="tx1"/>
                </a:solidFill>
                <a:effectLst/>
                <a:latin typeface="+mn-lt"/>
                <a:ea typeface="+mn-ea"/>
                <a:cs typeface="+mn-cs"/>
              </a:rPr>
              <a:t>11 </a:t>
            </a:r>
            <a:r>
              <a:rPr lang="en-US" sz="1200" b="0" i="0" kern="1200" dirty="0" smtClean="0">
                <a:solidFill>
                  <a:schemeClr val="tx1"/>
                </a:solidFill>
                <a:effectLst/>
                <a:latin typeface="+mn-lt"/>
                <a:ea typeface="+mn-ea"/>
                <a:cs typeface="+mn-cs"/>
              </a:rPr>
              <a:t>The conspirators then went as a group and found Daniel praying and seeking help before his God. </a:t>
            </a:r>
            <a:r>
              <a:rPr lang="en-US" sz="1200" b="1" i="0" kern="1200" baseline="30000" dirty="0" smtClean="0">
                <a:solidFill>
                  <a:schemeClr val="tx1"/>
                </a:solidFill>
                <a:effectLst/>
                <a:latin typeface="+mn-lt"/>
                <a:ea typeface="+mn-ea"/>
                <a:cs typeface="+mn-cs"/>
              </a:rPr>
              <a:t>12 </a:t>
            </a:r>
            <a:r>
              <a:rPr lang="en-US" sz="1200" b="0" i="0" kern="1200" dirty="0" smtClean="0">
                <a:solidFill>
                  <a:schemeClr val="tx1"/>
                </a:solidFill>
                <a:effectLst/>
                <a:latin typeface="+mn-lt"/>
                <a:ea typeface="+mn-ea"/>
                <a:cs typeface="+mn-cs"/>
              </a:rPr>
              <a:t>So they approached the king and asked, “Didn’t you sign an edict that for the next 30 days if anyone prays to any god or man, except to you, your majesty, he would be thrown into the lions’ pit?”</a:t>
            </a:r>
          </a:p>
          <a:p>
            <a:r>
              <a:rPr lang="en-US" sz="1200" b="0" i="0" kern="1200" dirty="0" smtClean="0">
                <a:solidFill>
                  <a:schemeClr val="tx1"/>
                </a:solidFill>
                <a:effectLst/>
                <a:latin typeface="+mn-lt"/>
                <a:ea typeface="+mn-ea"/>
                <a:cs typeface="+mn-cs"/>
              </a:rPr>
              <a:t>The king responded, “The decree has been established, in accordance with the laws of the Medes and Persians that can’t be repealed.”</a:t>
            </a:r>
          </a:p>
          <a:p>
            <a:r>
              <a:rPr lang="en-US" sz="1200" b="1" i="0" kern="1200" baseline="30000" dirty="0" smtClean="0">
                <a:solidFill>
                  <a:schemeClr val="tx1"/>
                </a:solidFill>
                <a:effectLst/>
                <a:latin typeface="+mn-lt"/>
                <a:ea typeface="+mn-ea"/>
                <a:cs typeface="+mn-cs"/>
              </a:rPr>
              <a:t>13 </a:t>
            </a:r>
            <a:r>
              <a:rPr lang="en-US" sz="1200" b="0" i="0" kern="1200" dirty="0" smtClean="0">
                <a:solidFill>
                  <a:schemeClr val="tx1"/>
                </a:solidFill>
                <a:effectLst/>
                <a:latin typeface="+mn-lt"/>
                <a:ea typeface="+mn-ea"/>
                <a:cs typeface="+mn-cs"/>
              </a:rPr>
              <a:t>Then they told the king, “Daniel, who is one of the Judean exiles, pays no attention to you, your majesty, or to the written decree, since he is still praying three times a day.”</a:t>
            </a:r>
          </a:p>
          <a:p>
            <a:r>
              <a:rPr lang="en-US" sz="1200" b="1" i="0" kern="1200" baseline="30000" dirty="0" smtClean="0">
                <a:solidFill>
                  <a:schemeClr val="tx1"/>
                </a:solidFill>
                <a:effectLst/>
                <a:latin typeface="+mn-lt"/>
                <a:ea typeface="+mn-ea"/>
                <a:cs typeface="+mn-cs"/>
              </a:rPr>
              <a:t>14 </a:t>
            </a:r>
            <a:r>
              <a:rPr lang="en-US" sz="1200" b="0" i="0" kern="1200" dirty="0" smtClean="0">
                <a:solidFill>
                  <a:schemeClr val="tx1"/>
                </a:solidFill>
                <a:effectLst/>
                <a:latin typeface="+mn-lt"/>
                <a:ea typeface="+mn-ea"/>
                <a:cs typeface="+mn-cs"/>
              </a:rPr>
              <a:t>When the king heard this, he was greatly upset, because he was determined to make every effort to save Daniel before the sun set. </a:t>
            </a:r>
            <a:r>
              <a:rPr lang="en-US" sz="1200" b="1" i="0" kern="1200" baseline="30000" dirty="0" smtClean="0">
                <a:solidFill>
                  <a:schemeClr val="tx1"/>
                </a:solidFill>
                <a:effectLst/>
                <a:latin typeface="+mn-lt"/>
                <a:ea typeface="+mn-ea"/>
                <a:cs typeface="+mn-cs"/>
              </a:rPr>
              <a:t>15 </a:t>
            </a:r>
            <a:r>
              <a:rPr lang="en-US" sz="1200" b="0" i="0" kern="1200" dirty="0" smtClean="0">
                <a:solidFill>
                  <a:schemeClr val="tx1"/>
                </a:solidFill>
                <a:effectLst/>
                <a:latin typeface="+mn-lt"/>
                <a:ea typeface="+mn-ea"/>
                <a:cs typeface="+mn-cs"/>
              </a:rPr>
              <a:t>But the men who had gone as a group to the king told him, “Remember, your majesty, that according to the laws of the Medes and Persians, any decree or edict that the king establishes cannot be repealed.”</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D7ECCC-5D98-40D5-80D6-5A98A53CFA20}" type="slidenum">
              <a:rPr lang="en-US" smtClean="0"/>
              <a:t>38</a:t>
            </a:fld>
            <a:endParaRPr lang="en-US"/>
          </a:p>
        </p:txBody>
      </p:sp>
    </p:spTree>
    <p:extLst>
      <p:ext uri="{BB962C8B-B14F-4D97-AF65-F5344CB8AC3E}">
        <p14:creationId xmlns:p14="http://schemas.microsoft.com/office/powerpoint/2010/main" val="1045424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Daniel</a:t>
            </a:r>
          </a:p>
          <a:p>
            <a:r>
              <a:rPr lang="en-US" sz="1200" b="1" i="0" kern="1200" baseline="30000" dirty="0" smtClean="0">
                <a:solidFill>
                  <a:schemeClr val="tx1"/>
                </a:solidFill>
                <a:effectLst/>
                <a:latin typeface="+mn-lt"/>
                <a:ea typeface="+mn-ea"/>
                <a:cs typeface="+mn-cs"/>
              </a:rPr>
              <a:t>16 </a:t>
            </a:r>
            <a:r>
              <a:rPr lang="en-US" sz="1200" b="0" i="0" kern="1200" dirty="0" smtClean="0">
                <a:solidFill>
                  <a:schemeClr val="tx1"/>
                </a:solidFill>
                <a:effectLst/>
                <a:latin typeface="+mn-lt"/>
                <a:ea typeface="+mn-ea"/>
                <a:cs typeface="+mn-cs"/>
              </a:rPr>
              <a:t>At this point, the king ordered Daniel brought in and thrown into the lions’ pit. The king spoke to Daniel, “Your God, whom you serve constantly, will deliver you himself.” </a:t>
            </a:r>
            <a:r>
              <a:rPr lang="en-US" sz="1200" b="1" i="0" kern="1200" baseline="30000" dirty="0" smtClean="0">
                <a:solidFill>
                  <a:schemeClr val="tx1"/>
                </a:solidFill>
                <a:effectLst/>
                <a:latin typeface="+mn-lt"/>
                <a:ea typeface="+mn-ea"/>
                <a:cs typeface="+mn-cs"/>
              </a:rPr>
              <a:t>17 </a:t>
            </a:r>
            <a:r>
              <a:rPr lang="en-US" sz="1200" b="0" i="0" kern="1200" dirty="0" smtClean="0">
                <a:solidFill>
                  <a:schemeClr val="tx1"/>
                </a:solidFill>
                <a:effectLst/>
                <a:latin typeface="+mn-lt"/>
                <a:ea typeface="+mn-ea"/>
                <a:cs typeface="+mn-cs"/>
              </a:rPr>
              <a:t>A stone was brought and placed over the opening to the pit, and the king affixed a seal to it with his personal signet ring and with the signet rings of his officials so that no one would interfere with Daniel’s situation. </a:t>
            </a:r>
            <a:r>
              <a:rPr lang="en-US" sz="1200" b="1" i="0" kern="1200" baseline="30000" dirty="0" smtClean="0">
                <a:solidFill>
                  <a:schemeClr val="tx1"/>
                </a:solidFill>
                <a:effectLst/>
                <a:latin typeface="+mn-lt"/>
                <a:ea typeface="+mn-ea"/>
                <a:cs typeface="+mn-cs"/>
              </a:rPr>
              <a:t>18 </a:t>
            </a:r>
            <a:r>
              <a:rPr lang="en-US" sz="1200" b="0" i="0" kern="1200" dirty="0" smtClean="0">
                <a:solidFill>
                  <a:schemeClr val="tx1"/>
                </a:solidFill>
                <a:effectLst/>
                <a:latin typeface="+mn-lt"/>
                <a:ea typeface="+mn-ea"/>
                <a:cs typeface="+mn-cs"/>
              </a:rPr>
              <a:t>Then the king retired to his palace to spend the night fasting. He enjoyed no entertainment, and he couldn’t sleep.</a:t>
            </a:r>
          </a:p>
          <a:p>
            <a:r>
              <a:rPr lang="en-US" sz="1200" b="1" i="0" kern="1200" baseline="30000" dirty="0" smtClean="0">
                <a:solidFill>
                  <a:schemeClr val="tx1"/>
                </a:solidFill>
                <a:effectLst/>
                <a:latin typeface="+mn-lt"/>
                <a:ea typeface="+mn-ea"/>
                <a:cs typeface="+mn-cs"/>
              </a:rPr>
              <a:t>19 </a:t>
            </a:r>
            <a:r>
              <a:rPr lang="en-US" sz="1200" b="0" i="0" kern="1200" dirty="0" smtClean="0">
                <a:solidFill>
                  <a:schemeClr val="tx1"/>
                </a:solidFill>
                <a:effectLst/>
                <a:latin typeface="+mn-lt"/>
                <a:ea typeface="+mn-ea"/>
                <a:cs typeface="+mn-cs"/>
              </a:rPr>
              <a:t>The king got up at dawn and went quickly to the lions’ pit. </a:t>
            </a:r>
            <a:r>
              <a:rPr lang="en-US" sz="1200" b="1" i="0" kern="1200" baseline="30000" dirty="0" smtClean="0">
                <a:solidFill>
                  <a:schemeClr val="tx1"/>
                </a:solidFill>
                <a:effectLst/>
                <a:latin typeface="+mn-lt"/>
                <a:ea typeface="+mn-ea"/>
                <a:cs typeface="+mn-cs"/>
              </a:rPr>
              <a:t>20 </a:t>
            </a:r>
            <a:r>
              <a:rPr lang="en-US" sz="1200" b="0" i="0" kern="1200" dirty="0" smtClean="0">
                <a:solidFill>
                  <a:schemeClr val="tx1"/>
                </a:solidFill>
                <a:effectLst/>
                <a:latin typeface="+mn-lt"/>
                <a:ea typeface="+mn-ea"/>
                <a:cs typeface="+mn-cs"/>
              </a:rPr>
              <a:t>As he approached where Daniel was in the pit, he cried out to him in a voice filled with anguish, “Daniel, servant of the living God, has your God, whom you serve constantly, been able to deliver you from the lions?”</a:t>
            </a:r>
          </a:p>
          <a:p>
            <a:r>
              <a:rPr lang="en-US" sz="1200" b="1" i="0" kern="1200" baseline="30000" dirty="0" smtClean="0">
                <a:solidFill>
                  <a:schemeClr val="tx1"/>
                </a:solidFill>
                <a:effectLst/>
                <a:latin typeface="+mn-lt"/>
                <a:ea typeface="+mn-ea"/>
                <a:cs typeface="+mn-cs"/>
              </a:rPr>
              <a:t>21 </a:t>
            </a:r>
            <a:r>
              <a:rPr lang="en-US" sz="1200" b="0" i="0" kern="1200" dirty="0" smtClean="0">
                <a:solidFill>
                  <a:schemeClr val="tx1"/>
                </a:solidFill>
                <a:effectLst/>
                <a:latin typeface="+mn-lt"/>
                <a:ea typeface="+mn-ea"/>
                <a:cs typeface="+mn-cs"/>
              </a:rPr>
              <a:t>Daniel replied to the king, “May your majesty live forever! </a:t>
            </a:r>
            <a:r>
              <a:rPr lang="en-US" sz="1200" b="1" i="0" kern="1200" baseline="30000" dirty="0" smtClean="0">
                <a:solidFill>
                  <a:schemeClr val="tx1"/>
                </a:solidFill>
                <a:effectLst/>
                <a:latin typeface="+mn-lt"/>
                <a:ea typeface="+mn-ea"/>
                <a:cs typeface="+mn-cs"/>
              </a:rPr>
              <a:t>22 </a:t>
            </a:r>
            <a:r>
              <a:rPr lang="en-US" sz="1200" b="0" i="0" kern="1200" dirty="0" smtClean="0">
                <a:solidFill>
                  <a:schemeClr val="tx1"/>
                </a:solidFill>
                <a:effectLst/>
                <a:latin typeface="+mn-lt"/>
                <a:ea typeface="+mn-ea"/>
                <a:cs typeface="+mn-cs"/>
              </a:rPr>
              <a:t>My God sent his angel and sealed the mouths of the lions. They have not harmed me, proving that I’m innocent before him. Also against you, your majesty, I’ve committed no offense.”</a:t>
            </a:r>
          </a:p>
          <a:p>
            <a:r>
              <a:rPr lang="en-US" sz="1200" b="1" i="0" kern="1200" baseline="30000" dirty="0" smtClean="0">
                <a:solidFill>
                  <a:schemeClr val="tx1"/>
                </a:solidFill>
                <a:effectLst/>
                <a:latin typeface="+mn-lt"/>
                <a:ea typeface="+mn-ea"/>
                <a:cs typeface="+mn-cs"/>
              </a:rPr>
              <a:t>23 </a:t>
            </a:r>
            <a:r>
              <a:rPr lang="en-US" sz="1200" b="0" i="0" kern="1200" dirty="0" smtClean="0">
                <a:solidFill>
                  <a:schemeClr val="tx1"/>
                </a:solidFill>
                <a:effectLst/>
                <a:latin typeface="+mn-lt"/>
                <a:ea typeface="+mn-ea"/>
                <a:cs typeface="+mn-cs"/>
              </a:rPr>
              <a:t>The king was ecstatic, so he gave orders for Daniel to be released from the pit. Daniel was taken up from the pit, and no injury was found to have been inflicted on him, because he had believed in his God. </a:t>
            </a:r>
            <a:r>
              <a:rPr lang="en-US" sz="1200" b="1" i="0" kern="1200" baseline="30000" dirty="0" smtClean="0">
                <a:solidFill>
                  <a:schemeClr val="tx1"/>
                </a:solidFill>
                <a:effectLst/>
                <a:latin typeface="+mn-lt"/>
                <a:ea typeface="+mn-ea"/>
                <a:cs typeface="+mn-cs"/>
              </a:rPr>
              <a:t>24 </a:t>
            </a:r>
            <a:r>
              <a:rPr lang="en-US" sz="1200" b="0" i="0" kern="1200" dirty="0" smtClean="0">
                <a:solidFill>
                  <a:schemeClr val="tx1"/>
                </a:solidFill>
                <a:effectLst/>
                <a:latin typeface="+mn-lt"/>
                <a:ea typeface="+mn-ea"/>
                <a:cs typeface="+mn-cs"/>
              </a:rPr>
              <a:t>Then the king gave orders to bring those men who had tried to have Daniel devoured, and they threw them, their children, and their wives into the lions’ pit. They had not reached the floor of the pit before the lions had overtaken them and crushed all their bones.</a:t>
            </a:r>
          </a:p>
          <a:p>
            <a:endParaRPr lang="en-US" dirty="0" smtClean="0"/>
          </a:p>
          <a:p>
            <a:r>
              <a:rPr lang="en-US" dirty="0" smtClean="0"/>
              <a:t>Daniel</a:t>
            </a:r>
          </a:p>
          <a:p>
            <a:r>
              <a:rPr lang="en-US" sz="1200" b="1" i="0" kern="1200" baseline="30000" dirty="0" smtClean="0">
                <a:solidFill>
                  <a:schemeClr val="tx1"/>
                </a:solidFill>
                <a:effectLst/>
                <a:latin typeface="+mn-lt"/>
                <a:ea typeface="+mn-ea"/>
                <a:cs typeface="+mn-cs"/>
              </a:rPr>
              <a:t>25 </a:t>
            </a:r>
            <a:r>
              <a:rPr lang="en-US" sz="1200" b="0" i="0" kern="1200" dirty="0" smtClean="0">
                <a:solidFill>
                  <a:schemeClr val="tx1"/>
                </a:solidFill>
                <a:effectLst/>
                <a:latin typeface="+mn-lt"/>
                <a:ea typeface="+mn-ea"/>
                <a:cs typeface="+mn-cs"/>
              </a:rPr>
              <a:t>Afterward, King Darius wrote to all people, nations, and languages who lived throughout his realm:</a:t>
            </a:r>
          </a:p>
          <a:p>
            <a:r>
              <a:rPr lang="en-US" sz="1200" b="0" i="0" kern="1200" dirty="0" smtClean="0">
                <a:solidFill>
                  <a:schemeClr val="tx1"/>
                </a:solidFill>
                <a:effectLst/>
                <a:latin typeface="+mn-lt"/>
                <a:ea typeface="+mn-ea"/>
                <a:cs typeface="+mn-cs"/>
              </a:rPr>
              <a:t>“May great prosperity be yours!</a:t>
            </a:r>
          </a:p>
          <a:p>
            <a:r>
              <a:rPr lang="en-US" sz="1200" b="1" i="0" kern="1200" baseline="30000" dirty="0" smtClean="0">
                <a:solidFill>
                  <a:schemeClr val="tx1"/>
                </a:solidFill>
                <a:effectLst/>
                <a:latin typeface="+mn-lt"/>
                <a:ea typeface="+mn-ea"/>
                <a:cs typeface="+mn-cs"/>
              </a:rPr>
              <a:t>26 </a:t>
            </a:r>
            <a:r>
              <a:rPr lang="en-US" sz="1200" b="0" i="0" kern="1200" dirty="0" smtClean="0">
                <a:solidFill>
                  <a:schemeClr val="tx1"/>
                </a:solidFill>
                <a:effectLst/>
                <a:latin typeface="+mn-lt"/>
                <a:ea typeface="+mn-ea"/>
                <a:cs typeface="+mn-cs"/>
              </a:rPr>
              <a:t>“I hereby decree that in every area of my kingdom men are to fear and tremble before the God of Daniel.</a:t>
            </a:r>
          </a:p>
          <a:p>
            <a:r>
              <a:rPr lang="en-US" sz="1200" b="0" i="0" kern="1200" dirty="0" smtClean="0">
                <a:solidFill>
                  <a:schemeClr val="tx1"/>
                </a:solidFill>
                <a:effectLst/>
                <a:latin typeface="+mn-lt"/>
                <a:ea typeface="+mn-ea"/>
                <a:cs typeface="+mn-cs"/>
              </a:rPr>
              <a:t>For he is the living God,</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who endures forever.</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His kingdom is one that will not be destroyed,</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and his dominion continues forever.</a:t>
            </a:r>
            <a:br>
              <a:rPr lang="en-US" sz="1200" b="0" i="0" kern="1200" dirty="0" smtClean="0">
                <a:solidFill>
                  <a:schemeClr val="tx1"/>
                </a:solidFill>
                <a:effectLst/>
                <a:latin typeface="+mn-lt"/>
                <a:ea typeface="+mn-ea"/>
                <a:cs typeface="+mn-cs"/>
              </a:rPr>
            </a:br>
            <a:r>
              <a:rPr lang="en-US" sz="1200" b="1" i="0" kern="1200" baseline="30000" dirty="0" smtClean="0">
                <a:solidFill>
                  <a:schemeClr val="tx1"/>
                </a:solidFill>
                <a:effectLst/>
                <a:latin typeface="+mn-lt"/>
                <a:ea typeface="+mn-ea"/>
                <a:cs typeface="+mn-cs"/>
              </a:rPr>
              <a:t>27 </a:t>
            </a:r>
            <a:r>
              <a:rPr lang="en-US" sz="1200" b="0" i="0" kern="1200" dirty="0" smtClean="0">
                <a:solidFill>
                  <a:schemeClr val="tx1"/>
                </a:solidFill>
                <a:effectLst/>
                <a:latin typeface="+mn-lt"/>
                <a:ea typeface="+mn-ea"/>
                <a:cs typeface="+mn-cs"/>
              </a:rPr>
              <a:t>He delivers and rescues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and performs signs and wonders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in heaven and on earth.</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He has delivered Daniel</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from the power of the lions.”</a:t>
            </a:r>
          </a:p>
          <a:p>
            <a:r>
              <a:rPr lang="en-US" sz="1200" b="1" i="0" kern="1200" baseline="30000" dirty="0" smtClean="0">
                <a:solidFill>
                  <a:schemeClr val="tx1"/>
                </a:solidFill>
                <a:effectLst/>
                <a:latin typeface="+mn-lt"/>
                <a:ea typeface="+mn-ea"/>
                <a:cs typeface="+mn-cs"/>
              </a:rPr>
              <a:t>28 </a:t>
            </a:r>
            <a:r>
              <a:rPr lang="en-US" sz="1200" b="0" i="0" kern="1200" dirty="0" smtClean="0">
                <a:solidFill>
                  <a:schemeClr val="tx1"/>
                </a:solidFill>
                <a:effectLst/>
                <a:latin typeface="+mn-lt"/>
                <a:ea typeface="+mn-ea"/>
                <a:cs typeface="+mn-cs"/>
              </a:rPr>
              <a:t>Daniel achieved success during the reigns of Darius and Cyrus the Persian.</a:t>
            </a:r>
          </a:p>
          <a:p>
            <a:endParaRPr lang="en-US" dirty="0"/>
          </a:p>
        </p:txBody>
      </p:sp>
      <p:sp>
        <p:nvSpPr>
          <p:cNvPr id="4" name="Slide Number Placeholder 3"/>
          <p:cNvSpPr>
            <a:spLocks noGrp="1"/>
          </p:cNvSpPr>
          <p:nvPr>
            <p:ph type="sldNum" sz="quarter" idx="10"/>
          </p:nvPr>
        </p:nvSpPr>
        <p:spPr/>
        <p:txBody>
          <a:bodyPr/>
          <a:lstStyle/>
          <a:p>
            <a:fld id="{69D7ECCC-5D98-40D5-80D6-5A98A53CFA20}" type="slidenum">
              <a:rPr lang="en-US" smtClean="0"/>
              <a:t>40</a:t>
            </a:fld>
            <a:endParaRPr lang="en-US"/>
          </a:p>
        </p:txBody>
      </p:sp>
    </p:spTree>
    <p:extLst>
      <p:ext uri="{BB962C8B-B14F-4D97-AF65-F5344CB8AC3E}">
        <p14:creationId xmlns:p14="http://schemas.microsoft.com/office/powerpoint/2010/main" val="3894796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D7ECCC-5D98-40D5-80D6-5A98A53CFA20}" type="slidenum">
              <a:rPr lang="en-US" smtClean="0"/>
              <a:t>41</a:t>
            </a:fld>
            <a:endParaRPr lang="en-US"/>
          </a:p>
        </p:txBody>
      </p:sp>
    </p:spTree>
    <p:extLst>
      <p:ext uri="{BB962C8B-B14F-4D97-AF65-F5344CB8AC3E}">
        <p14:creationId xmlns:p14="http://schemas.microsoft.com/office/powerpoint/2010/main" val="38947965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D7ECCC-5D98-40D5-80D6-5A98A53CFA20}" type="slidenum">
              <a:rPr lang="en-US" smtClean="0"/>
              <a:t>42</a:t>
            </a:fld>
            <a:endParaRPr lang="en-US"/>
          </a:p>
        </p:txBody>
      </p:sp>
    </p:spTree>
    <p:extLst>
      <p:ext uri="{BB962C8B-B14F-4D97-AF65-F5344CB8AC3E}">
        <p14:creationId xmlns:p14="http://schemas.microsoft.com/office/powerpoint/2010/main" val="38947965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D7ECCC-5D98-40D5-80D6-5A98A53CFA20}" type="slidenum">
              <a:rPr lang="en-US" smtClean="0"/>
              <a:t>43</a:t>
            </a:fld>
            <a:endParaRPr lang="en-US"/>
          </a:p>
        </p:txBody>
      </p:sp>
    </p:spTree>
    <p:extLst>
      <p:ext uri="{BB962C8B-B14F-4D97-AF65-F5344CB8AC3E}">
        <p14:creationId xmlns:p14="http://schemas.microsoft.com/office/powerpoint/2010/main" val="38947965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D7ECCC-5D98-40D5-80D6-5A98A53CFA20}" type="slidenum">
              <a:rPr lang="en-US" smtClean="0"/>
              <a:t>44</a:t>
            </a:fld>
            <a:endParaRPr lang="en-US"/>
          </a:p>
        </p:txBody>
      </p:sp>
    </p:spTree>
    <p:extLst>
      <p:ext uri="{BB962C8B-B14F-4D97-AF65-F5344CB8AC3E}">
        <p14:creationId xmlns:p14="http://schemas.microsoft.com/office/powerpoint/2010/main" val="38947965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D7ECCC-5D98-40D5-80D6-5A98A53CFA20}" type="slidenum">
              <a:rPr lang="en-US" smtClean="0"/>
              <a:t>45</a:t>
            </a:fld>
            <a:endParaRPr lang="en-US"/>
          </a:p>
        </p:txBody>
      </p:sp>
    </p:spTree>
    <p:extLst>
      <p:ext uri="{BB962C8B-B14F-4D97-AF65-F5344CB8AC3E}">
        <p14:creationId xmlns:p14="http://schemas.microsoft.com/office/powerpoint/2010/main" val="38947965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D7ECCC-5D98-40D5-80D6-5A98A53CFA20}" type="slidenum">
              <a:rPr lang="en-US" smtClean="0"/>
              <a:t>46</a:t>
            </a:fld>
            <a:endParaRPr lang="en-US"/>
          </a:p>
        </p:txBody>
      </p:sp>
    </p:spTree>
    <p:extLst>
      <p:ext uri="{BB962C8B-B14F-4D97-AF65-F5344CB8AC3E}">
        <p14:creationId xmlns:p14="http://schemas.microsoft.com/office/powerpoint/2010/main" val="38947965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D7ECCC-5D98-40D5-80D6-5A98A53CFA20}" type="slidenum">
              <a:rPr lang="en-US" smtClean="0"/>
              <a:t>47</a:t>
            </a:fld>
            <a:endParaRPr lang="en-US"/>
          </a:p>
        </p:txBody>
      </p:sp>
    </p:spTree>
    <p:extLst>
      <p:ext uri="{BB962C8B-B14F-4D97-AF65-F5344CB8AC3E}">
        <p14:creationId xmlns:p14="http://schemas.microsoft.com/office/powerpoint/2010/main" val="38947965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D7ECCC-5D98-40D5-80D6-5A98A53CFA20}" type="slidenum">
              <a:rPr lang="en-US" smtClean="0"/>
              <a:t>48</a:t>
            </a:fld>
            <a:endParaRPr lang="en-US"/>
          </a:p>
        </p:txBody>
      </p:sp>
    </p:spTree>
    <p:extLst>
      <p:ext uri="{BB962C8B-B14F-4D97-AF65-F5344CB8AC3E}">
        <p14:creationId xmlns:p14="http://schemas.microsoft.com/office/powerpoint/2010/main" val="3894796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baseline="30000" dirty="0" smtClean="0">
                <a:solidFill>
                  <a:schemeClr val="tx1"/>
                </a:solidFill>
                <a:effectLst/>
                <a:latin typeface="+mn-lt"/>
                <a:ea typeface="+mn-ea"/>
                <a:cs typeface="+mn-cs"/>
              </a:rPr>
              <a:t>8 </a:t>
            </a:r>
            <a:r>
              <a:rPr lang="en-US" sz="1200" b="0" i="0" kern="1200" dirty="0" smtClean="0">
                <a:solidFill>
                  <a:schemeClr val="tx1"/>
                </a:solidFill>
                <a:effectLst/>
                <a:latin typeface="+mn-lt"/>
                <a:ea typeface="+mn-ea"/>
                <a:cs typeface="+mn-cs"/>
              </a:rPr>
              <a:t>Daniel determined within himself not to become defiled by the king’s menu of rich foods or by the king’s wine, so he requested permission from the chief officer not to defile himself. </a:t>
            </a:r>
            <a:r>
              <a:rPr lang="en-US" sz="1200" b="1" i="0" kern="1200" baseline="30000" dirty="0" smtClean="0">
                <a:solidFill>
                  <a:schemeClr val="tx1"/>
                </a:solidFill>
                <a:effectLst/>
                <a:latin typeface="+mn-lt"/>
                <a:ea typeface="+mn-ea"/>
                <a:cs typeface="+mn-cs"/>
              </a:rPr>
              <a:t>9 </a:t>
            </a:r>
            <a:r>
              <a:rPr lang="en-US" sz="1200" b="0" i="0" kern="1200" dirty="0" smtClean="0">
                <a:solidFill>
                  <a:schemeClr val="tx1"/>
                </a:solidFill>
                <a:effectLst/>
                <a:latin typeface="+mn-lt"/>
                <a:ea typeface="+mn-ea"/>
                <a:cs typeface="+mn-cs"/>
              </a:rPr>
              <a:t>God granted to Daniel grace and compassion on the part of the chief officer. </a:t>
            </a:r>
            <a:r>
              <a:rPr lang="en-US" sz="1200" b="1" i="0" kern="1200" baseline="30000" dirty="0" smtClean="0">
                <a:solidFill>
                  <a:schemeClr val="tx1"/>
                </a:solidFill>
                <a:effectLst/>
                <a:latin typeface="+mn-lt"/>
                <a:ea typeface="+mn-ea"/>
                <a:cs typeface="+mn-cs"/>
              </a:rPr>
              <a:t>10 </a:t>
            </a:r>
            <a:r>
              <a:rPr lang="en-US" sz="1200" b="0" i="0" kern="1200" dirty="0" smtClean="0">
                <a:solidFill>
                  <a:schemeClr val="tx1"/>
                </a:solidFill>
                <a:effectLst/>
                <a:latin typeface="+mn-lt"/>
                <a:ea typeface="+mn-ea"/>
                <a:cs typeface="+mn-cs"/>
              </a:rPr>
              <a:t>The chief officer told Daniel, “I fear his majesty the king, who has determined what you eat and drink. If he notices that your faces are more pale than the other young men in your group, I will forfeit my head to the king.”</a:t>
            </a:r>
          </a:p>
          <a:p>
            <a:r>
              <a:rPr lang="en-US" sz="1200" b="1" i="0" kern="1200" baseline="30000" dirty="0" smtClean="0">
                <a:solidFill>
                  <a:schemeClr val="tx1"/>
                </a:solidFill>
                <a:effectLst/>
                <a:latin typeface="+mn-lt"/>
                <a:ea typeface="+mn-ea"/>
                <a:cs typeface="+mn-cs"/>
              </a:rPr>
              <a:t>11 </a:t>
            </a:r>
            <a:r>
              <a:rPr lang="en-US" sz="1200" b="0" i="0" kern="1200" dirty="0" smtClean="0">
                <a:solidFill>
                  <a:schemeClr val="tx1"/>
                </a:solidFill>
                <a:effectLst/>
                <a:latin typeface="+mn-lt"/>
                <a:ea typeface="+mn-ea"/>
                <a:cs typeface="+mn-cs"/>
              </a:rPr>
              <a:t>But Daniel told the guard whom the chief officer had appointed over Daniel, </a:t>
            </a:r>
            <a:r>
              <a:rPr lang="en-US" sz="1200" b="0" i="0" kern="1200" dirty="0" err="1" smtClean="0">
                <a:solidFill>
                  <a:schemeClr val="tx1"/>
                </a:solidFill>
                <a:effectLst/>
                <a:latin typeface="+mn-lt"/>
                <a:ea typeface="+mn-ea"/>
                <a:cs typeface="+mn-cs"/>
              </a:rPr>
              <a:t>Hananiah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Mishael</a:t>
            </a:r>
            <a:r>
              <a:rPr lang="en-US" sz="1200" b="0" i="0" kern="1200" dirty="0" smtClean="0">
                <a:solidFill>
                  <a:schemeClr val="tx1"/>
                </a:solidFill>
                <a:effectLst/>
                <a:latin typeface="+mn-lt"/>
                <a:ea typeface="+mn-ea"/>
                <a:cs typeface="+mn-cs"/>
              </a:rPr>
              <a:t>, and </a:t>
            </a:r>
            <a:r>
              <a:rPr lang="en-US" sz="1200" b="0" i="0" kern="1200" dirty="0" err="1" smtClean="0">
                <a:solidFill>
                  <a:schemeClr val="tx1"/>
                </a:solidFill>
                <a:effectLst/>
                <a:latin typeface="+mn-lt"/>
                <a:ea typeface="+mn-ea"/>
                <a:cs typeface="+mn-cs"/>
              </a:rPr>
              <a:t>Azariah</a:t>
            </a:r>
            <a:r>
              <a:rPr lang="en-US" sz="1200" b="0" i="0" kern="1200" dirty="0" smtClean="0">
                <a:solidFill>
                  <a:schemeClr val="tx1"/>
                </a:solidFill>
                <a:effectLst/>
                <a:latin typeface="+mn-lt"/>
                <a:ea typeface="+mn-ea"/>
                <a:cs typeface="+mn-cs"/>
              </a:rPr>
              <a:t>, </a:t>
            </a:r>
            <a:r>
              <a:rPr lang="en-US" sz="1200" b="1" i="0" kern="1200" baseline="30000" dirty="0" smtClean="0">
                <a:solidFill>
                  <a:schemeClr val="tx1"/>
                </a:solidFill>
                <a:effectLst/>
                <a:latin typeface="+mn-lt"/>
                <a:ea typeface="+mn-ea"/>
                <a:cs typeface="+mn-cs"/>
              </a:rPr>
              <a:t>12 </a:t>
            </a:r>
            <a:r>
              <a:rPr lang="en-US" sz="1200" b="0" i="0" kern="1200" dirty="0" smtClean="0">
                <a:solidFill>
                  <a:schemeClr val="tx1"/>
                </a:solidFill>
                <a:effectLst/>
                <a:latin typeface="+mn-lt"/>
                <a:ea typeface="+mn-ea"/>
                <a:cs typeface="+mn-cs"/>
              </a:rPr>
              <a:t>“Please test your servants for ten days and let us be given vegetables to eat and water to drink. </a:t>
            </a:r>
            <a:r>
              <a:rPr lang="en-US" sz="1200" b="1" i="0" kern="1200" baseline="30000" dirty="0" smtClean="0">
                <a:solidFill>
                  <a:schemeClr val="tx1"/>
                </a:solidFill>
                <a:effectLst/>
                <a:latin typeface="+mn-lt"/>
                <a:ea typeface="+mn-ea"/>
                <a:cs typeface="+mn-cs"/>
              </a:rPr>
              <a:t>13 </a:t>
            </a:r>
            <a:r>
              <a:rPr lang="en-US" sz="1200" b="0" i="0" kern="1200" dirty="0" smtClean="0">
                <a:solidFill>
                  <a:schemeClr val="tx1"/>
                </a:solidFill>
                <a:effectLst/>
                <a:latin typeface="+mn-lt"/>
                <a:ea typeface="+mn-ea"/>
                <a:cs typeface="+mn-cs"/>
              </a:rPr>
              <a:t>Then compare how we look with the young men who ate the king’s rich food, and treat your servants in accordance with what you observe.”</a:t>
            </a:r>
          </a:p>
          <a:p>
            <a:r>
              <a:rPr lang="en-US" sz="1200" b="1" i="0" kern="1200" baseline="30000" dirty="0" smtClean="0">
                <a:solidFill>
                  <a:schemeClr val="tx1"/>
                </a:solidFill>
                <a:effectLst/>
                <a:latin typeface="+mn-lt"/>
                <a:ea typeface="+mn-ea"/>
                <a:cs typeface="+mn-cs"/>
              </a:rPr>
              <a:t>14 </a:t>
            </a:r>
            <a:r>
              <a:rPr lang="en-US" sz="1200" b="0" i="0" kern="1200" dirty="0" smtClean="0">
                <a:solidFill>
                  <a:schemeClr val="tx1"/>
                </a:solidFill>
                <a:effectLst/>
                <a:latin typeface="+mn-lt"/>
                <a:ea typeface="+mn-ea"/>
                <a:cs typeface="+mn-cs"/>
              </a:rPr>
              <a:t>So he listened to what Daniel said and tested them for ten days. </a:t>
            </a:r>
            <a:r>
              <a:rPr lang="en-US" sz="1200" b="1" i="0" kern="1200" baseline="30000" dirty="0" smtClean="0">
                <a:solidFill>
                  <a:schemeClr val="tx1"/>
                </a:solidFill>
                <a:effectLst/>
                <a:latin typeface="+mn-lt"/>
                <a:ea typeface="+mn-ea"/>
                <a:cs typeface="+mn-cs"/>
              </a:rPr>
              <a:t>15 </a:t>
            </a:r>
            <a:r>
              <a:rPr lang="en-US" sz="1200" b="0" i="0" kern="1200" dirty="0" smtClean="0">
                <a:solidFill>
                  <a:schemeClr val="tx1"/>
                </a:solidFill>
                <a:effectLst/>
                <a:latin typeface="+mn-lt"/>
                <a:ea typeface="+mn-ea"/>
                <a:cs typeface="+mn-cs"/>
              </a:rPr>
              <a:t>At the end of ten days their appearance was better and their faces were well-nourished compared to the young men who ate the king’s rich food. </a:t>
            </a:r>
            <a:r>
              <a:rPr lang="en-US" sz="1200" b="1" i="0" kern="1200" baseline="30000" dirty="0" smtClean="0">
                <a:solidFill>
                  <a:schemeClr val="tx1"/>
                </a:solidFill>
                <a:effectLst/>
                <a:latin typeface="+mn-lt"/>
                <a:ea typeface="+mn-ea"/>
                <a:cs typeface="+mn-cs"/>
              </a:rPr>
              <a:t>16 </a:t>
            </a:r>
            <a:r>
              <a:rPr lang="en-US" sz="1200" b="0" i="0" kern="1200" dirty="0" smtClean="0">
                <a:solidFill>
                  <a:schemeClr val="tx1"/>
                </a:solidFill>
                <a:effectLst/>
                <a:latin typeface="+mn-lt"/>
                <a:ea typeface="+mn-ea"/>
                <a:cs typeface="+mn-cs"/>
              </a:rPr>
              <a:t>So the guard took away their rich food and wine, giving them vegetables. </a:t>
            </a:r>
            <a:r>
              <a:rPr lang="en-US" sz="1200" b="1" i="0" kern="1200" baseline="30000" dirty="0" smtClean="0">
                <a:solidFill>
                  <a:schemeClr val="tx1"/>
                </a:solidFill>
                <a:effectLst/>
                <a:latin typeface="+mn-lt"/>
                <a:ea typeface="+mn-ea"/>
                <a:cs typeface="+mn-cs"/>
              </a:rPr>
              <a:t>17 </a:t>
            </a:r>
            <a:r>
              <a:rPr lang="en-US" sz="1200" b="0" i="0" kern="1200" dirty="0" smtClean="0">
                <a:solidFill>
                  <a:schemeClr val="tx1"/>
                </a:solidFill>
                <a:effectLst/>
                <a:latin typeface="+mn-lt"/>
                <a:ea typeface="+mn-ea"/>
                <a:cs typeface="+mn-cs"/>
              </a:rPr>
              <a:t>As for these four young men, God gave them knowledge, aptitude for learning, and wisdom. Daniel also could understand all kinds of visions and dreams.</a:t>
            </a:r>
          </a:p>
          <a:p>
            <a:r>
              <a:rPr lang="en-US" sz="1200" b="1" i="0" kern="1200" baseline="30000" dirty="0" smtClean="0">
                <a:solidFill>
                  <a:schemeClr val="tx1"/>
                </a:solidFill>
                <a:effectLst/>
                <a:latin typeface="+mn-lt"/>
                <a:ea typeface="+mn-ea"/>
                <a:cs typeface="+mn-cs"/>
              </a:rPr>
              <a:t>18 </a:t>
            </a:r>
            <a:r>
              <a:rPr lang="en-US" sz="1200" b="0" i="0" kern="1200" dirty="0" smtClean="0">
                <a:solidFill>
                  <a:schemeClr val="tx1"/>
                </a:solidFill>
                <a:effectLst/>
                <a:latin typeface="+mn-lt"/>
                <a:ea typeface="+mn-ea"/>
                <a:cs typeface="+mn-cs"/>
              </a:rPr>
              <a:t>Then at the end of the training period that the king had established, the chief officer brought them in before Nebuchadnezzar. </a:t>
            </a:r>
            <a:r>
              <a:rPr lang="en-US" sz="1200" b="1" i="0" kern="1200" baseline="30000" dirty="0" smtClean="0">
                <a:solidFill>
                  <a:schemeClr val="tx1"/>
                </a:solidFill>
                <a:effectLst/>
                <a:latin typeface="+mn-lt"/>
                <a:ea typeface="+mn-ea"/>
                <a:cs typeface="+mn-cs"/>
              </a:rPr>
              <a:t>19 </a:t>
            </a:r>
            <a:r>
              <a:rPr lang="en-US" sz="1200" b="0" i="0" kern="1200" dirty="0" smtClean="0">
                <a:solidFill>
                  <a:schemeClr val="tx1"/>
                </a:solidFill>
                <a:effectLst/>
                <a:latin typeface="+mn-lt"/>
                <a:ea typeface="+mn-ea"/>
                <a:cs typeface="+mn-cs"/>
              </a:rPr>
              <a:t>When the king spoke to them, none of them compared to Daniel, </a:t>
            </a:r>
            <a:r>
              <a:rPr lang="en-US" sz="1200" b="0" i="0" kern="1200" dirty="0" err="1" smtClean="0">
                <a:solidFill>
                  <a:schemeClr val="tx1"/>
                </a:solidFill>
                <a:effectLst/>
                <a:latin typeface="+mn-lt"/>
                <a:ea typeface="+mn-ea"/>
                <a:cs typeface="+mn-cs"/>
              </a:rPr>
              <a:t>Hananiah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Mishael</a:t>
            </a:r>
            <a:r>
              <a:rPr lang="en-US" sz="1200" b="0" i="0" kern="1200" dirty="0" smtClean="0">
                <a:solidFill>
                  <a:schemeClr val="tx1"/>
                </a:solidFill>
                <a:effectLst/>
                <a:latin typeface="+mn-lt"/>
                <a:ea typeface="+mn-ea"/>
                <a:cs typeface="+mn-cs"/>
              </a:rPr>
              <a:t>, or </a:t>
            </a:r>
            <a:r>
              <a:rPr lang="en-US" sz="1200" b="0" i="0" kern="1200" dirty="0" err="1" smtClean="0">
                <a:solidFill>
                  <a:schemeClr val="tx1"/>
                </a:solidFill>
                <a:effectLst/>
                <a:latin typeface="+mn-lt"/>
                <a:ea typeface="+mn-ea"/>
                <a:cs typeface="+mn-cs"/>
              </a:rPr>
              <a:t>Azariah</a:t>
            </a:r>
            <a:r>
              <a:rPr lang="en-US" sz="1200" b="0" i="0" kern="1200" dirty="0" smtClean="0">
                <a:solidFill>
                  <a:schemeClr val="tx1"/>
                </a:solidFill>
                <a:effectLst/>
                <a:latin typeface="+mn-lt"/>
                <a:ea typeface="+mn-ea"/>
                <a:cs typeface="+mn-cs"/>
              </a:rPr>
              <a:t> as they stood before the king. </a:t>
            </a:r>
            <a:r>
              <a:rPr lang="en-US" sz="1200" b="1" i="0" kern="1200" baseline="30000" dirty="0" smtClean="0">
                <a:solidFill>
                  <a:schemeClr val="tx1"/>
                </a:solidFill>
                <a:effectLst/>
                <a:latin typeface="+mn-lt"/>
                <a:ea typeface="+mn-ea"/>
                <a:cs typeface="+mn-cs"/>
              </a:rPr>
              <a:t>20 </a:t>
            </a:r>
            <a:r>
              <a:rPr lang="en-US" sz="1200" b="0" i="0" kern="1200" dirty="0" smtClean="0">
                <a:solidFill>
                  <a:schemeClr val="tx1"/>
                </a:solidFill>
                <a:effectLst/>
                <a:latin typeface="+mn-lt"/>
                <a:ea typeface="+mn-ea"/>
                <a:cs typeface="+mn-cs"/>
              </a:rPr>
              <a:t>In every matter of wisdom or understanding that the king discussed with them, he found them ten times superior to all the astrologers and enchanters in his entire palace.</a:t>
            </a:r>
          </a:p>
          <a:p>
            <a:r>
              <a:rPr lang="en-US" sz="1200" b="1" i="0" kern="1200" baseline="30000" dirty="0" smtClean="0">
                <a:solidFill>
                  <a:schemeClr val="tx1"/>
                </a:solidFill>
                <a:effectLst/>
                <a:latin typeface="+mn-lt"/>
                <a:ea typeface="+mn-ea"/>
                <a:cs typeface="+mn-cs"/>
              </a:rPr>
              <a:t>21 </a:t>
            </a:r>
            <a:r>
              <a:rPr lang="en-US" sz="1200" b="0" i="0" kern="1200" dirty="0" smtClean="0">
                <a:solidFill>
                  <a:schemeClr val="tx1"/>
                </a:solidFill>
                <a:effectLst/>
                <a:latin typeface="+mn-lt"/>
                <a:ea typeface="+mn-ea"/>
                <a:cs typeface="+mn-cs"/>
              </a:rPr>
              <a:t>So Daniel remained there in service until the first year of King Cyrus.</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D7ECCC-5D98-40D5-80D6-5A98A53CFA20}" type="slidenum">
              <a:rPr lang="en-US" smtClean="0"/>
              <a:t>10</a:t>
            </a:fld>
            <a:endParaRPr lang="en-US"/>
          </a:p>
        </p:txBody>
      </p:sp>
    </p:spTree>
    <p:extLst>
      <p:ext uri="{BB962C8B-B14F-4D97-AF65-F5344CB8AC3E}">
        <p14:creationId xmlns:p14="http://schemas.microsoft.com/office/powerpoint/2010/main" val="38008466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D7ECCC-5D98-40D5-80D6-5A98A53CFA20}" type="slidenum">
              <a:rPr lang="en-US" smtClean="0"/>
              <a:t>49</a:t>
            </a:fld>
            <a:endParaRPr lang="en-US"/>
          </a:p>
        </p:txBody>
      </p:sp>
    </p:spTree>
    <p:extLst>
      <p:ext uri="{BB962C8B-B14F-4D97-AF65-F5344CB8AC3E}">
        <p14:creationId xmlns:p14="http://schemas.microsoft.com/office/powerpoint/2010/main" val="38947965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D7ECCC-5D98-40D5-80D6-5A98A53CFA20}" type="slidenum">
              <a:rPr lang="en-US" smtClean="0"/>
              <a:t>50</a:t>
            </a:fld>
            <a:endParaRPr lang="en-US"/>
          </a:p>
        </p:txBody>
      </p:sp>
    </p:spTree>
    <p:extLst>
      <p:ext uri="{BB962C8B-B14F-4D97-AF65-F5344CB8AC3E}">
        <p14:creationId xmlns:p14="http://schemas.microsoft.com/office/powerpoint/2010/main" val="38947965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D7ECCC-5D98-40D5-80D6-5A98A53CFA20}" type="slidenum">
              <a:rPr lang="en-US" smtClean="0"/>
              <a:t>51</a:t>
            </a:fld>
            <a:endParaRPr lang="en-US"/>
          </a:p>
        </p:txBody>
      </p:sp>
    </p:spTree>
    <p:extLst>
      <p:ext uri="{BB962C8B-B14F-4D97-AF65-F5344CB8AC3E}">
        <p14:creationId xmlns:p14="http://schemas.microsoft.com/office/powerpoint/2010/main" val="38947965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D7ECCC-5D98-40D5-80D6-5A98A53CFA20}" type="slidenum">
              <a:rPr lang="en-US" smtClean="0"/>
              <a:t>52</a:t>
            </a:fld>
            <a:endParaRPr lang="en-US"/>
          </a:p>
        </p:txBody>
      </p:sp>
    </p:spTree>
    <p:extLst>
      <p:ext uri="{BB962C8B-B14F-4D97-AF65-F5344CB8AC3E}">
        <p14:creationId xmlns:p14="http://schemas.microsoft.com/office/powerpoint/2010/main" val="38947965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D7ECCC-5D98-40D5-80D6-5A98A53CFA20}" type="slidenum">
              <a:rPr lang="en-US" smtClean="0"/>
              <a:t>53</a:t>
            </a:fld>
            <a:endParaRPr lang="en-US"/>
          </a:p>
        </p:txBody>
      </p:sp>
    </p:spTree>
    <p:extLst>
      <p:ext uri="{BB962C8B-B14F-4D97-AF65-F5344CB8AC3E}">
        <p14:creationId xmlns:p14="http://schemas.microsoft.com/office/powerpoint/2010/main" val="38947965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classic</a:t>
            </a:r>
            <a:r>
              <a:rPr lang="en-US" baseline="0" dirty="0" smtClean="0"/>
              <a:t> view of three old guys arriving on camel back is not likely to be reflective of actual events.</a:t>
            </a:r>
          </a:p>
          <a:p>
            <a:r>
              <a:rPr lang="en-US" baseline="0" dirty="0" smtClean="0"/>
              <a:t>They likely arrived in full regalia upon Persian steeds with a full entourage of body guards.  Historians estimate there could have been upward of a thousand mounted Persian cavalry accompanying them.</a:t>
            </a:r>
          </a:p>
          <a:p>
            <a:r>
              <a:rPr lang="en-US" baseline="0" dirty="0" smtClean="0"/>
              <a:t>It is no wonder then that Herod (who knew he was an Roman appointed King) and all of Jerusalem was troubled by their arrival.</a:t>
            </a:r>
          </a:p>
          <a:p>
            <a:r>
              <a:rPr lang="en-US" baseline="0" dirty="0" smtClean="0"/>
              <a:t>Three old guys on camels aren’t going to stir up the entire city.</a:t>
            </a:r>
          </a:p>
          <a:p>
            <a:r>
              <a:rPr lang="en-US" baseline="0" dirty="0" smtClean="0"/>
              <a:t>The arrival of </a:t>
            </a:r>
            <a:r>
              <a:rPr lang="en-US" baseline="0" dirty="0" smtClean="0"/>
              <a:t>king </a:t>
            </a:r>
            <a:r>
              <a:rPr lang="en-US" baseline="0" dirty="0" smtClean="0"/>
              <a:t>makers with a full escort from a rival empire would stir up the entire city.</a:t>
            </a:r>
          </a:p>
          <a:p>
            <a:endParaRPr lang="en-US" dirty="0"/>
          </a:p>
        </p:txBody>
      </p:sp>
      <p:sp>
        <p:nvSpPr>
          <p:cNvPr id="4" name="Slide Number Placeholder 3"/>
          <p:cNvSpPr>
            <a:spLocks noGrp="1"/>
          </p:cNvSpPr>
          <p:nvPr>
            <p:ph type="sldNum" sz="quarter" idx="10"/>
          </p:nvPr>
        </p:nvSpPr>
        <p:spPr/>
        <p:txBody>
          <a:bodyPr/>
          <a:lstStyle/>
          <a:p>
            <a:fld id="{69D7ECCC-5D98-40D5-80D6-5A98A53CFA20}" type="slidenum">
              <a:rPr lang="en-US" smtClean="0"/>
              <a:t>54</a:t>
            </a:fld>
            <a:endParaRPr lang="en-US"/>
          </a:p>
        </p:txBody>
      </p:sp>
    </p:spTree>
    <p:extLst>
      <p:ext uri="{BB962C8B-B14F-4D97-AF65-F5344CB8AC3E}">
        <p14:creationId xmlns:p14="http://schemas.microsoft.com/office/powerpoint/2010/main" val="38947965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Daniel</a:t>
            </a:r>
          </a:p>
          <a:p>
            <a:r>
              <a:rPr lang="en-US" sz="1200" b="0" i="0" kern="1200" dirty="0" smtClean="0">
                <a:solidFill>
                  <a:schemeClr val="tx1"/>
                </a:solidFill>
                <a:effectLst/>
                <a:latin typeface="+mn-lt"/>
                <a:ea typeface="+mn-ea"/>
                <a:cs typeface="+mn-cs"/>
              </a:rPr>
              <a:t>In the first year of the reign of King Belshazzar of Babylon, Daniel dreamed a dream, receiving visions in his mind while in bed, after which he recorded the dream, relating this summary of events.</a:t>
            </a:r>
          </a:p>
          <a:p>
            <a:r>
              <a:rPr lang="en-US" sz="1200" b="1" i="0" kern="1200" baseline="30000" dirty="0" smtClean="0">
                <a:solidFill>
                  <a:schemeClr val="tx1"/>
                </a:solidFill>
                <a:effectLst/>
                <a:latin typeface="+mn-lt"/>
                <a:ea typeface="+mn-ea"/>
                <a:cs typeface="+mn-cs"/>
              </a:rPr>
              <a:t>2 </a:t>
            </a:r>
            <a:r>
              <a:rPr lang="en-US" sz="1200" b="0" i="0" kern="1200" dirty="0" smtClean="0">
                <a:solidFill>
                  <a:schemeClr val="tx1"/>
                </a:solidFill>
                <a:effectLst/>
                <a:latin typeface="+mn-lt"/>
                <a:ea typeface="+mn-ea"/>
                <a:cs typeface="+mn-cs"/>
              </a:rPr>
              <a:t>Daniel said, “I observed the vision during the night. Look! The four winds of the skies were stirring up the Mediterranean Sea. </a:t>
            </a:r>
            <a:r>
              <a:rPr lang="en-US" sz="1200" b="1" i="0" kern="1200" baseline="30000" dirty="0" smtClean="0">
                <a:solidFill>
                  <a:schemeClr val="tx1"/>
                </a:solidFill>
                <a:effectLst/>
                <a:latin typeface="+mn-lt"/>
                <a:ea typeface="+mn-ea"/>
                <a:cs typeface="+mn-cs"/>
              </a:rPr>
              <a:t>3 </a:t>
            </a:r>
            <a:r>
              <a:rPr lang="en-US" sz="1200" b="0" i="0" kern="1200" dirty="0" smtClean="0">
                <a:solidFill>
                  <a:schemeClr val="tx1"/>
                </a:solidFill>
                <a:effectLst/>
                <a:latin typeface="+mn-lt"/>
                <a:ea typeface="+mn-ea"/>
                <a:cs typeface="+mn-cs"/>
              </a:rPr>
              <a:t>Four magnificent animals were rising from the sea, each different from the other. </a:t>
            </a:r>
            <a:r>
              <a:rPr lang="en-US" sz="1200" b="1" i="0" kern="1200" baseline="30000" dirty="0" smtClean="0">
                <a:solidFill>
                  <a:schemeClr val="tx1"/>
                </a:solidFill>
                <a:effectLst/>
                <a:latin typeface="+mn-lt"/>
                <a:ea typeface="+mn-ea"/>
                <a:cs typeface="+mn-cs"/>
              </a:rPr>
              <a:t>4 </a:t>
            </a:r>
            <a:r>
              <a:rPr lang="en-US" sz="1200" b="0" i="0" kern="1200" dirty="0" smtClean="0">
                <a:solidFill>
                  <a:schemeClr val="tx1"/>
                </a:solidFill>
                <a:effectLst/>
                <a:latin typeface="+mn-lt"/>
                <a:ea typeface="+mn-ea"/>
                <a:cs typeface="+mn-cs"/>
              </a:rPr>
              <a:t>The first resembled a lion, but it had eagles’ wings. I continued to watch until its wings were plucked off, it was lifted up off the ground, and it was forced to stand on two feet like a man. A human soul was imparted to it.</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D7ECCC-5D98-40D5-80D6-5A98A53CFA20}" type="slidenum">
              <a:rPr lang="en-US" smtClean="0"/>
              <a:t>55</a:t>
            </a:fld>
            <a:endParaRPr lang="en-US"/>
          </a:p>
        </p:txBody>
      </p:sp>
    </p:spTree>
    <p:extLst>
      <p:ext uri="{BB962C8B-B14F-4D97-AF65-F5344CB8AC3E}">
        <p14:creationId xmlns:p14="http://schemas.microsoft.com/office/powerpoint/2010/main" val="13128805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baseline="30000" dirty="0" smtClean="0">
                <a:solidFill>
                  <a:schemeClr val="tx1"/>
                </a:solidFill>
                <a:effectLst/>
                <a:latin typeface="+mn-lt"/>
                <a:ea typeface="+mn-ea"/>
                <a:cs typeface="+mn-cs"/>
              </a:rPr>
              <a:t>5 </a:t>
            </a:r>
            <a:r>
              <a:rPr lang="en-US" sz="1200" b="0" i="0" kern="1200" dirty="0" smtClean="0">
                <a:solidFill>
                  <a:schemeClr val="tx1"/>
                </a:solidFill>
                <a:effectLst/>
                <a:latin typeface="+mn-lt"/>
                <a:ea typeface="+mn-ea"/>
                <a:cs typeface="+mn-cs"/>
              </a:rPr>
              <a:t>“Then look!—a second animal resembling a bear followed it. It was raised up on one side, with three ribs held between the teeth in its mouth. Therefore people kept telling it, ‘Get up and devour lots of meat!’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[click]</a:t>
            </a:r>
          </a:p>
          <a:p>
            <a:endParaRPr lang="en-US" sz="1200" b="0" i="0" kern="1200" dirty="0" smtClean="0">
              <a:solidFill>
                <a:schemeClr val="tx1"/>
              </a:solidFill>
              <a:effectLst/>
              <a:latin typeface="+mn-lt"/>
              <a:ea typeface="+mn-ea"/>
              <a:cs typeface="+mn-cs"/>
            </a:endParaRPr>
          </a:p>
          <a:p>
            <a:r>
              <a:rPr lang="en-US" sz="1200" b="1" i="0" kern="1200" baseline="30000" dirty="0" smtClean="0">
                <a:solidFill>
                  <a:schemeClr val="tx1"/>
                </a:solidFill>
                <a:effectLst/>
                <a:latin typeface="+mn-lt"/>
                <a:ea typeface="+mn-ea"/>
                <a:cs typeface="+mn-cs"/>
              </a:rPr>
              <a:t>6 </a:t>
            </a:r>
            <a:r>
              <a:rPr lang="en-US" sz="1200" b="0" i="0" kern="1200" dirty="0" smtClean="0">
                <a:solidFill>
                  <a:schemeClr val="tx1"/>
                </a:solidFill>
                <a:effectLst/>
                <a:latin typeface="+mn-lt"/>
                <a:ea typeface="+mn-ea"/>
                <a:cs typeface="+mn-cs"/>
              </a:rPr>
              <a:t>“After this, I continued to watch—and look!—there was another one, resembling a leopard with four birds’ wings on its back. The animal also had four heads, and authority was imparted to it.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[click]</a:t>
            </a:r>
          </a:p>
          <a:p>
            <a:endParaRPr lang="en-US" sz="1200" b="0" i="0" kern="1200" dirty="0" smtClean="0">
              <a:solidFill>
                <a:schemeClr val="tx1"/>
              </a:solidFill>
              <a:effectLst/>
              <a:latin typeface="+mn-lt"/>
              <a:ea typeface="+mn-ea"/>
              <a:cs typeface="+mn-cs"/>
            </a:endParaRPr>
          </a:p>
          <a:p>
            <a:r>
              <a:rPr lang="en-US" sz="1200" b="1" i="0" kern="1200" baseline="30000" dirty="0" smtClean="0">
                <a:solidFill>
                  <a:schemeClr val="tx1"/>
                </a:solidFill>
                <a:effectLst/>
                <a:latin typeface="+mn-lt"/>
                <a:ea typeface="+mn-ea"/>
                <a:cs typeface="+mn-cs"/>
              </a:rPr>
              <a:t>7 </a:t>
            </a:r>
            <a:r>
              <a:rPr lang="en-US" sz="1200" b="0" i="0" kern="1200" dirty="0" smtClean="0">
                <a:solidFill>
                  <a:schemeClr val="tx1"/>
                </a:solidFill>
                <a:effectLst/>
                <a:latin typeface="+mn-lt"/>
                <a:ea typeface="+mn-ea"/>
                <a:cs typeface="+mn-cs"/>
              </a:rPr>
              <a:t>“After this, I continued to observe the night visions. And look!—there was a fourth awe-inspiring, terrifying, and viciously strong animal! It had large, iron teeth. It devoured and crushed things,</a:t>
            </a:r>
            <a:r>
              <a:rPr lang="en-US" sz="1200" b="0" i="0" kern="1200" baseline="30000" dirty="0" smtClean="0">
                <a:solidFill>
                  <a:schemeClr val="tx1"/>
                </a:solidFill>
                <a:effectLst/>
                <a:latin typeface="+mn-lt"/>
                <a:ea typeface="+mn-ea"/>
                <a:cs typeface="+mn-cs"/>
              </a:rPr>
              <a:t>[</a:t>
            </a:r>
            <a:r>
              <a:rPr lang="en-US" sz="1200" b="0" i="0" u="none" strike="noStrike" kern="1200" baseline="30000" dirty="0" smtClean="0">
                <a:solidFill>
                  <a:schemeClr val="tx1"/>
                </a:solidFill>
                <a:effectLst/>
                <a:latin typeface="+mn-lt"/>
                <a:ea typeface="+mn-ea"/>
                <a:cs typeface="+mn-cs"/>
                <a:hlinkClick r:id="rId3" tooltip="See footnote d"/>
              </a:rPr>
              <a:t>d</a:t>
            </a:r>
            <a:r>
              <a:rPr lang="en-US" sz="1200" b="0" i="0" kern="1200" baseline="300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and trampled under its feet whatever remained. Different from all of the other previous animals, it had ten horns.</a:t>
            </a:r>
          </a:p>
          <a:p>
            <a:r>
              <a:rPr lang="en-US" sz="1200" b="1" i="0" kern="1200" baseline="30000" dirty="0" smtClean="0">
                <a:solidFill>
                  <a:schemeClr val="tx1"/>
                </a:solidFill>
                <a:effectLst/>
                <a:latin typeface="+mn-lt"/>
                <a:ea typeface="+mn-ea"/>
                <a:cs typeface="+mn-cs"/>
              </a:rPr>
              <a:t>8 </a:t>
            </a:r>
            <a:r>
              <a:rPr lang="en-US" sz="1200" b="0" i="0" kern="1200" dirty="0" smtClean="0">
                <a:solidFill>
                  <a:schemeClr val="tx1"/>
                </a:solidFill>
                <a:effectLst/>
                <a:latin typeface="+mn-lt"/>
                <a:ea typeface="+mn-ea"/>
                <a:cs typeface="+mn-cs"/>
              </a:rPr>
              <a:t>“While I was thinking about the horns—look—another horn, this time</a:t>
            </a:r>
            <a:r>
              <a:rPr lang="en-US" sz="1200" b="0" i="0" kern="1200" baseline="30000" dirty="0" smtClean="0">
                <a:solidFill>
                  <a:schemeClr val="tx1"/>
                </a:solidFill>
                <a:effectLst/>
                <a:latin typeface="+mn-lt"/>
                <a:ea typeface="+mn-ea"/>
                <a:cs typeface="+mn-cs"/>
              </a:rPr>
              <a:t>[</a:t>
            </a:r>
            <a:r>
              <a:rPr lang="en-US" sz="1200" b="0" i="0" u="none" strike="noStrike" kern="1200" baseline="30000" dirty="0" smtClean="0">
                <a:solidFill>
                  <a:schemeClr val="tx1"/>
                </a:solidFill>
                <a:effectLst/>
                <a:latin typeface="+mn-lt"/>
                <a:ea typeface="+mn-ea"/>
                <a:cs typeface="+mn-cs"/>
                <a:hlinkClick r:id="rId4" tooltip="See footnote e"/>
              </a:rPr>
              <a:t>e</a:t>
            </a:r>
            <a:r>
              <a:rPr lang="en-US" sz="1200" b="0" i="0" kern="1200" baseline="300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a little one, grew up among them. Three of the first horns were yanked up by their roots right in front of it. Look! It had eyes like those of a human being and a mouth that boasted with audacious claims</a:t>
            </a:r>
            <a:r>
              <a:rPr lang="en-US" sz="1200" b="0" i="0" kern="120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Rome took pride in what they destroyed.</a:t>
            </a:r>
            <a:r>
              <a:rPr lang="en-US" sz="1200" b="0" i="0" kern="1200" baseline="0" dirty="0" smtClean="0">
                <a:solidFill>
                  <a:schemeClr val="tx1"/>
                </a:solidFill>
                <a:effectLst/>
                <a:latin typeface="+mn-lt"/>
                <a:ea typeface="+mn-ea"/>
                <a:cs typeface="+mn-cs"/>
              </a:rPr>
              <a:t>  Different from the other three empires before them.</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D7ECCC-5D98-40D5-80D6-5A98A53CFA20}" type="slidenum">
              <a:rPr lang="en-US" smtClean="0"/>
              <a:t>56</a:t>
            </a:fld>
            <a:endParaRPr lang="en-US"/>
          </a:p>
        </p:txBody>
      </p:sp>
    </p:spTree>
    <p:extLst>
      <p:ext uri="{BB962C8B-B14F-4D97-AF65-F5344CB8AC3E}">
        <p14:creationId xmlns:p14="http://schemas.microsoft.com/office/powerpoint/2010/main" val="5608659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baseline="30000" dirty="0" smtClean="0">
                <a:solidFill>
                  <a:schemeClr val="tx1"/>
                </a:solidFill>
                <a:effectLst/>
                <a:latin typeface="+mn-lt"/>
                <a:ea typeface="+mn-ea"/>
                <a:cs typeface="+mn-cs"/>
              </a:rPr>
              <a:t>9 </a:t>
            </a:r>
            <a:r>
              <a:rPr lang="en-US" sz="1200" b="0" i="0" kern="1200" dirty="0" smtClean="0">
                <a:solidFill>
                  <a:schemeClr val="tx1"/>
                </a:solidFill>
                <a:effectLst/>
                <a:latin typeface="+mn-lt"/>
                <a:ea typeface="+mn-ea"/>
                <a:cs typeface="+mn-cs"/>
              </a:rPr>
              <a:t>“I kept on watching until the Ancient of Days was seated. His clothes were white, like snow, and the hair on his head was like pure wool. His throne burned with flaming fire, and its wheels burned with fire. </a:t>
            </a:r>
            <a:r>
              <a:rPr lang="en-US" sz="1200" b="1" i="0" kern="1200" baseline="30000" dirty="0" smtClean="0">
                <a:solidFill>
                  <a:schemeClr val="tx1"/>
                </a:solidFill>
                <a:effectLst/>
                <a:latin typeface="+mn-lt"/>
                <a:ea typeface="+mn-ea"/>
                <a:cs typeface="+mn-cs"/>
              </a:rPr>
              <a:t>10 </a:t>
            </a:r>
            <a:r>
              <a:rPr lang="en-US" sz="1200" b="0" i="0" kern="1200" dirty="0" smtClean="0">
                <a:solidFill>
                  <a:schemeClr val="tx1"/>
                </a:solidFill>
                <a:effectLst/>
                <a:latin typeface="+mn-lt"/>
                <a:ea typeface="+mn-ea"/>
                <a:cs typeface="+mn-cs"/>
              </a:rPr>
              <a:t>A river of fire flowed out from before him. Thousands upon thousands were serving him, with millions upon millions waiting before him. The court sat in judgment, and record books were unsealed.</a:t>
            </a:r>
          </a:p>
          <a:p>
            <a:r>
              <a:rPr lang="en-US" sz="1200" b="1" i="0" kern="1200" baseline="30000" dirty="0" smtClean="0">
                <a:solidFill>
                  <a:schemeClr val="tx1"/>
                </a:solidFill>
                <a:effectLst/>
                <a:latin typeface="+mn-lt"/>
                <a:ea typeface="+mn-ea"/>
                <a:cs typeface="+mn-cs"/>
              </a:rPr>
              <a:t>11 </a:t>
            </a:r>
            <a:r>
              <a:rPr lang="en-US" sz="1200" b="0" i="0" kern="1200" dirty="0" smtClean="0">
                <a:solidFill>
                  <a:schemeClr val="tx1"/>
                </a:solidFill>
                <a:effectLst/>
                <a:latin typeface="+mn-lt"/>
                <a:ea typeface="+mn-ea"/>
                <a:cs typeface="+mn-cs"/>
              </a:rPr>
              <a:t>“I continued watching because of the audacious words that the horn was speaking. I kept observing until the animal was killed and its body destroyed and given over to burning fire. </a:t>
            </a:r>
            <a:r>
              <a:rPr lang="en-US" sz="1200" b="1" i="0" kern="1200" baseline="30000" dirty="0" smtClean="0">
                <a:solidFill>
                  <a:schemeClr val="tx1"/>
                </a:solidFill>
                <a:effectLst/>
                <a:latin typeface="+mn-lt"/>
                <a:ea typeface="+mn-ea"/>
                <a:cs typeface="+mn-cs"/>
              </a:rPr>
              <a:t>12 </a:t>
            </a:r>
            <a:r>
              <a:rPr lang="en-US" sz="1200" b="0" i="0" kern="1200" dirty="0" smtClean="0">
                <a:solidFill>
                  <a:schemeClr val="tx1"/>
                </a:solidFill>
                <a:effectLst/>
                <a:latin typeface="+mn-lt"/>
                <a:ea typeface="+mn-ea"/>
                <a:cs typeface="+mn-cs"/>
              </a:rPr>
              <a:t>Now as to the other animals, their authority was removed, but they were granted a reprieve from execution for an appointed period of time.”</a:t>
            </a:r>
          </a:p>
          <a:p>
            <a:endParaRPr lang="en-US" dirty="0" smtClean="0"/>
          </a:p>
          <a:p>
            <a:r>
              <a:rPr lang="en-US" dirty="0" smtClean="0"/>
              <a:t>[click]</a:t>
            </a:r>
          </a:p>
          <a:p>
            <a:endParaRPr lang="en-US" dirty="0" smtClean="0"/>
          </a:p>
          <a:p>
            <a:r>
              <a:rPr lang="en-US" sz="1200" b="1" i="0" kern="1200" baseline="30000" dirty="0" smtClean="0">
                <a:solidFill>
                  <a:schemeClr val="tx1"/>
                </a:solidFill>
                <a:effectLst/>
                <a:latin typeface="+mn-lt"/>
                <a:ea typeface="+mn-ea"/>
                <a:cs typeface="+mn-cs"/>
              </a:rPr>
              <a:t>13 </a:t>
            </a:r>
            <a:r>
              <a:rPr lang="en-US" sz="1200" b="0" i="0" kern="1200" dirty="0" smtClean="0">
                <a:solidFill>
                  <a:schemeClr val="tx1"/>
                </a:solidFill>
                <a:effectLst/>
                <a:latin typeface="+mn-lt"/>
                <a:ea typeface="+mn-ea"/>
                <a:cs typeface="+mn-cs"/>
              </a:rPr>
              <a:t>“I continued to observe the night vision—and look!—someone like the Son of Man was coming, accompanied by heavenly clouds. He approached the Ancient of Days and was presented before him. </a:t>
            </a:r>
            <a:r>
              <a:rPr lang="en-US" sz="1200" b="1" i="0" kern="1200" baseline="30000" dirty="0" smtClean="0">
                <a:solidFill>
                  <a:schemeClr val="tx1"/>
                </a:solidFill>
                <a:effectLst/>
                <a:latin typeface="+mn-lt"/>
                <a:ea typeface="+mn-ea"/>
                <a:cs typeface="+mn-cs"/>
              </a:rPr>
              <a:t>14 </a:t>
            </a:r>
            <a:r>
              <a:rPr lang="en-US" sz="1200" b="0" i="0" kern="1200" dirty="0" smtClean="0">
                <a:solidFill>
                  <a:schemeClr val="tx1"/>
                </a:solidFill>
                <a:effectLst/>
                <a:latin typeface="+mn-lt"/>
                <a:ea typeface="+mn-ea"/>
                <a:cs typeface="+mn-cs"/>
              </a:rPr>
              <a:t>To him dominion was bestowed, along with glory and a kingdom, so that all people, nations, and languages are to serve him. His dominion is an everlasting dominion—it will never pass away—and his kingdom is one that will never be destroyed.”</a:t>
            </a:r>
            <a:endParaRPr lang="en-US" dirty="0"/>
          </a:p>
        </p:txBody>
      </p:sp>
      <p:sp>
        <p:nvSpPr>
          <p:cNvPr id="4" name="Slide Number Placeholder 3"/>
          <p:cNvSpPr>
            <a:spLocks noGrp="1"/>
          </p:cNvSpPr>
          <p:nvPr>
            <p:ph type="sldNum" sz="quarter" idx="10"/>
          </p:nvPr>
        </p:nvSpPr>
        <p:spPr/>
        <p:txBody>
          <a:bodyPr/>
          <a:lstStyle/>
          <a:p>
            <a:fld id="{69D7ECCC-5D98-40D5-80D6-5A98A53CFA20}" type="slidenum">
              <a:rPr lang="en-US" smtClean="0"/>
              <a:t>57</a:t>
            </a:fld>
            <a:endParaRPr lang="en-US"/>
          </a:p>
        </p:txBody>
      </p:sp>
    </p:spTree>
    <p:extLst>
      <p:ext uri="{BB962C8B-B14F-4D97-AF65-F5344CB8AC3E}">
        <p14:creationId xmlns:p14="http://schemas.microsoft.com/office/powerpoint/2010/main" val="39267544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Parallel’s between Nebuchadnezzar’s and Daniel’s dreams</a:t>
            </a:r>
          </a:p>
          <a:p>
            <a:endParaRPr lang="en-US" dirty="0" smtClean="0"/>
          </a:p>
          <a:p>
            <a:r>
              <a:rPr lang="en-US" sz="1200" b="1" i="0" kern="1200" baseline="30000" dirty="0" smtClean="0">
                <a:solidFill>
                  <a:schemeClr val="tx1"/>
                </a:solidFill>
                <a:effectLst/>
                <a:latin typeface="+mn-lt"/>
                <a:ea typeface="+mn-ea"/>
                <a:cs typeface="+mn-cs"/>
              </a:rPr>
              <a:t>15 </a:t>
            </a:r>
            <a:r>
              <a:rPr lang="en-US" sz="1200" b="0" i="0" kern="1200" dirty="0" smtClean="0">
                <a:solidFill>
                  <a:schemeClr val="tx1"/>
                </a:solidFill>
                <a:effectLst/>
                <a:latin typeface="+mn-lt"/>
                <a:ea typeface="+mn-ea"/>
                <a:cs typeface="+mn-cs"/>
              </a:rPr>
              <a:t>“Now as for me, Daniel, I was emotionally troubled, and what I had seen in the visions kept alarming me. </a:t>
            </a:r>
            <a:r>
              <a:rPr lang="en-US" sz="1200" b="1" i="0" kern="1200" baseline="30000" dirty="0" smtClean="0">
                <a:solidFill>
                  <a:schemeClr val="tx1"/>
                </a:solidFill>
                <a:effectLst/>
                <a:latin typeface="+mn-lt"/>
                <a:ea typeface="+mn-ea"/>
                <a:cs typeface="+mn-cs"/>
              </a:rPr>
              <a:t>16 </a:t>
            </a:r>
            <a:r>
              <a:rPr lang="en-US" sz="1200" b="0" i="0" kern="1200" dirty="0" smtClean="0">
                <a:solidFill>
                  <a:schemeClr val="tx1"/>
                </a:solidFill>
                <a:effectLst/>
                <a:latin typeface="+mn-lt"/>
                <a:ea typeface="+mn-ea"/>
                <a:cs typeface="+mn-cs"/>
              </a:rPr>
              <a:t>So I approached one of those who was standing nearby and began to ask the meaning of all of this. He spoke to me and caused me to understand the interpretation of these things. </a:t>
            </a:r>
            <a:r>
              <a:rPr lang="en-US" sz="1200" b="1" i="0" kern="1200" baseline="30000" dirty="0" smtClean="0">
                <a:solidFill>
                  <a:schemeClr val="tx1"/>
                </a:solidFill>
                <a:effectLst/>
                <a:latin typeface="+mn-lt"/>
                <a:ea typeface="+mn-ea"/>
                <a:cs typeface="+mn-cs"/>
              </a:rPr>
              <a:t>17 </a:t>
            </a:r>
            <a:r>
              <a:rPr lang="en-US" sz="1200" b="0" i="0" kern="1200" dirty="0" smtClean="0">
                <a:solidFill>
                  <a:schemeClr val="tx1"/>
                </a:solidFill>
                <a:effectLst/>
                <a:latin typeface="+mn-lt"/>
                <a:ea typeface="+mn-ea"/>
                <a:cs typeface="+mn-cs"/>
              </a:rPr>
              <a:t>He said, ‘These four great animals are four kings who will rise to power from the earth. </a:t>
            </a:r>
            <a:r>
              <a:rPr lang="en-US" sz="1200" b="1" i="0" kern="1200" baseline="30000" dirty="0" smtClean="0">
                <a:solidFill>
                  <a:schemeClr val="tx1"/>
                </a:solidFill>
                <a:effectLst/>
                <a:latin typeface="+mn-lt"/>
                <a:ea typeface="+mn-ea"/>
                <a:cs typeface="+mn-cs"/>
              </a:rPr>
              <a:t>18 </a:t>
            </a:r>
            <a:r>
              <a:rPr lang="en-US" sz="1200" b="0" i="0" kern="1200" dirty="0" smtClean="0">
                <a:solidFill>
                  <a:schemeClr val="tx1"/>
                </a:solidFill>
                <a:effectLst/>
                <a:latin typeface="+mn-lt"/>
                <a:ea typeface="+mn-ea"/>
                <a:cs typeface="+mn-cs"/>
              </a:rPr>
              <a:t>But the saints of the Highest will receive the kingdom forever, inheriting it forever and ever.’</a:t>
            </a:r>
            <a:endParaRPr lang="en-US" dirty="0" smtClean="0"/>
          </a:p>
        </p:txBody>
      </p:sp>
      <p:sp>
        <p:nvSpPr>
          <p:cNvPr id="4" name="Slide Number Placeholder 3"/>
          <p:cNvSpPr>
            <a:spLocks noGrp="1"/>
          </p:cNvSpPr>
          <p:nvPr>
            <p:ph type="sldNum" sz="quarter" idx="10"/>
          </p:nvPr>
        </p:nvSpPr>
        <p:spPr/>
        <p:txBody>
          <a:bodyPr/>
          <a:lstStyle/>
          <a:p>
            <a:fld id="{69D7ECCC-5D98-40D5-80D6-5A98A53CFA20}"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2070053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Daniel</a:t>
            </a:r>
          </a:p>
          <a:p>
            <a:r>
              <a:rPr lang="en-US" sz="1200" b="0" i="0" kern="1200" dirty="0" smtClean="0">
                <a:solidFill>
                  <a:schemeClr val="tx1"/>
                </a:solidFill>
                <a:effectLst/>
                <a:latin typeface="+mn-lt"/>
                <a:ea typeface="+mn-ea"/>
                <a:cs typeface="+mn-cs"/>
              </a:rPr>
              <a:t>During the second year of Nebuchadnezzar’s reign, Nebuchadnezzar had dreams that troubled him. As a result, he couldn’t sleep. </a:t>
            </a:r>
            <a:r>
              <a:rPr lang="en-US" sz="1200" b="1" i="0" kern="1200" baseline="30000" dirty="0" smtClean="0">
                <a:solidFill>
                  <a:schemeClr val="tx1"/>
                </a:solidFill>
                <a:effectLst/>
                <a:latin typeface="+mn-lt"/>
                <a:ea typeface="+mn-ea"/>
                <a:cs typeface="+mn-cs"/>
              </a:rPr>
              <a:t>2 </a:t>
            </a:r>
            <a:r>
              <a:rPr lang="en-US" sz="1200" b="0" i="0" kern="1200" dirty="0" smtClean="0">
                <a:solidFill>
                  <a:schemeClr val="tx1"/>
                </a:solidFill>
                <a:effectLst/>
                <a:latin typeface="+mn-lt"/>
                <a:ea typeface="+mn-ea"/>
                <a:cs typeface="+mn-cs"/>
              </a:rPr>
              <a:t>So the king gave orders to summon diviners, enchanters, sorcerers, and Chaldeans to reveal to the king what he had dreamed. When they came and stood before him, </a:t>
            </a:r>
            <a:r>
              <a:rPr lang="en-US" sz="1200" b="1" i="0" kern="1200" baseline="30000" dirty="0" smtClean="0">
                <a:solidFill>
                  <a:schemeClr val="tx1"/>
                </a:solidFill>
                <a:effectLst/>
                <a:latin typeface="+mn-lt"/>
                <a:ea typeface="+mn-ea"/>
                <a:cs typeface="+mn-cs"/>
              </a:rPr>
              <a:t>3 </a:t>
            </a:r>
            <a:r>
              <a:rPr lang="en-US" sz="1200" b="0" i="0" kern="1200" dirty="0" smtClean="0">
                <a:solidFill>
                  <a:schemeClr val="tx1"/>
                </a:solidFill>
                <a:effectLst/>
                <a:latin typeface="+mn-lt"/>
                <a:ea typeface="+mn-ea"/>
                <a:cs typeface="+mn-cs"/>
              </a:rPr>
              <a:t>the king told them, “I have dreamed a dream and I will remain troubled until I can understand it.”</a:t>
            </a:r>
            <a:endParaRPr lang="en-US" dirty="0"/>
          </a:p>
        </p:txBody>
      </p:sp>
      <p:sp>
        <p:nvSpPr>
          <p:cNvPr id="4" name="Slide Number Placeholder 3"/>
          <p:cNvSpPr>
            <a:spLocks noGrp="1"/>
          </p:cNvSpPr>
          <p:nvPr>
            <p:ph type="sldNum" sz="quarter" idx="10"/>
          </p:nvPr>
        </p:nvSpPr>
        <p:spPr/>
        <p:txBody>
          <a:bodyPr/>
          <a:lstStyle/>
          <a:p>
            <a:fld id="{69D7ECCC-5D98-40D5-80D6-5A98A53CFA20}" type="slidenum">
              <a:rPr lang="en-US" smtClean="0"/>
              <a:t>11</a:t>
            </a:fld>
            <a:endParaRPr lang="en-US"/>
          </a:p>
        </p:txBody>
      </p:sp>
    </p:spTree>
    <p:extLst>
      <p:ext uri="{BB962C8B-B14F-4D97-AF65-F5344CB8AC3E}">
        <p14:creationId xmlns:p14="http://schemas.microsoft.com/office/powerpoint/2010/main" val="1753583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baseline="30000" dirty="0" smtClean="0">
                <a:solidFill>
                  <a:schemeClr val="tx1"/>
                </a:solidFill>
                <a:effectLst/>
                <a:latin typeface="+mn-lt"/>
                <a:ea typeface="+mn-ea"/>
                <a:cs typeface="+mn-cs"/>
              </a:rPr>
              <a:t>19 </a:t>
            </a:r>
            <a:r>
              <a:rPr lang="en-US" sz="1200" b="0" i="0" kern="1200" dirty="0" smtClean="0">
                <a:solidFill>
                  <a:schemeClr val="tx1"/>
                </a:solidFill>
                <a:effectLst/>
                <a:latin typeface="+mn-lt"/>
                <a:ea typeface="+mn-ea"/>
                <a:cs typeface="+mn-cs"/>
              </a:rPr>
              <a:t>“I wanted to learn the precise significance of the fourth animal that was different from all the others, extremely awe-inspiring, with iron teeth and bronze claws, and that had devoured and crushed things, trampling under its feet whatever remained. </a:t>
            </a:r>
            <a:r>
              <a:rPr lang="en-US" sz="1200" b="1" i="0" kern="1200" baseline="30000" dirty="0" smtClean="0">
                <a:solidFill>
                  <a:schemeClr val="tx1"/>
                </a:solidFill>
                <a:effectLst/>
                <a:latin typeface="+mn-lt"/>
                <a:ea typeface="+mn-ea"/>
                <a:cs typeface="+mn-cs"/>
              </a:rPr>
              <a:t>20 </a:t>
            </a:r>
            <a:r>
              <a:rPr lang="en-US" sz="1200" b="0" i="0" kern="1200" dirty="0" smtClean="0">
                <a:solidFill>
                  <a:schemeClr val="tx1"/>
                </a:solidFill>
                <a:effectLst/>
                <a:latin typeface="+mn-lt"/>
                <a:ea typeface="+mn-ea"/>
                <a:cs typeface="+mn-cs"/>
              </a:rPr>
              <a:t>Also, I wanted to learn the significance of the ten horns on its head and the other horn that had arisen, before which three of them had fallen—that is, the horn with eyes and a mouth that uttered magnificent things and which was greater in appearance than its fellows.</a:t>
            </a:r>
          </a:p>
          <a:p>
            <a:r>
              <a:rPr lang="en-US" sz="1200" b="1" i="0" kern="1200" baseline="30000" dirty="0" smtClean="0">
                <a:solidFill>
                  <a:schemeClr val="tx1"/>
                </a:solidFill>
                <a:effectLst/>
                <a:latin typeface="+mn-lt"/>
                <a:ea typeface="+mn-ea"/>
                <a:cs typeface="+mn-cs"/>
              </a:rPr>
              <a:t>21 </a:t>
            </a:r>
            <a:r>
              <a:rPr lang="en-US" sz="1200" b="0" i="0" kern="1200" dirty="0" smtClean="0">
                <a:solidFill>
                  <a:schemeClr val="tx1"/>
                </a:solidFill>
                <a:effectLst/>
                <a:latin typeface="+mn-lt"/>
                <a:ea typeface="+mn-ea"/>
                <a:cs typeface="+mn-cs"/>
              </a:rPr>
              <a:t>“As I continued to watch, that same horn waged war against the saints, and was prevailing against them </a:t>
            </a:r>
            <a:r>
              <a:rPr lang="en-US" sz="1200" b="1" i="0" kern="1200" baseline="30000" dirty="0" smtClean="0">
                <a:solidFill>
                  <a:schemeClr val="tx1"/>
                </a:solidFill>
                <a:effectLst/>
                <a:latin typeface="+mn-lt"/>
                <a:ea typeface="+mn-ea"/>
                <a:cs typeface="+mn-cs"/>
              </a:rPr>
              <a:t>22 </a:t>
            </a:r>
            <a:r>
              <a:rPr lang="en-US" sz="1200" b="0" i="0" kern="1200" dirty="0" smtClean="0">
                <a:solidFill>
                  <a:schemeClr val="tx1"/>
                </a:solidFill>
                <a:effectLst/>
                <a:latin typeface="+mn-lt"/>
                <a:ea typeface="+mn-ea"/>
                <a:cs typeface="+mn-cs"/>
              </a:rPr>
              <a:t>until the Ancient of Days arrived to pass judgment in favor of the saints of the Highest One and the time came for the saints to take possession of the kingdom. </a:t>
            </a:r>
            <a:r>
              <a:rPr lang="en-US" sz="1200" b="1" i="0" kern="1200" baseline="30000" dirty="0" smtClean="0">
                <a:solidFill>
                  <a:schemeClr val="tx1"/>
                </a:solidFill>
                <a:effectLst/>
                <a:latin typeface="+mn-lt"/>
                <a:ea typeface="+mn-ea"/>
                <a:cs typeface="+mn-cs"/>
              </a:rPr>
              <a:t>23 </a:t>
            </a:r>
            <a:r>
              <a:rPr lang="en-US" sz="1200" b="0" i="0" kern="1200" dirty="0" smtClean="0">
                <a:solidFill>
                  <a:schemeClr val="tx1"/>
                </a:solidFill>
                <a:effectLst/>
                <a:latin typeface="+mn-lt"/>
                <a:ea typeface="+mn-ea"/>
                <a:cs typeface="+mn-cs"/>
              </a:rPr>
              <a:t>So he said:</a:t>
            </a:r>
          </a:p>
          <a:p>
            <a:r>
              <a:rPr lang="en-US" sz="1200" b="0" i="0" kern="1200" dirty="0" smtClean="0">
                <a:solidFill>
                  <a:schemeClr val="tx1"/>
                </a:solidFill>
                <a:effectLst/>
                <a:latin typeface="+mn-lt"/>
                <a:ea typeface="+mn-ea"/>
                <a:cs typeface="+mn-cs"/>
              </a:rPr>
              <a:t>‘The fourth animal will be a fourth kingdom on the earth, different from all the kingdoms. It will devour the entire earth, trampling it down and crushing it. </a:t>
            </a:r>
            <a:r>
              <a:rPr lang="en-US" sz="1200" b="1" i="0" kern="1200" baseline="30000" dirty="0" smtClean="0">
                <a:solidFill>
                  <a:schemeClr val="tx1"/>
                </a:solidFill>
                <a:effectLst/>
                <a:latin typeface="+mn-lt"/>
                <a:ea typeface="+mn-ea"/>
                <a:cs typeface="+mn-cs"/>
              </a:rPr>
              <a:t>24 </a:t>
            </a:r>
            <a:r>
              <a:rPr lang="en-US" sz="1200" b="0" i="0" kern="1200" dirty="0" smtClean="0">
                <a:solidFill>
                  <a:schemeClr val="tx1"/>
                </a:solidFill>
                <a:effectLst/>
                <a:latin typeface="+mn-lt"/>
                <a:ea typeface="+mn-ea"/>
                <a:cs typeface="+mn-cs"/>
              </a:rPr>
              <a:t>Now as to the ten horns, ten kings will rise to power from this kingdom, and another king</a:t>
            </a:r>
            <a:r>
              <a:rPr lang="en-US" sz="1200" b="0" i="0" kern="1200" baseline="30000" dirty="0" smtClean="0">
                <a:solidFill>
                  <a:schemeClr val="tx1"/>
                </a:solidFill>
                <a:effectLst/>
                <a:latin typeface="+mn-lt"/>
                <a:ea typeface="+mn-ea"/>
                <a:cs typeface="+mn-cs"/>
              </a:rPr>
              <a:t>[</a:t>
            </a:r>
            <a:r>
              <a:rPr lang="en-US" sz="1200" b="0" i="0" u="none" strike="noStrike" kern="1200" baseline="30000" dirty="0" smtClean="0">
                <a:solidFill>
                  <a:schemeClr val="tx1"/>
                </a:solidFill>
                <a:effectLst/>
                <a:latin typeface="+mn-lt"/>
                <a:ea typeface="+mn-ea"/>
                <a:cs typeface="+mn-cs"/>
                <a:hlinkClick r:id="rId3" tooltip="See footnote k"/>
              </a:rPr>
              <a:t>k</a:t>
            </a:r>
            <a:r>
              <a:rPr lang="en-US" sz="1200" b="0" i="0" kern="1200" baseline="300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will rise to power after them. He will be different from the previous kings, and will defeat three kings. </a:t>
            </a:r>
            <a:r>
              <a:rPr lang="en-US" sz="1200" b="1" i="0" kern="1200" baseline="30000" dirty="0" smtClean="0">
                <a:solidFill>
                  <a:schemeClr val="tx1"/>
                </a:solidFill>
                <a:effectLst/>
                <a:latin typeface="+mn-lt"/>
                <a:ea typeface="+mn-ea"/>
                <a:cs typeface="+mn-cs"/>
              </a:rPr>
              <a:t>25 </a:t>
            </a:r>
            <a:r>
              <a:rPr lang="en-US" sz="1200" b="0" i="0" kern="1200" dirty="0" smtClean="0">
                <a:solidFill>
                  <a:schemeClr val="tx1"/>
                </a:solidFill>
                <a:effectLst/>
                <a:latin typeface="+mn-lt"/>
                <a:ea typeface="+mn-ea"/>
                <a:cs typeface="+mn-cs"/>
              </a:rPr>
              <a:t>He’ll speak out against the Most High and wear down the saints of the Highest One. He’ll attempt to alter times and laws, and they’ll be given into his control for a time, times, and half a time. </a:t>
            </a:r>
            <a:r>
              <a:rPr lang="en-US" sz="1200" b="1" i="0" kern="1200" baseline="30000" dirty="0" smtClean="0">
                <a:solidFill>
                  <a:schemeClr val="tx1"/>
                </a:solidFill>
                <a:effectLst/>
                <a:latin typeface="+mn-lt"/>
                <a:ea typeface="+mn-ea"/>
                <a:cs typeface="+mn-cs"/>
              </a:rPr>
              <a:t>26 </a:t>
            </a:r>
            <a:r>
              <a:rPr lang="en-US" sz="1200" b="0" i="0" kern="1200" dirty="0" smtClean="0">
                <a:solidFill>
                  <a:schemeClr val="tx1"/>
                </a:solidFill>
                <a:effectLst/>
                <a:latin typeface="+mn-lt"/>
                <a:ea typeface="+mn-ea"/>
                <a:cs typeface="+mn-cs"/>
              </a:rPr>
              <a:t>Nevertheless, the court will convene, and his authority will be removed, annulled, and destroyed forever. </a:t>
            </a:r>
            <a:r>
              <a:rPr lang="en-US" sz="1200" b="1" i="0" kern="1200" baseline="30000" dirty="0" smtClean="0">
                <a:solidFill>
                  <a:schemeClr val="tx1"/>
                </a:solidFill>
                <a:effectLst/>
                <a:latin typeface="+mn-lt"/>
                <a:ea typeface="+mn-ea"/>
                <a:cs typeface="+mn-cs"/>
              </a:rPr>
              <a:t>27 </a:t>
            </a:r>
            <a:r>
              <a:rPr lang="en-US" sz="1200" b="0" i="0" kern="1200" dirty="0" smtClean="0">
                <a:solidFill>
                  <a:schemeClr val="tx1"/>
                </a:solidFill>
                <a:effectLst/>
                <a:latin typeface="+mn-lt"/>
                <a:ea typeface="+mn-ea"/>
                <a:cs typeface="+mn-cs"/>
              </a:rPr>
              <a:t>Then the kingdom, authority, and magnificence of all nations of the earth will be given to the people who are the saints of the Highest One. His kingdom will endure forever, and all authorities will serve him and obey him.’</a:t>
            </a:r>
          </a:p>
          <a:p>
            <a:r>
              <a:rPr lang="en-US" sz="1200" b="1" i="0" kern="1200" baseline="30000" dirty="0" smtClean="0">
                <a:solidFill>
                  <a:schemeClr val="tx1"/>
                </a:solidFill>
                <a:effectLst/>
                <a:latin typeface="+mn-lt"/>
                <a:ea typeface="+mn-ea"/>
                <a:cs typeface="+mn-cs"/>
              </a:rPr>
              <a:t>28 </a:t>
            </a:r>
            <a:r>
              <a:rPr lang="en-US" sz="1200" b="0" i="0" kern="1200" dirty="0" smtClean="0">
                <a:solidFill>
                  <a:schemeClr val="tx1"/>
                </a:solidFill>
                <a:effectLst/>
                <a:latin typeface="+mn-lt"/>
                <a:ea typeface="+mn-ea"/>
                <a:cs typeface="+mn-cs"/>
              </a:rPr>
              <a:t>“At this point the vision ended. As for me, Daniel, my thoughts continued to alarm me, and I lost my natural color, but I kept quiet about the matter.”</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D7ECCC-5D98-40D5-80D6-5A98A53CFA20}" type="slidenum">
              <a:rPr lang="en-US" smtClean="0"/>
              <a:t>59</a:t>
            </a:fld>
            <a:endParaRPr lang="en-US"/>
          </a:p>
        </p:txBody>
      </p:sp>
    </p:spTree>
    <p:extLst>
      <p:ext uri="{BB962C8B-B14F-4D97-AF65-F5344CB8AC3E}">
        <p14:creationId xmlns:p14="http://schemas.microsoft.com/office/powerpoint/2010/main" val="41033615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D7ECCC-5D98-40D5-80D6-5A98A53CFA20}" type="slidenum">
              <a:rPr lang="en-US" smtClean="0"/>
              <a:t>60</a:t>
            </a:fld>
            <a:endParaRPr lang="en-US"/>
          </a:p>
        </p:txBody>
      </p:sp>
    </p:spTree>
    <p:extLst>
      <p:ext uri="{BB962C8B-B14F-4D97-AF65-F5344CB8AC3E}">
        <p14:creationId xmlns:p14="http://schemas.microsoft.com/office/powerpoint/2010/main" val="17937469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8 </a:t>
            </a:r>
            <a:r>
              <a:rPr lang="en-US" sz="1200" b="0" i="0" kern="1200" dirty="0" smtClean="0">
                <a:solidFill>
                  <a:schemeClr val="tx1"/>
                </a:solidFill>
                <a:effectLst/>
                <a:latin typeface="+mn-lt"/>
                <a:ea typeface="+mn-ea"/>
                <a:cs typeface="+mn-cs"/>
              </a:rPr>
              <a:t>“During the third year of King Belshazzar’s reign, I, Daniel, saw a vision after the earlier vision that had appeared to me. </a:t>
            </a:r>
            <a:r>
              <a:rPr lang="en-US" sz="1200" b="1" i="0" kern="1200" baseline="30000" dirty="0" smtClean="0">
                <a:solidFill>
                  <a:schemeClr val="tx1"/>
                </a:solidFill>
                <a:effectLst/>
                <a:latin typeface="+mn-lt"/>
                <a:ea typeface="+mn-ea"/>
                <a:cs typeface="+mn-cs"/>
              </a:rPr>
              <a:t>2 </a:t>
            </a:r>
            <a:r>
              <a:rPr lang="en-US" sz="1200" b="0" i="0" kern="1200" dirty="0" smtClean="0">
                <a:solidFill>
                  <a:schemeClr val="tx1"/>
                </a:solidFill>
                <a:effectLst/>
                <a:latin typeface="+mn-lt"/>
                <a:ea typeface="+mn-ea"/>
                <a:cs typeface="+mn-cs"/>
              </a:rPr>
              <a:t>As I observed the vision, I looked around the citadel of Susa in Elam Province. While I watched, I found myself beside the </a:t>
            </a:r>
            <a:r>
              <a:rPr lang="en-US" sz="1200" b="0" i="0" kern="1200" dirty="0" err="1" smtClean="0">
                <a:solidFill>
                  <a:schemeClr val="tx1"/>
                </a:solidFill>
                <a:effectLst/>
                <a:latin typeface="+mn-lt"/>
                <a:ea typeface="+mn-ea"/>
                <a:cs typeface="+mn-cs"/>
              </a:rPr>
              <a:t>Ulai</a:t>
            </a:r>
            <a:r>
              <a:rPr lang="en-US" sz="1200" b="0" i="0" kern="1200" dirty="0" smtClean="0">
                <a:solidFill>
                  <a:schemeClr val="tx1"/>
                </a:solidFill>
                <a:effectLst/>
                <a:latin typeface="+mn-lt"/>
                <a:ea typeface="+mn-ea"/>
                <a:cs typeface="+mn-cs"/>
              </a:rPr>
              <a:t> Canal. </a:t>
            </a:r>
            <a:r>
              <a:rPr lang="en-US" sz="1200" b="1" i="0" kern="1200" baseline="30000" dirty="0" smtClean="0">
                <a:solidFill>
                  <a:schemeClr val="tx1"/>
                </a:solidFill>
                <a:effectLst/>
                <a:latin typeface="+mn-lt"/>
                <a:ea typeface="+mn-ea"/>
                <a:cs typeface="+mn-cs"/>
              </a:rPr>
              <a:t>3 </a:t>
            </a:r>
            <a:r>
              <a:rPr lang="en-US" sz="1200" b="0" i="0" kern="1200" dirty="0" smtClean="0">
                <a:solidFill>
                  <a:schemeClr val="tx1"/>
                </a:solidFill>
                <a:effectLst/>
                <a:latin typeface="+mn-lt"/>
                <a:ea typeface="+mn-ea"/>
                <a:cs typeface="+mn-cs"/>
              </a:rPr>
              <a:t>“Then I turned my head to look, and to my surprise, a two-horned ram was standing beside the canal. The two horns grew long, the first one growing longer than</a:t>
            </a:r>
            <a:r>
              <a:rPr lang="en-US" sz="1200" b="0" i="0" kern="1200" baseline="30000" dirty="0" smtClean="0">
                <a:solidFill>
                  <a:schemeClr val="tx1"/>
                </a:solidFill>
                <a:effectLst/>
                <a:latin typeface="+mn-lt"/>
                <a:ea typeface="+mn-ea"/>
                <a:cs typeface="+mn-cs"/>
              </a:rPr>
              <a:t>[</a:t>
            </a:r>
            <a:r>
              <a:rPr lang="en-US" sz="1200" b="0" i="0" u="none" strike="noStrike" kern="1200" baseline="30000" dirty="0" smtClean="0">
                <a:solidFill>
                  <a:schemeClr val="tx1"/>
                </a:solidFill>
                <a:effectLst/>
                <a:latin typeface="+mn-lt"/>
                <a:ea typeface="+mn-ea"/>
                <a:cs typeface="+mn-cs"/>
                <a:hlinkClick r:id="rId3" tooltip="See footnote d"/>
              </a:rPr>
              <a:t>d</a:t>
            </a:r>
            <a:r>
              <a:rPr lang="en-US" sz="1200" b="0" i="0" kern="1200" baseline="300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the second, with the longer one springing up last. </a:t>
            </a:r>
            <a:r>
              <a:rPr lang="en-US" sz="1200" b="1" i="0" kern="1200" baseline="30000" dirty="0" smtClean="0">
                <a:solidFill>
                  <a:schemeClr val="tx1"/>
                </a:solidFill>
                <a:effectLst/>
                <a:latin typeface="+mn-lt"/>
                <a:ea typeface="+mn-ea"/>
                <a:cs typeface="+mn-cs"/>
              </a:rPr>
              <a:t>4 </a:t>
            </a:r>
            <a:r>
              <a:rPr lang="en-US" sz="1200" b="0" i="0" kern="1200" dirty="0" smtClean="0">
                <a:solidFill>
                  <a:schemeClr val="tx1"/>
                </a:solidFill>
                <a:effectLst/>
                <a:latin typeface="+mn-lt"/>
                <a:ea typeface="+mn-ea"/>
                <a:cs typeface="+mn-cs"/>
              </a:rPr>
              <a:t>I watched the ram charging westward, northward, and southward. No animal could stand before him, nor was there anyone who could deliver from his control.</a:t>
            </a:r>
            <a:r>
              <a:rPr lang="en-US" sz="1200" b="0" i="0" kern="1200" baseline="30000" dirty="0" smtClean="0">
                <a:solidFill>
                  <a:schemeClr val="tx1"/>
                </a:solidFill>
                <a:effectLst/>
                <a:latin typeface="+mn-lt"/>
                <a:ea typeface="+mn-ea"/>
                <a:cs typeface="+mn-cs"/>
              </a:rPr>
              <a:t>[</a:t>
            </a:r>
            <a:r>
              <a:rPr lang="en-US" sz="1200" b="0" i="0" u="none" strike="noStrike" kern="1200" baseline="30000" dirty="0" smtClean="0">
                <a:solidFill>
                  <a:schemeClr val="tx1"/>
                </a:solidFill>
                <a:effectLst/>
                <a:latin typeface="+mn-lt"/>
                <a:ea typeface="+mn-ea"/>
                <a:cs typeface="+mn-cs"/>
                <a:hlinkClick r:id="rId4" tooltip="See footnote e"/>
              </a:rPr>
              <a:t>e</a:t>
            </a:r>
            <a:r>
              <a:rPr lang="en-US" sz="1200" b="0" i="0" kern="1200" baseline="300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He did as he pleased and exalted himself.</a:t>
            </a:r>
            <a:endParaRPr lang="en-US" dirty="0"/>
          </a:p>
        </p:txBody>
      </p:sp>
      <p:sp>
        <p:nvSpPr>
          <p:cNvPr id="4" name="Slide Number Placeholder 3"/>
          <p:cNvSpPr>
            <a:spLocks noGrp="1"/>
          </p:cNvSpPr>
          <p:nvPr>
            <p:ph type="sldNum" sz="quarter" idx="10"/>
          </p:nvPr>
        </p:nvSpPr>
        <p:spPr/>
        <p:txBody>
          <a:bodyPr/>
          <a:lstStyle/>
          <a:p>
            <a:fld id="{69D7ECCC-5D98-40D5-80D6-5A98A53CFA20}" type="slidenum">
              <a:rPr lang="en-US" smtClean="0"/>
              <a:t>63</a:t>
            </a:fld>
            <a:endParaRPr lang="en-US"/>
          </a:p>
        </p:txBody>
      </p:sp>
    </p:spTree>
    <p:extLst>
      <p:ext uri="{BB962C8B-B14F-4D97-AF65-F5344CB8AC3E}">
        <p14:creationId xmlns:p14="http://schemas.microsoft.com/office/powerpoint/2010/main" val="39242175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baseline="30000" dirty="0" smtClean="0">
                <a:solidFill>
                  <a:schemeClr val="tx1"/>
                </a:solidFill>
                <a:effectLst/>
                <a:latin typeface="+mn-lt"/>
                <a:ea typeface="+mn-ea"/>
                <a:cs typeface="+mn-cs"/>
              </a:rPr>
              <a:t>5 </a:t>
            </a:r>
            <a:r>
              <a:rPr lang="en-US" sz="1200" b="0" i="0" kern="1200" dirty="0" smtClean="0">
                <a:solidFill>
                  <a:schemeClr val="tx1"/>
                </a:solidFill>
                <a:effectLst/>
                <a:latin typeface="+mn-lt"/>
                <a:ea typeface="+mn-ea"/>
                <a:cs typeface="+mn-cs"/>
              </a:rPr>
              <a:t>“As I watched and wondered, a male goat was coming from the west over the surface of the entire earth without touching the ground. The goat had a distinctive horn between its eyes. </a:t>
            </a:r>
            <a:r>
              <a:rPr lang="en-US" sz="1200" b="1" i="0" kern="1200" baseline="30000" dirty="0" smtClean="0">
                <a:solidFill>
                  <a:schemeClr val="tx1"/>
                </a:solidFill>
                <a:effectLst/>
                <a:latin typeface="+mn-lt"/>
                <a:ea typeface="+mn-ea"/>
                <a:cs typeface="+mn-cs"/>
              </a:rPr>
              <a:t>6 </a:t>
            </a:r>
            <a:r>
              <a:rPr lang="en-US" sz="1200" b="0" i="0" kern="1200" dirty="0" smtClean="0">
                <a:solidFill>
                  <a:schemeClr val="tx1"/>
                </a:solidFill>
                <a:effectLst/>
                <a:latin typeface="+mn-lt"/>
                <a:ea typeface="+mn-ea"/>
                <a:cs typeface="+mn-cs"/>
              </a:rPr>
              <a:t>It approached the ram with the two horns that I had observed while standing beside the canal, and charged at him, out of control with rage. </a:t>
            </a:r>
            <a:r>
              <a:rPr lang="en-US" sz="1200" b="1" i="0" kern="1200" baseline="30000" dirty="0" smtClean="0">
                <a:solidFill>
                  <a:schemeClr val="tx1"/>
                </a:solidFill>
                <a:effectLst/>
                <a:latin typeface="+mn-lt"/>
                <a:ea typeface="+mn-ea"/>
                <a:cs typeface="+mn-cs"/>
              </a:rPr>
              <a:t>7 </a:t>
            </a:r>
            <a:r>
              <a:rPr lang="en-US" sz="1200" b="0" i="0" kern="1200" dirty="0" smtClean="0">
                <a:solidFill>
                  <a:schemeClr val="tx1"/>
                </a:solidFill>
                <a:effectLst/>
                <a:latin typeface="+mn-lt"/>
                <a:ea typeface="+mn-ea"/>
                <a:cs typeface="+mn-cs"/>
              </a:rPr>
              <a:t>I saw it approach the ram, overflowing with fury at him, and run into him with the full force of its strength. The goat shattered the ram’s two horns, and the ram could not oppose it. So the goat threw him to the ground and trampled him. No one could rescue the ram from its control. </a:t>
            </a:r>
            <a:r>
              <a:rPr lang="en-US" sz="1200" b="1" i="0" kern="1200" baseline="30000" dirty="0" smtClean="0">
                <a:solidFill>
                  <a:schemeClr val="tx1"/>
                </a:solidFill>
                <a:effectLst/>
                <a:latin typeface="+mn-lt"/>
                <a:ea typeface="+mn-ea"/>
                <a:cs typeface="+mn-cs"/>
              </a:rPr>
              <a:t>8 </a:t>
            </a:r>
            <a:r>
              <a:rPr lang="en-US" sz="1200" b="0" i="0" kern="1200" dirty="0" smtClean="0">
                <a:solidFill>
                  <a:schemeClr val="tx1"/>
                </a:solidFill>
                <a:effectLst/>
                <a:latin typeface="+mn-lt"/>
                <a:ea typeface="+mn-ea"/>
                <a:cs typeface="+mn-cs"/>
              </a:rPr>
              <a:t>Then the goat grew extremely great, but when it was strong, its great horn was shattered. In its place, four distinctive horns grew out in all directions.”</a:t>
            </a:r>
            <a:endParaRPr lang="en-US" dirty="0" smtClean="0"/>
          </a:p>
          <a:p>
            <a:endParaRPr lang="en-US" dirty="0" smtClean="0"/>
          </a:p>
          <a:p>
            <a:r>
              <a:rPr lang="en-US" sz="1200" b="1" i="0" kern="1200" baseline="30000" dirty="0" smtClean="0">
                <a:solidFill>
                  <a:schemeClr val="tx1"/>
                </a:solidFill>
                <a:effectLst/>
                <a:latin typeface="+mn-lt"/>
                <a:ea typeface="+mn-ea"/>
                <a:cs typeface="+mn-cs"/>
              </a:rPr>
              <a:t>9 </a:t>
            </a:r>
            <a:r>
              <a:rPr lang="en-US" sz="1200" b="0" i="0" kern="1200" dirty="0" smtClean="0">
                <a:solidFill>
                  <a:schemeClr val="tx1"/>
                </a:solidFill>
                <a:effectLst/>
                <a:latin typeface="+mn-lt"/>
                <a:ea typeface="+mn-ea"/>
                <a:cs typeface="+mn-cs"/>
              </a:rPr>
              <a:t>“A somewhat insignificant horn emerged from one of them. It moved rapidly against the south, against the east, and against the Glory. </a:t>
            </a:r>
            <a:r>
              <a:rPr lang="en-US" sz="1200" b="1" i="0" kern="1200" baseline="30000" dirty="0" smtClean="0">
                <a:solidFill>
                  <a:schemeClr val="tx1"/>
                </a:solidFill>
                <a:effectLst/>
                <a:latin typeface="+mn-lt"/>
                <a:ea typeface="+mn-ea"/>
                <a:cs typeface="+mn-cs"/>
              </a:rPr>
              <a:t>10 </a:t>
            </a:r>
            <a:r>
              <a:rPr lang="en-US" sz="1200" b="0" i="0" kern="1200" dirty="0" smtClean="0">
                <a:solidFill>
                  <a:schemeClr val="tx1"/>
                </a:solidFill>
                <a:effectLst/>
                <a:latin typeface="+mn-lt"/>
                <a:ea typeface="+mn-ea"/>
                <a:cs typeface="+mn-cs"/>
              </a:rPr>
              <a:t>Then it moved against the Heavenly Army. It persuaded some of the Heavenly Army to fall to the earth, along with some of the stars, and it trampled them. </a:t>
            </a:r>
            <a:r>
              <a:rPr lang="en-US" sz="1200" b="1" i="0" kern="1200" baseline="30000" dirty="0" smtClean="0">
                <a:solidFill>
                  <a:schemeClr val="tx1"/>
                </a:solidFill>
                <a:effectLst/>
                <a:latin typeface="+mn-lt"/>
                <a:ea typeface="+mn-ea"/>
                <a:cs typeface="+mn-cs"/>
              </a:rPr>
              <a:t>11 </a:t>
            </a:r>
            <a:r>
              <a:rPr lang="en-US" sz="1200" b="0" i="0" kern="1200" dirty="0" smtClean="0">
                <a:solidFill>
                  <a:schemeClr val="tx1"/>
                </a:solidFill>
                <a:effectLst/>
                <a:latin typeface="+mn-lt"/>
                <a:ea typeface="+mn-ea"/>
                <a:cs typeface="+mn-cs"/>
              </a:rPr>
              <a:t>Then it set itself in arrogant opposition to the Prince of the Heavenly Army, from whom the regular burnt offering was taken away, in order to overthrow his sanctuary. </a:t>
            </a:r>
            <a:r>
              <a:rPr lang="en-US" sz="1200" b="1" i="0" kern="1200" baseline="30000" dirty="0" smtClean="0">
                <a:solidFill>
                  <a:schemeClr val="tx1"/>
                </a:solidFill>
                <a:effectLst/>
                <a:latin typeface="+mn-lt"/>
                <a:ea typeface="+mn-ea"/>
                <a:cs typeface="+mn-cs"/>
              </a:rPr>
              <a:t>12 </a:t>
            </a:r>
            <a:r>
              <a:rPr lang="en-US" sz="1200" b="0" i="0" kern="1200" dirty="0" smtClean="0">
                <a:solidFill>
                  <a:schemeClr val="tx1"/>
                </a:solidFill>
                <a:effectLst/>
                <a:latin typeface="+mn-lt"/>
                <a:ea typeface="+mn-ea"/>
                <a:cs typeface="+mn-cs"/>
              </a:rPr>
              <a:t>Because of the transgression, the Heavenly Army will be given over, along with the regular burnt offering, and in that rebellion truth will be cast to the ground, while he continues to prosper and to act.”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Duration of the Desolation</a:t>
            </a:r>
          </a:p>
          <a:p>
            <a:r>
              <a:rPr lang="en-US" sz="1200" b="1" i="0" kern="1200" baseline="30000" dirty="0" smtClean="0">
                <a:solidFill>
                  <a:schemeClr val="tx1"/>
                </a:solidFill>
                <a:effectLst/>
                <a:latin typeface="+mn-lt"/>
                <a:ea typeface="+mn-ea"/>
                <a:cs typeface="+mn-cs"/>
              </a:rPr>
              <a:t>13 </a:t>
            </a:r>
            <a:r>
              <a:rPr lang="en-US" sz="1200" b="0" i="0" kern="1200" dirty="0" smtClean="0">
                <a:solidFill>
                  <a:schemeClr val="tx1"/>
                </a:solidFill>
                <a:effectLst/>
                <a:latin typeface="+mn-lt"/>
                <a:ea typeface="+mn-ea"/>
                <a:cs typeface="+mn-cs"/>
              </a:rPr>
              <a:t>“Then I heard one holy person speaking, and another holy person addressed the one who was speaking: ‘In the vision about the regular burnt offering, how much time elapses while the desecration terrifies and both the Holy Place and the Heavenly Army are trampled?’</a:t>
            </a:r>
          </a:p>
          <a:p>
            <a:r>
              <a:rPr lang="en-US" sz="1200" b="1" i="0" kern="1200" baseline="30000" dirty="0" smtClean="0">
                <a:solidFill>
                  <a:schemeClr val="tx1"/>
                </a:solidFill>
                <a:effectLst/>
                <a:latin typeface="+mn-lt"/>
                <a:ea typeface="+mn-ea"/>
                <a:cs typeface="+mn-cs"/>
              </a:rPr>
              <a:t>14 </a:t>
            </a:r>
            <a:r>
              <a:rPr lang="en-US" sz="1200" b="0" i="0" kern="1200" dirty="0" smtClean="0">
                <a:solidFill>
                  <a:schemeClr val="tx1"/>
                </a:solidFill>
                <a:effectLst/>
                <a:latin typeface="+mn-lt"/>
                <a:ea typeface="+mn-ea"/>
                <a:cs typeface="+mn-cs"/>
              </a:rPr>
              <a:t>“He told me, ‘For 2,300 days. Then the Holy Place will be restored.’”</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D7ECCC-5D98-40D5-80D6-5A98A53CFA20}" type="slidenum">
              <a:rPr lang="en-US" smtClean="0"/>
              <a:t>64</a:t>
            </a:fld>
            <a:endParaRPr lang="en-US"/>
          </a:p>
        </p:txBody>
      </p:sp>
    </p:spTree>
    <p:extLst>
      <p:ext uri="{BB962C8B-B14F-4D97-AF65-F5344CB8AC3E}">
        <p14:creationId xmlns:p14="http://schemas.microsoft.com/office/powerpoint/2010/main" val="11831743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baseline="30000" dirty="0" smtClean="0">
                <a:solidFill>
                  <a:schemeClr val="tx1"/>
                </a:solidFill>
                <a:effectLst/>
                <a:latin typeface="+mn-lt"/>
                <a:ea typeface="+mn-ea"/>
                <a:cs typeface="+mn-cs"/>
              </a:rPr>
              <a:t>15 </a:t>
            </a:r>
            <a:r>
              <a:rPr lang="en-US" sz="1200" b="0" i="0" kern="1200" dirty="0" smtClean="0">
                <a:solidFill>
                  <a:schemeClr val="tx1"/>
                </a:solidFill>
                <a:effectLst/>
                <a:latin typeface="+mn-lt"/>
                <a:ea typeface="+mn-ea"/>
                <a:cs typeface="+mn-cs"/>
              </a:rPr>
              <a:t>“After I, Daniel, had seen the vision, I tried to understand it. All of a sudden, there was standing in front of me one who appeared to be valiant. </a:t>
            </a:r>
            <a:r>
              <a:rPr lang="en-US" sz="1200" b="1" i="0" kern="1200" baseline="30000" dirty="0" smtClean="0">
                <a:solidFill>
                  <a:schemeClr val="tx1"/>
                </a:solidFill>
                <a:effectLst/>
                <a:latin typeface="+mn-lt"/>
                <a:ea typeface="+mn-ea"/>
                <a:cs typeface="+mn-cs"/>
              </a:rPr>
              <a:t>16 </a:t>
            </a:r>
            <a:r>
              <a:rPr lang="en-US" sz="1200" b="0" i="0" kern="1200" dirty="0" smtClean="0">
                <a:solidFill>
                  <a:schemeClr val="tx1"/>
                </a:solidFill>
                <a:effectLst/>
                <a:latin typeface="+mn-lt"/>
                <a:ea typeface="+mn-ea"/>
                <a:cs typeface="+mn-cs"/>
              </a:rPr>
              <a:t>I heard the voice of a man calling out from the </a:t>
            </a:r>
            <a:r>
              <a:rPr lang="en-US" sz="1200" b="0" i="0" kern="1200" dirty="0" err="1" smtClean="0">
                <a:solidFill>
                  <a:schemeClr val="tx1"/>
                </a:solidFill>
                <a:effectLst/>
                <a:latin typeface="+mn-lt"/>
                <a:ea typeface="+mn-ea"/>
                <a:cs typeface="+mn-cs"/>
              </a:rPr>
              <a:t>Ulai</a:t>
            </a:r>
            <a:r>
              <a:rPr lang="en-US" sz="1200" b="0" i="0" kern="1200" dirty="0" smtClean="0">
                <a:solidFill>
                  <a:schemeClr val="tx1"/>
                </a:solidFill>
                <a:effectLst/>
                <a:latin typeface="+mn-lt"/>
                <a:ea typeface="+mn-ea"/>
                <a:cs typeface="+mn-cs"/>
              </a:rPr>
              <a:t> Canal, ‘Gabriel, interpret what that fellow has been seeing.’</a:t>
            </a:r>
          </a:p>
          <a:p>
            <a:r>
              <a:rPr lang="en-US" sz="1200" b="1" i="0" kern="1200" baseline="30000" dirty="0" smtClean="0">
                <a:solidFill>
                  <a:schemeClr val="tx1"/>
                </a:solidFill>
                <a:effectLst/>
                <a:latin typeface="+mn-lt"/>
                <a:ea typeface="+mn-ea"/>
                <a:cs typeface="+mn-cs"/>
              </a:rPr>
              <a:t>17 </a:t>
            </a:r>
            <a:r>
              <a:rPr lang="en-US" sz="1200" b="0" i="0" kern="1200" dirty="0" smtClean="0">
                <a:solidFill>
                  <a:schemeClr val="tx1"/>
                </a:solidFill>
                <a:effectLst/>
                <a:latin typeface="+mn-lt"/>
                <a:ea typeface="+mn-ea"/>
                <a:cs typeface="+mn-cs"/>
              </a:rPr>
              <a:t>“As he approached where I was standing, I became terrified and fell on my face. But he told me, ‘Son of man, understand that the vision pertains to the time of the end.’</a:t>
            </a:r>
          </a:p>
          <a:p>
            <a:r>
              <a:rPr lang="en-US" sz="1200" b="1" i="0" kern="1200" baseline="30000" dirty="0" smtClean="0">
                <a:solidFill>
                  <a:schemeClr val="tx1"/>
                </a:solidFill>
                <a:effectLst/>
                <a:latin typeface="+mn-lt"/>
                <a:ea typeface="+mn-ea"/>
                <a:cs typeface="+mn-cs"/>
              </a:rPr>
              <a:t>18 </a:t>
            </a:r>
            <a:r>
              <a:rPr lang="en-US" sz="1200" b="0" i="0" kern="1200" dirty="0" smtClean="0">
                <a:solidFill>
                  <a:schemeClr val="tx1"/>
                </a:solidFill>
                <a:effectLst/>
                <a:latin typeface="+mn-lt"/>
                <a:ea typeface="+mn-ea"/>
                <a:cs typeface="+mn-cs"/>
              </a:rPr>
              <a:t>“While he had been speaking with me, I had fainted on my face, but he touched me and enabled me to stand upright on my feet. </a:t>
            </a:r>
            <a:r>
              <a:rPr lang="en-US" sz="1200" b="1" i="0" kern="1200" baseline="30000" dirty="0" smtClean="0">
                <a:solidFill>
                  <a:schemeClr val="tx1"/>
                </a:solidFill>
                <a:effectLst/>
                <a:latin typeface="+mn-lt"/>
                <a:ea typeface="+mn-ea"/>
                <a:cs typeface="+mn-cs"/>
              </a:rPr>
              <a:t>19 </a:t>
            </a:r>
            <a:r>
              <a:rPr lang="en-US" sz="1200" b="0" i="0" kern="1200" dirty="0" smtClean="0">
                <a:solidFill>
                  <a:schemeClr val="tx1"/>
                </a:solidFill>
                <a:effectLst/>
                <a:latin typeface="+mn-lt"/>
                <a:ea typeface="+mn-ea"/>
                <a:cs typeface="+mn-cs"/>
              </a:rPr>
              <a:t>Then he said,</a:t>
            </a:r>
          </a:p>
          <a:p>
            <a:r>
              <a:rPr lang="en-US" sz="1200" b="0" i="0" kern="1200" dirty="0" smtClean="0">
                <a:solidFill>
                  <a:schemeClr val="tx1"/>
                </a:solidFill>
                <a:effectLst/>
                <a:latin typeface="+mn-lt"/>
                <a:ea typeface="+mn-ea"/>
                <a:cs typeface="+mn-cs"/>
              </a:rPr>
              <a:t>‘Pay attention! I’m going to brief you about what will happen at the end of the period of wrath, because its end is appointed. </a:t>
            </a:r>
            <a:r>
              <a:rPr lang="en-US" sz="1200" b="1" i="0" kern="1200" baseline="30000" dirty="0" smtClean="0">
                <a:solidFill>
                  <a:schemeClr val="tx1"/>
                </a:solidFill>
                <a:effectLst/>
                <a:latin typeface="+mn-lt"/>
                <a:ea typeface="+mn-ea"/>
                <a:cs typeface="+mn-cs"/>
              </a:rPr>
              <a:t>20 </a:t>
            </a:r>
            <a:r>
              <a:rPr lang="en-US" sz="1200" b="0" i="0" kern="1200" dirty="0" smtClean="0">
                <a:solidFill>
                  <a:schemeClr val="tx1"/>
                </a:solidFill>
                <a:effectLst/>
                <a:latin typeface="+mn-lt"/>
                <a:ea typeface="+mn-ea"/>
                <a:cs typeface="+mn-cs"/>
              </a:rPr>
              <a:t>The ram that you saw with a pair of horns are the kings of Media and Persia. </a:t>
            </a:r>
            <a:r>
              <a:rPr lang="en-US" sz="1200" b="1" i="0" kern="1200" baseline="30000" dirty="0" smtClean="0">
                <a:solidFill>
                  <a:schemeClr val="tx1"/>
                </a:solidFill>
                <a:effectLst/>
                <a:latin typeface="+mn-lt"/>
                <a:ea typeface="+mn-ea"/>
                <a:cs typeface="+mn-cs"/>
              </a:rPr>
              <a:t>21 </a:t>
            </a:r>
            <a:r>
              <a:rPr lang="en-US" sz="1200" b="0" i="0" kern="1200" dirty="0" smtClean="0">
                <a:solidFill>
                  <a:schemeClr val="tx1"/>
                </a:solidFill>
                <a:effectLst/>
                <a:latin typeface="+mn-lt"/>
                <a:ea typeface="+mn-ea"/>
                <a:cs typeface="+mn-cs"/>
              </a:rPr>
              <a:t>The demonic goat is the king of Greece, and the great horn between its eyes is its first king. </a:t>
            </a:r>
            <a:r>
              <a:rPr lang="en-US" sz="1200" b="1" i="0" kern="1200" baseline="30000" dirty="0" smtClean="0">
                <a:solidFill>
                  <a:schemeClr val="tx1"/>
                </a:solidFill>
                <a:effectLst/>
                <a:latin typeface="+mn-lt"/>
                <a:ea typeface="+mn-ea"/>
                <a:cs typeface="+mn-cs"/>
              </a:rPr>
              <a:t>22 </a:t>
            </a:r>
            <a:r>
              <a:rPr lang="en-US" sz="1200" b="0" i="0" kern="1200" dirty="0" smtClean="0">
                <a:solidFill>
                  <a:schemeClr val="tx1"/>
                </a:solidFill>
                <a:effectLst/>
                <a:latin typeface="+mn-lt"/>
                <a:ea typeface="+mn-ea"/>
                <a:cs typeface="+mn-cs"/>
              </a:rPr>
              <a:t>The shattered horn and the four that took its place are four kingdoms that will come from his nation, but they will not have his strength.</a:t>
            </a:r>
          </a:p>
          <a:p>
            <a:r>
              <a:rPr lang="en-US" sz="1200" b="1" i="0" kern="1200" baseline="30000" dirty="0" smtClean="0">
                <a:solidFill>
                  <a:schemeClr val="tx1"/>
                </a:solidFill>
                <a:effectLst/>
                <a:latin typeface="+mn-lt"/>
                <a:ea typeface="+mn-ea"/>
                <a:cs typeface="+mn-cs"/>
              </a:rPr>
              <a:t>23 </a:t>
            </a:r>
            <a:r>
              <a:rPr lang="en-US" sz="1200" b="0" i="0" kern="1200" dirty="0" smtClean="0">
                <a:solidFill>
                  <a:schemeClr val="tx1"/>
                </a:solidFill>
                <a:effectLst/>
                <a:latin typeface="+mn-lt"/>
                <a:ea typeface="+mn-ea"/>
                <a:cs typeface="+mn-cs"/>
              </a:rPr>
              <a:t>“Toward the end of their rule, as the desecrations proceed, an insolent king will arise, proficient at deception. </a:t>
            </a:r>
            <a:r>
              <a:rPr lang="en-US" sz="1200" b="1" i="0" kern="1200" baseline="30000" dirty="0" smtClean="0">
                <a:solidFill>
                  <a:schemeClr val="tx1"/>
                </a:solidFill>
                <a:effectLst/>
                <a:latin typeface="+mn-lt"/>
                <a:ea typeface="+mn-ea"/>
                <a:cs typeface="+mn-cs"/>
              </a:rPr>
              <a:t>24 </a:t>
            </a:r>
            <a:r>
              <a:rPr lang="en-US" sz="1200" b="0" i="0" kern="1200" dirty="0" smtClean="0">
                <a:solidFill>
                  <a:schemeClr val="tx1"/>
                </a:solidFill>
                <a:effectLst/>
                <a:latin typeface="+mn-lt"/>
                <a:ea typeface="+mn-ea"/>
                <a:cs typeface="+mn-cs"/>
              </a:rPr>
              <a:t>Mighty will be his skills, but not from his own abilities. He’ll be remarkably destructive, will succeed, and will do whatever he wants, destroying mighty men and the holy people. </a:t>
            </a:r>
            <a:r>
              <a:rPr lang="en-US" sz="1200" b="1" i="0" kern="1200" baseline="30000" dirty="0" smtClean="0">
                <a:solidFill>
                  <a:schemeClr val="tx1"/>
                </a:solidFill>
                <a:effectLst/>
                <a:latin typeface="+mn-lt"/>
                <a:ea typeface="+mn-ea"/>
                <a:cs typeface="+mn-cs"/>
              </a:rPr>
              <a:t>25 </a:t>
            </a:r>
            <a:r>
              <a:rPr lang="en-US" sz="1200" b="0" i="0" kern="1200" dirty="0" smtClean="0">
                <a:solidFill>
                  <a:schemeClr val="tx1"/>
                </a:solidFill>
                <a:effectLst/>
                <a:latin typeface="+mn-lt"/>
                <a:ea typeface="+mn-ea"/>
                <a:cs typeface="+mn-cs"/>
              </a:rPr>
              <a:t>Through his skill he’ll cause deceit to prosper under his leadership. He’ll promote himself and will destroy many while they are secure. He’ll take a stand against the Prince of Princes, yet he’ll be crushed without human help. </a:t>
            </a:r>
            <a:r>
              <a:rPr lang="en-US" sz="1200" b="1" i="0" kern="1200" baseline="30000" dirty="0" smtClean="0">
                <a:solidFill>
                  <a:schemeClr val="tx1"/>
                </a:solidFill>
                <a:effectLst/>
                <a:latin typeface="+mn-lt"/>
                <a:ea typeface="+mn-ea"/>
                <a:cs typeface="+mn-cs"/>
              </a:rPr>
              <a:t>26 </a:t>
            </a:r>
            <a:r>
              <a:rPr lang="en-US" sz="1200" b="0" i="0" kern="1200" dirty="0" smtClean="0">
                <a:solidFill>
                  <a:schemeClr val="tx1"/>
                </a:solidFill>
                <a:effectLst/>
                <a:latin typeface="+mn-lt"/>
                <a:ea typeface="+mn-ea"/>
                <a:cs typeface="+mn-cs"/>
              </a:rPr>
              <a:t>The vision about the twilights and </a:t>
            </a:r>
            <a:r>
              <a:rPr lang="en-US" sz="1200" b="0" i="0" kern="1200" dirty="0" err="1" smtClean="0">
                <a:solidFill>
                  <a:schemeClr val="tx1"/>
                </a:solidFill>
                <a:effectLst/>
                <a:latin typeface="+mn-lt"/>
                <a:ea typeface="+mn-ea"/>
                <a:cs typeface="+mn-cs"/>
              </a:rPr>
              <a:t>dawnings</a:t>
            </a:r>
            <a:r>
              <a:rPr lang="en-US" sz="1200" b="0" i="0" kern="1200" dirty="0" smtClean="0">
                <a:solidFill>
                  <a:schemeClr val="tx1"/>
                </a:solidFill>
                <a:effectLst/>
                <a:latin typeface="+mn-lt"/>
                <a:ea typeface="+mn-ea"/>
                <a:cs typeface="+mn-cs"/>
              </a:rPr>
              <a:t> that has been related is trustworthy, but keep its vision secret, because it pertains to the distant future.’</a:t>
            </a:r>
          </a:p>
          <a:p>
            <a:r>
              <a:rPr lang="en-US" sz="1200" b="1" i="0" kern="1200" baseline="30000" dirty="0" smtClean="0">
                <a:solidFill>
                  <a:schemeClr val="tx1"/>
                </a:solidFill>
                <a:effectLst/>
                <a:latin typeface="+mn-lt"/>
                <a:ea typeface="+mn-ea"/>
                <a:cs typeface="+mn-cs"/>
              </a:rPr>
              <a:t>27 </a:t>
            </a:r>
            <a:r>
              <a:rPr lang="en-US" sz="1200" b="0" i="0" kern="1200" dirty="0" smtClean="0">
                <a:solidFill>
                  <a:schemeClr val="tx1"/>
                </a:solidFill>
                <a:effectLst/>
                <a:latin typeface="+mn-lt"/>
                <a:ea typeface="+mn-ea"/>
                <a:cs typeface="+mn-cs"/>
              </a:rPr>
              <a:t>Then I, Daniel, was exhausted and ill for days, but afterward I got up and went about the king’s business. Nevertheless, I was astonished by the vision, and could not understand it.”</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D7ECCC-5D98-40D5-80D6-5A98A53CFA20}" type="slidenum">
              <a:rPr lang="en-US" smtClean="0"/>
              <a:t>67</a:t>
            </a:fld>
            <a:endParaRPr lang="en-US"/>
          </a:p>
        </p:txBody>
      </p:sp>
    </p:spTree>
    <p:extLst>
      <p:ext uri="{BB962C8B-B14F-4D97-AF65-F5344CB8AC3E}">
        <p14:creationId xmlns:p14="http://schemas.microsoft.com/office/powerpoint/2010/main" val="8079248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9 </a:t>
            </a:r>
            <a:r>
              <a:rPr lang="en-US" sz="1200" b="0" i="0" kern="1200" dirty="0" smtClean="0">
                <a:solidFill>
                  <a:schemeClr val="tx1"/>
                </a:solidFill>
                <a:effectLst/>
                <a:latin typeface="+mn-lt"/>
                <a:ea typeface="+mn-ea"/>
                <a:cs typeface="+mn-cs"/>
              </a:rPr>
              <a:t>“In the first year of the reign of Darius son of Ahasuerus, a descendant of the Medes, who was made king over the kingdom of the Chaldeans— </a:t>
            </a:r>
            <a:r>
              <a:rPr lang="en-US" sz="1200" b="1" i="0" kern="1200" baseline="30000" dirty="0" smtClean="0">
                <a:solidFill>
                  <a:schemeClr val="tx1"/>
                </a:solidFill>
                <a:effectLst/>
                <a:latin typeface="+mn-lt"/>
                <a:ea typeface="+mn-ea"/>
                <a:cs typeface="+mn-cs"/>
              </a:rPr>
              <a:t>2 </a:t>
            </a:r>
            <a:r>
              <a:rPr lang="en-US" sz="1200" b="0" i="0" kern="1200" dirty="0" smtClean="0">
                <a:solidFill>
                  <a:schemeClr val="tx1"/>
                </a:solidFill>
                <a:effectLst/>
                <a:latin typeface="+mn-lt"/>
                <a:ea typeface="+mn-ea"/>
                <a:cs typeface="+mn-cs"/>
              </a:rPr>
              <a:t>in the first year of his reign I, Daniel, noted in the Scripture the total years that were assigned by the message from the </a:t>
            </a:r>
            <a:r>
              <a:rPr lang="en-US" sz="1200" b="0" i="0" kern="1200" cap="small" dirty="0" smtClean="0">
                <a:solidFill>
                  <a:schemeClr val="tx1"/>
                </a:solidFill>
                <a:effectLst/>
                <a:latin typeface="+mn-lt"/>
                <a:ea typeface="+mn-ea"/>
                <a:cs typeface="+mn-cs"/>
              </a:rPr>
              <a:t>Lord</a:t>
            </a:r>
            <a:r>
              <a:rPr lang="en-US" sz="1200" b="0" i="0" kern="1200" dirty="0" smtClean="0">
                <a:solidFill>
                  <a:schemeClr val="tx1"/>
                </a:solidFill>
                <a:effectLst/>
                <a:latin typeface="+mn-lt"/>
                <a:ea typeface="+mn-ea"/>
                <a:cs typeface="+mn-cs"/>
              </a:rPr>
              <a:t> to Jeremiah the prophet for the completion of the desolations of Jerusalem: 70 years.</a:t>
            </a:r>
            <a:endParaRPr lang="en-US" dirty="0"/>
          </a:p>
        </p:txBody>
      </p:sp>
      <p:sp>
        <p:nvSpPr>
          <p:cNvPr id="4" name="Slide Number Placeholder 3"/>
          <p:cNvSpPr>
            <a:spLocks noGrp="1"/>
          </p:cNvSpPr>
          <p:nvPr>
            <p:ph type="sldNum" sz="quarter" idx="10"/>
          </p:nvPr>
        </p:nvSpPr>
        <p:spPr/>
        <p:txBody>
          <a:bodyPr/>
          <a:lstStyle/>
          <a:p>
            <a:fld id="{69D7ECCC-5D98-40D5-80D6-5A98A53CFA20}" type="slidenum">
              <a:rPr lang="en-US" smtClean="0"/>
              <a:t>71</a:t>
            </a:fld>
            <a:endParaRPr lang="en-US"/>
          </a:p>
        </p:txBody>
      </p:sp>
    </p:spTree>
    <p:extLst>
      <p:ext uri="{BB962C8B-B14F-4D97-AF65-F5344CB8AC3E}">
        <p14:creationId xmlns:p14="http://schemas.microsoft.com/office/powerpoint/2010/main" val="15837631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baseline="30000" dirty="0" smtClean="0">
                <a:solidFill>
                  <a:schemeClr val="tx1"/>
                </a:solidFill>
                <a:effectLst/>
                <a:latin typeface="+mn-lt"/>
                <a:ea typeface="+mn-ea"/>
                <a:cs typeface="+mn-cs"/>
              </a:rPr>
              <a:t>3 </a:t>
            </a:r>
            <a:r>
              <a:rPr lang="en-US" sz="1200" b="0" i="0" kern="1200" dirty="0" smtClean="0">
                <a:solidFill>
                  <a:schemeClr val="tx1"/>
                </a:solidFill>
                <a:effectLst/>
                <a:latin typeface="+mn-lt"/>
                <a:ea typeface="+mn-ea"/>
                <a:cs typeface="+mn-cs"/>
              </a:rPr>
              <a:t>“So I turned my attention to the Lord God, seeking him in prayer and supplication, accompanied with fasting, sackcloth, and ashes. </a:t>
            </a:r>
            <a:r>
              <a:rPr lang="en-US" sz="1200" b="1" i="0" kern="1200" baseline="30000" dirty="0" smtClean="0">
                <a:solidFill>
                  <a:schemeClr val="tx1"/>
                </a:solidFill>
                <a:effectLst/>
                <a:latin typeface="+mn-lt"/>
                <a:ea typeface="+mn-ea"/>
                <a:cs typeface="+mn-cs"/>
              </a:rPr>
              <a:t>4 </a:t>
            </a:r>
            <a:r>
              <a:rPr lang="en-US" sz="1200" b="0" i="0" kern="1200" dirty="0" smtClean="0">
                <a:solidFill>
                  <a:schemeClr val="tx1"/>
                </a:solidFill>
                <a:effectLst/>
                <a:latin typeface="+mn-lt"/>
                <a:ea typeface="+mn-ea"/>
                <a:cs typeface="+mn-cs"/>
              </a:rPr>
              <a:t>I prayed to the </a:t>
            </a:r>
            <a:r>
              <a:rPr lang="en-US" sz="1200" b="0" i="0" kern="1200" cap="small" dirty="0" smtClean="0">
                <a:solidFill>
                  <a:schemeClr val="tx1"/>
                </a:solidFill>
                <a:effectLst/>
                <a:latin typeface="+mn-lt"/>
                <a:ea typeface="+mn-ea"/>
                <a:cs typeface="+mn-cs"/>
              </a:rPr>
              <a:t>Lord</a:t>
            </a:r>
            <a:r>
              <a:rPr lang="en-US" sz="1200" b="0" i="0" kern="1200" dirty="0" smtClean="0">
                <a:solidFill>
                  <a:schemeClr val="tx1"/>
                </a:solidFill>
                <a:effectLst/>
                <a:latin typeface="+mn-lt"/>
                <a:ea typeface="+mn-ea"/>
                <a:cs typeface="+mn-cs"/>
              </a:rPr>
              <a:t> my God, confessing and saying:</a:t>
            </a:r>
          </a:p>
          <a:p>
            <a:r>
              <a:rPr lang="en-US" sz="1200" b="0" i="0" kern="1200" dirty="0" smtClean="0">
                <a:solidFill>
                  <a:schemeClr val="tx1"/>
                </a:solidFill>
                <a:effectLst/>
                <a:latin typeface="+mn-lt"/>
                <a:ea typeface="+mn-ea"/>
                <a:cs typeface="+mn-cs"/>
              </a:rPr>
              <a:t>‘Lord! Great and awesome God, who keeps his covenant and gracious love for those who love him and obey his commandments, </a:t>
            </a:r>
            <a:r>
              <a:rPr lang="en-US" sz="1200" b="1" i="0" kern="1200" baseline="30000" dirty="0" smtClean="0">
                <a:solidFill>
                  <a:schemeClr val="tx1"/>
                </a:solidFill>
                <a:effectLst/>
                <a:latin typeface="+mn-lt"/>
                <a:ea typeface="+mn-ea"/>
                <a:cs typeface="+mn-cs"/>
              </a:rPr>
              <a:t>5 </a:t>
            </a:r>
            <a:r>
              <a:rPr lang="en-US" sz="1200" b="0" i="0" kern="1200" dirty="0" smtClean="0">
                <a:solidFill>
                  <a:schemeClr val="tx1"/>
                </a:solidFill>
                <a:effectLst/>
                <a:latin typeface="+mn-lt"/>
                <a:ea typeface="+mn-ea"/>
                <a:cs typeface="+mn-cs"/>
              </a:rPr>
              <a:t>we’ve sinned, we’ve practiced evil, we’ve acted wickedly, and we’ve rebelled, turning away from your commands and from your regulations. </a:t>
            </a:r>
            <a:r>
              <a:rPr lang="en-US" sz="1200" b="1" i="0" kern="1200" baseline="30000" dirty="0" smtClean="0">
                <a:solidFill>
                  <a:schemeClr val="tx1"/>
                </a:solidFill>
                <a:effectLst/>
                <a:latin typeface="+mn-lt"/>
                <a:ea typeface="+mn-ea"/>
                <a:cs typeface="+mn-cs"/>
              </a:rPr>
              <a:t>6 </a:t>
            </a:r>
            <a:r>
              <a:rPr lang="en-US" sz="1200" b="0" i="0" kern="1200" dirty="0" smtClean="0">
                <a:solidFill>
                  <a:schemeClr val="tx1"/>
                </a:solidFill>
                <a:effectLst/>
                <a:latin typeface="+mn-lt"/>
                <a:ea typeface="+mn-ea"/>
                <a:cs typeface="+mn-cs"/>
              </a:rPr>
              <a:t>Furthermore, we haven’t listened to your servants, the prophets, who spoke in your name to our kings, to our officials, to our ancestors, and to all of the people of the land.</a:t>
            </a:r>
          </a:p>
          <a:p>
            <a:r>
              <a:rPr lang="en-US" sz="1200" b="1" i="0" kern="1200" baseline="30000" dirty="0" smtClean="0">
                <a:solidFill>
                  <a:schemeClr val="tx1"/>
                </a:solidFill>
                <a:effectLst/>
                <a:latin typeface="+mn-lt"/>
                <a:ea typeface="+mn-ea"/>
                <a:cs typeface="+mn-cs"/>
              </a:rPr>
              <a:t>7 </a:t>
            </a:r>
            <a:r>
              <a:rPr lang="en-US" sz="1200" b="0" i="0" kern="1200" dirty="0" smtClean="0">
                <a:solidFill>
                  <a:schemeClr val="tx1"/>
                </a:solidFill>
                <a:effectLst/>
                <a:latin typeface="+mn-lt"/>
                <a:ea typeface="+mn-ea"/>
                <a:cs typeface="+mn-cs"/>
              </a:rPr>
              <a:t>‘To you, Lord, belongs righteousness, but to us, open humiliation—even to this day, to the men of Judah, the residents of Jerusalem, and to all Israel, both those who are nearby and those who are far away in all the lands to which you drove them because of their unfaithful acts that they committed against you.</a:t>
            </a:r>
          </a:p>
          <a:p>
            <a:r>
              <a:rPr lang="en-US" sz="1200" b="1" i="0" kern="1200" baseline="30000" dirty="0" smtClean="0">
                <a:solidFill>
                  <a:schemeClr val="tx1"/>
                </a:solidFill>
                <a:effectLst/>
                <a:latin typeface="+mn-lt"/>
                <a:ea typeface="+mn-ea"/>
                <a:cs typeface="+mn-cs"/>
              </a:rPr>
              <a:t>8 </a:t>
            </a:r>
            <a:r>
              <a:rPr lang="en-US" sz="1200" b="0" i="0" kern="1200" dirty="0" smtClean="0">
                <a:solidFill>
                  <a:schemeClr val="tx1"/>
                </a:solidFill>
                <a:effectLst/>
                <a:latin typeface="+mn-lt"/>
                <a:ea typeface="+mn-ea"/>
                <a:cs typeface="+mn-cs"/>
              </a:rPr>
              <a:t>‘Open humiliation belongs to us, </a:t>
            </a:r>
            <a:r>
              <a:rPr lang="en-US" sz="1200" b="0" i="0" kern="1200" cap="small" dirty="0" smtClean="0">
                <a:solidFill>
                  <a:schemeClr val="tx1"/>
                </a:solidFill>
                <a:effectLst/>
                <a:latin typeface="+mn-lt"/>
                <a:ea typeface="+mn-ea"/>
                <a:cs typeface="+mn-cs"/>
              </a:rPr>
              <a:t>Lord</a:t>
            </a:r>
            <a:r>
              <a:rPr lang="en-US" sz="1200" b="0" i="0" kern="1200" dirty="0" smtClean="0">
                <a:solidFill>
                  <a:schemeClr val="tx1"/>
                </a:solidFill>
                <a:effectLst/>
                <a:latin typeface="+mn-lt"/>
                <a:ea typeface="+mn-ea"/>
                <a:cs typeface="+mn-cs"/>
              </a:rPr>
              <a:t>, to our kings, our officials, and our ancestors, because we’ve sinned against you. </a:t>
            </a:r>
            <a:r>
              <a:rPr lang="en-US" sz="1200" b="1" i="0" kern="1200" baseline="30000" dirty="0" smtClean="0">
                <a:solidFill>
                  <a:schemeClr val="tx1"/>
                </a:solidFill>
                <a:effectLst/>
                <a:latin typeface="+mn-lt"/>
                <a:ea typeface="+mn-ea"/>
                <a:cs typeface="+mn-cs"/>
              </a:rPr>
              <a:t>9 </a:t>
            </a:r>
            <a:r>
              <a:rPr lang="en-US" sz="1200" b="0" i="0" kern="1200" dirty="0" smtClean="0">
                <a:solidFill>
                  <a:schemeClr val="tx1"/>
                </a:solidFill>
                <a:effectLst/>
                <a:latin typeface="+mn-lt"/>
                <a:ea typeface="+mn-ea"/>
                <a:cs typeface="+mn-cs"/>
              </a:rPr>
              <a:t>But to the Lord our God belong mercy and forgiveness, though we’ve rebelled against him </a:t>
            </a:r>
            <a:r>
              <a:rPr lang="en-US" sz="1200" b="1" i="0" kern="1200" baseline="30000" dirty="0" smtClean="0">
                <a:solidFill>
                  <a:schemeClr val="tx1"/>
                </a:solidFill>
                <a:effectLst/>
                <a:latin typeface="+mn-lt"/>
                <a:ea typeface="+mn-ea"/>
                <a:cs typeface="+mn-cs"/>
              </a:rPr>
              <a:t>10 </a:t>
            </a:r>
            <a:r>
              <a:rPr lang="en-US" sz="1200" b="0" i="0" kern="1200" dirty="0" smtClean="0">
                <a:solidFill>
                  <a:schemeClr val="tx1"/>
                </a:solidFill>
                <a:effectLst/>
                <a:latin typeface="+mn-lt"/>
                <a:ea typeface="+mn-ea"/>
                <a:cs typeface="+mn-cs"/>
              </a:rPr>
              <a:t>and have not obeyed the voice of the </a:t>
            </a:r>
            <a:r>
              <a:rPr lang="en-US" sz="1200" b="0" i="0" kern="1200" cap="small" dirty="0" smtClean="0">
                <a:solidFill>
                  <a:schemeClr val="tx1"/>
                </a:solidFill>
                <a:effectLst/>
                <a:latin typeface="+mn-lt"/>
                <a:ea typeface="+mn-ea"/>
                <a:cs typeface="+mn-cs"/>
              </a:rPr>
              <a:t>Lord</a:t>
            </a:r>
            <a:r>
              <a:rPr lang="en-US" sz="1200" b="0" i="0" kern="1200" dirty="0" smtClean="0">
                <a:solidFill>
                  <a:schemeClr val="tx1"/>
                </a:solidFill>
                <a:effectLst/>
                <a:latin typeface="+mn-lt"/>
                <a:ea typeface="+mn-ea"/>
                <a:cs typeface="+mn-cs"/>
              </a:rPr>
              <a:t> our God by walking in his laws that he gave us through his servants the prophets. </a:t>
            </a:r>
            <a:r>
              <a:rPr lang="en-US" sz="1200" b="1" i="0" kern="1200" baseline="30000" dirty="0" smtClean="0">
                <a:solidFill>
                  <a:schemeClr val="tx1"/>
                </a:solidFill>
                <a:effectLst/>
                <a:latin typeface="+mn-lt"/>
                <a:ea typeface="+mn-ea"/>
                <a:cs typeface="+mn-cs"/>
              </a:rPr>
              <a:t>11 </a:t>
            </a:r>
            <a:r>
              <a:rPr lang="en-US" sz="1200" b="0" i="0" kern="1200" dirty="0" smtClean="0">
                <a:solidFill>
                  <a:schemeClr val="tx1"/>
                </a:solidFill>
                <a:effectLst/>
                <a:latin typeface="+mn-lt"/>
                <a:ea typeface="+mn-ea"/>
                <a:cs typeface="+mn-cs"/>
              </a:rPr>
              <a:t>And all Israel flouted your Law, turning aside from it and not obeying your voice. Because we’ve sinned against him, the curse has been poured upon us, along with the oath written in the Law of Moses the servant of God.</a:t>
            </a:r>
          </a:p>
          <a:p>
            <a:r>
              <a:rPr lang="en-US" sz="1200" b="1" i="0" kern="1200" baseline="30000" dirty="0" smtClean="0">
                <a:solidFill>
                  <a:schemeClr val="tx1"/>
                </a:solidFill>
                <a:effectLst/>
                <a:latin typeface="+mn-lt"/>
                <a:ea typeface="+mn-ea"/>
                <a:cs typeface="+mn-cs"/>
              </a:rPr>
              <a:t>12 </a:t>
            </a:r>
            <a:r>
              <a:rPr lang="en-US" sz="1200" b="0" i="0" kern="1200" dirty="0" smtClean="0">
                <a:solidFill>
                  <a:schemeClr val="tx1"/>
                </a:solidFill>
                <a:effectLst/>
                <a:latin typeface="+mn-lt"/>
                <a:ea typeface="+mn-ea"/>
                <a:cs typeface="+mn-cs"/>
              </a:rPr>
              <a:t>‘He has confirmed his accusation that he spoke against us and against our rulers who governed us by bringing upon us great calamity, because nowhere in the universe has anything been done like what has been done to Jerusalem. </a:t>
            </a:r>
            <a:r>
              <a:rPr lang="en-US" sz="1200" b="1" i="0" kern="1200" baseline="30000" dirty="0" smtClean="0">
                <a:solidFill>
                  <a:schemeClr val="tx1"/>
                </a:solidFill>
                <a:effectLst/>
                <a:latin typeface="+mn-lt"/>
                <a:ea typeface="+mn-ea"/>
                <a:cs typeface="+mn-cs"/>
              </a:rPr>
              <a:t>13 </a:t>
            </a:r>
            <a:r>
              <a:rPr lang="en-US" sz="1200" b="0" i="0" kern="1200" dirty="0" smtClean="0">
                <a:solidFill>
                  <a:schemeClr val="tx1"/>
                </a:solidFill>
                <a:effectLst/>
                <a:latin typeface="+mn-lt"/>
                <a:ea typeface="+mn-ea"/>
                <a:cs typeface="+mn-cs"/>
              </a:rPr>
              <a:t>As it’s written in the Law of Moses, all this calamity has befallen us, but we still haven’t sought the </a:t>
            </a:r>
            <a:r>
              <a:rPr lang="en-US" sz="1200" b="0" i="0" kern="1200" cap="small" dirty="0" smtClean="0">
                <a:solidFill>
                  <a:schemeClr val="tx1"/>
                </a:solidFill>
                <a:effectLst/>
                <a:latin typeface="+mn-lt"/>
                <a:ea typeface="+mn-ea"/>
                <a:cs typeface="+mn-cs"/>
              </a:rPr>
              <a:t>Lord</a:t>
            </a:r>
            <a:r>
              <a:rPr lang="en-US" sz="1200" b="0" i="0" kern="1200" dirty="0" smtClean="0">
                <a:solidFill>
                  <a:schemeClr val="tx1"/>
                </a:solidFill>
                <a:effectLst/>
                <a:latin typeface="+mn-lt"/>
                <a:ea typeface="+mn-ea"/>
                <a:cs typeface="+mn-cs"/>
              </a:rPr>
              <a:t> our God by turning from our lawlessness to pay attention to your truth. </a:t>
            </a:r>
            <a:r>
              <a:rPr lang="en-US" sz="1200" b="1" i="0" kern="1200" baseline="30000" dirty="0" smtClean="0">
                <a:solidFill>
                  <a:schemeClr val="tx1"/>
                </a:solidFill>
                <a:effectLst/>
                <a:latin typeface="+mn-lt"/>
                <a:ea typeface="+mn-ea"/>
                <a:cs typeface="+mn-cs"/>
              </a:rPr>
              <a:t>14 </a:t>
            </a:r>
            <a:r>
              <a:rPr lang="en-US" sz="1200" b="0" i="0" kern="1200" dirty="0" smtClean="0">
                <a:solidFill>
                  <a:schemeClr val="tx1"/>
                </a:solidFill>
                <a:effectLst/>
                <a:latin typeface="+mn-lt"/>
                <a:ea typeface="+mn-ea"/>
                <a:cs typeface="+mn-cs"/>
              </a:rPr>
              <a:t>So the </a:t>
            </a:r>
            <a:r>
              <a:rPr lang="en-US" sz="1200" b="0" i="0" kern="1200" cap="small" dirty="0" smtClean="0">
                <a:solidFill>
                  <a:schemeClr val="tx1"/>
                </a:solidFill>
                <a:effectLst/>
                <a:latin typeface="+mn-lt"/>
                <a:ea typeface="+mn-ea"/>
                <a:cs typeface="+mn-cs"/>
              </a:rPr>
              <a:t>Lord</a:t>
            </a:r>
            <a:r>
              <a:rPr lang="en-US" sz="1200" b="0" i="0" kern="1200" dirty="0" smtClean="0">
                <a:solidFill>
                  <a:schemeClr val="tx1"/>
                </a:solidFill>
                <a:effectLst/>
                <a:latin typeface="+mn-lt"/>
                <a:ea typeface="+mn-ea"/>
                <a:cs typeface="+mn-cs"/>
              </a:rPr>
              <a:t> watched for the right time to bring the calamity upon us, because the </a:t>
            </a:r>
            <a:r>
              <a:rPr lang="en-US" sz="1200" b="0" i="0" kern="1200" cap="small" dirty="0" smtClean="0">
                <a:solidFill>
                  <a:schemeClr val="tx1"/>
                </a:solidFill>
                <a:effectLst/>
                <a:latin typeface="+mn-lt"/>
                <a:ea typeface="+mn-ea"/>
                <a:cs typeface="+mn-cs"/>
              </a:rPr>
              <a:t>Lord</a:t>
            </a:r>
            <a:r>
              <a:rPr lang="en-US" sz="1200" b="0" i="0" kern="1200" dirty="0" smtClean="0">
                <a:solidFill>
                  <a:schemeClr val="tx1"/>
                </a:solidFill>
                <a:effectLst/>
                <a:latin typeface="+mn-lt"/>
                <a:ea typeface="+mn-ea"/>
                <a:cs typeface="+mn-cs"/>
              </a:rPr>
              <a:t> our God is righteous regarding everything he does, but we have not obeyed his voice.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b="1" i="0" kern="1200" baseline="30000" dirty="0" smtClean="0">
                <a:solidFill>
                  <a:schemeClr val="tx1"/>
                </a:solidFill>
                <a:effectLst/>
                <a:latin typeface="+mn-lt"/>
                <a:ea typeface="+mn-ea"/>
                <a:cs typeface="+mn-cs"/>
              </a:rPr>
              <a:t>15 </a:t>
            </a:r>
            <a:r>
              <a:rPr lang="en-US" sz="1200" b="0" i="0" kern="1200" dirty="0" smtClean="0">
                <a:solidFill>
                  <a:schemeClr val="tx1"/>
                </a:solidFill>
                <a:effectLst/>
                <a:latin typeface="+mn-lt"/>
                <a:ea typeface="+mn-ea"/>
                <a:cs typeface="+mn-cs"/>
              </a:rPr>
              <a:t>‘And now, Lord our God, who brought your people from the land of Egypt with a mighty hand and who made a name for yourself that remains to this day—we’ve sinned. We’ve acted wickedly. </a:t>
            </a:r>
            <a:r>
              <a:rPr lang="en-US" sz="1200" b="1" i="0" kern="1200" baseline="30000" dirty="0" smtClean="0">
                <a:solidFill>
                  <a:schemeClr val="tx1"/>
                </a:solidFill>
                <a:effectLst/>
                <a:latin typeface="+mn-lt"/>
                <a:ea typeface="+mn-ea"/>
                <a:cs typeface="+mn-cs"/>
              </a:rPr>
              <a:t>16 </a:t>
            </a:r>
            <a:r>
              <a:rPr lang="en-US" sz="1200" b="0" i="0" kern="1200" dirty="0" smtClean="0">
                <a:solidFill>
                  <a:schemeClr val="tx1"/>
                </a:solidFill>
                <a:effectLst/>
                <a:latin typeface="+mn-lt"/>
                <a:ea typeface="+mn-ea"/>
                <a:cs typeface="+mn-cs"/>
              </a:rPr>
              <a:t>Lord, in view of all your righteous acts, please turn your anger and wrath away from your city Jerusalem, your holy mountain. Because of our sins and the iniquities of our ancestors, Jerusalem and your people have become an embarrassment to all of those around us.</a:t>
            </a:r>
          </a:p>
          <a:p>
            <a:r>
              <a:rPr lang="en-US" sz="1200" b="1" i="0" kern="1200" baseline="30000" dirty="0" smtClean="0">
                <a:solidFill>
                  <a:schemeClr val="tx1"/>
                </a:solidFill>
                <a:effectLst/>
                <a:latin typeface="+mn-lt"/>
                <a:ea typeface="+mn-ea"/>
                <a:cs typeface="+mn-cs"/>
              </a:rPr>
              <a:t>17 </a:t>
            </a:r>
            <a:r>
              <a:rPr lang="en-US" sz="1200" b="0" i="0" kern="1200" dirty="0" smtClean="0">
                <a:solidFill>
                  <a:schemeClr val="tx1"/>
                </a:solidFill>
                <a:effectLst/>
                <a:latin typeface="+mn-lt"/>
                <a:ea typeface="+mn-ea"/>
                <a:cs typeface="+mn-cs"/>
              </a:rPr>
              <a:t>‘So now, O God, listen to the prayer of your servant and to his requests, and look with favor on your desolate sanctuary, for the sake of the Lord. </a:t>
            </a:r>
            <a:r>
              <a:rPr lang="en-US" sz="1200" b="1" i="0" kern="1200" baseline="30000" dirty="0" smtClean="0">
                <a:solidFill>
                  <a:schemeClr val="tx1"/>
                </a:solidFill>
                <a:effectLst/>
                <a:latin typeface="+mn-lt"/>
                <a:ea typeface="+mn-ea"/>
                <a:cs typeface="+mn-cs"/>
              </a:rPr>
              <a:t>18 </a:t>
            </a:r>
            <a:r>
              <a:rPr lang="en-US" sz="1200" b="0" i="0" kern="1200" dirty="0" smtClean="0">
                <a:solidFill>
                  <a:schemeClr val="tx1"/>
                </a:solidFill>
                <a:effectLst/>
                <a:latin typeface="+mn-lt"/>
                <a:ea typeface="+mn-ea"/>
                <a:cs typeface="+mn-cs"/>
              </a:rPr>
              <a:t>Turn your ear and listen, O God. Open your eyes and look at our desolation and at the city that is called by your name. We’re not presenting our requests before you because of our righteousness, but because of your great compassion.</a:t>
            </a:r>
          </a:p>
          <a:p>
            <a:r>
              <a:rPr lang="en-US" sz="1200" b="1" i="0" kern="1200" baseline="30000" dirty="0" smtClean="0">
                <a:solidFill>
                  <a:schemeClr val="tx1"/>
                </a:solidFill>
                <a:effectLst/>
                <a:latin typeface="+mn-lt"/>
                <a:ea typeface="+mn-ea"/>
                <a:cs typeface="+mn-cs"/>
              </a:rPr>
              <a:t>19 </a:t>
            </a:r>
            <a:r>
              <a:rPr lang="en-US" sz="1200" b="0" i="0" kern="1200" dirty="0" smtClean="0">
                <a:solidFill>
                  <a:schemeClr val="tx1"/>
                </a:solidFill>
                <a:effectLst/>
                <a:latin typeface="+mn-lt"/>
                <a:ea typeface="+mn-ea"/>
                <a:cs typeface="+mn-cs"/>
              </a:rPr>
              <a:t>‘Lord, listen!</a:t>
            </a:r>
          </a:p>
          <a:p>
            <a:r>
              <a:rPr lang="en-US" sz="1200" b="0" i="0" kern="1200" dirty="0" smtClean="0">
                <a:solidFill>
                  <a:schemeClr val="tx1"/>
                </a:solidFill>
                <a:effectLst/>
                <a:latin typeface="+mn-lt"/>
                <a:ea typeface="+mn-ea"/>
                <a:cs typeface="+mn-cs"/>
              </a:rPr>
              <a:t>‘Lord, forgive!</a:t>
            </a:r>
          </a:p>
          <a:p>
            <a:r>
              <a:rPr lang="en-US" sz="1200" b="0" i="0" kern="1200" dirty="0" smtClean="0">
                <a:solidFill>
                  <a:schemeClr val="tx1"/>
                </a:solidFill>
                <a:effectLst/>
                <a:latin typeface="+mn-lt"/>
                <a:ea typeface="+mn-ea"/>
                <a:cs typeface="+mn-cs"/>
              </a:rPr>
              <a:t>‘Lord, take note and take action!</a:t>
            </a:r>
          </a:p>
          <a:p>
            <a:r>
              <a:rPr lang="en-US" sz="1200" b="0" i="0" kern="1200" dirty="0" smtClean="0">
                <a:solidFill>
                  <a:schemeClr val="tx1"/>
                </a:solidFill>
                <a:effectLst/>
                <a:latin typeface="+mn-lt"/>
                <a:ea typeface="+mn-ea"/>
                <a:cs typeface="+mn-cs"/>
              </a:rPr>
              <a:t>‘For your own sake, don’t delay, my God, because your city and your people are called by your name.’”</a:t>
            </a:r>
          </a:p>
          <a:p>
            <a:endParaRPr lang="en-US" dirty="0"/>
          </a:p>
        </p:txBody>
      </p:sp>
      <p:sp>
        <p:nvSpPr>
          <p:cNvPr id="4" name="Slide Number Placeholder 3"/>
          <p:cNvSpPr>
            <a:spLocks noGrp="1"/>
          </p:cNvSpPr>
          <p:nvPr>
            <p:ph type="sldNum" sz="quarter" idx="10"/>
          </p:nvPr>
        </p:nvSpPr>
        <p:spPr/>
        <p:txBody>
          <a:bodyPr/>
          <a:lstStyle/>
          <a:p>
            <a:fld id="{69D7ECCC-5D98-40D5-80D6-5A98A53CFA20}" type="slidenum">
              <a:rPr lang="en-US" smtClean="0"/>
              <a:t>72</a:t>
            </a:fld>
            <a:endParaRPr lang="en-US"/>
          </a:p>
        </p:txBody>
      </p:sp>
    </p:spTree>
    <p:extLst>
      <p:ext uri="{BB962C8B-B14F-4D97-AF65-F5344CB8AC3E}">
        <p14:creationId xmlns:p14="http://schemas.microsoft.com/office/powerpoint/2010/main" val="24168804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baseline="30000" dirty="0" smtClean="0">
                <a:solidFill>
                  <a:schemeClr val="tx1"/>
                </a:solidFill>
                <a:effectLst/>
                <a:latin typeface="+mn-lt"/>
                <a:ea typeface="+mn-ea"/>
                <a:cs typeface="+mn-cs"/>
              </a:rPr>
              <a:t>20 </a:t>
            </a:r>
            <a:r>
              <a:rPr lang="en-US" sz="1200" b="0" i="0" kern="1200" dirty="0" smtClean="0">
                <a:solidFill>
                  <a:schemeClr val="tx1"/>
                </a:solidFill>
                <a:effectLst/>
                <a:latin typeface="+mn-lt"/>
                <a:ea typeface="+mn-ea"/>
                <a:cs typeface="+mn-cs"/>
              </a:rPr>
              <a:t>“While I was still speaking in prayer, confessing my sin and the sin of my people Israel and placing my request in the presence of the </a:t>
            </a:r>
            <a:r>
              <a:rPr lang="en-US" sz="1200" b="0" i="0" kern="1200" cap="small" dirty="0" smtClean="0">
                <a:solidFill>
                  <a:schemeClr val="tx1"/>
                </a:solidFill>
                <a:effectLst/>
                <a:latin typeface="+mn-lt"/>
                <a:ea typeface="+mn-ea"/>
                <a:cs typeface="+mn-cs"/>
              </a:rPr>
              <a:t>Lord</a:t>
            </a:r>
            <a:r>
              <a:rPr lang="en-US" sz="1200" b="0" i="0" kern="1200" dirty="0" smtClean="0">
                <a:solidFill>
                  <a:schemeClr val="tx1"/>
                </a:solidFill>
                <a:effectLst/>
                <a:latin typeface="+mn-lt"/>
                <a:ea typeface="+mn-ea"/>
                <a:cs typeface="+mn-cs"/>
              </a:rPr>
              <a:t> my God on behalf of the holy mountain of God— </a:t>
            </a:r>
            <a:r>
              <a:rPr lang="en-US" sz="1200" b="1" i="0" kern="1200" baseline="30000" dirty="0" smtClean="0">
                <a:solidFill>
                  <a:schemeClr val="tx1"/>
                </a:solidFill>
                <a:effectLst/>
                <a:latin typeface="+mn-lt"/>
                <a:ea typeface="+mn-ea"/>
                <a:cs typeface="+mn-cs"/>
              </a:rPr>
              <a:t>21 </a:t>
            </a:r>
            <a:r>
              <a:rPr lang="en-US" sz="1200" b="0" i="0" kern="1200" dirty="0" smtClean="0">
                <a:solidFill>
                  <a:schemeClr val="tx1"/>
                </a:solidFill>
                <a:effectLst/>
                <a:latin typeface="+mn-lt"/>
                <a:ea typeface="+mn-ea"/>
                <a:cs typeface="+mn-cs"/>
              </a:rPr>
              <a:t>while I was still speaking, Gabriel, the man of God whom I had seen in the previous vision, appeared to me about the time of the evening offering. </a:t>
            </a:r>
            <a:r>
              <a:rPr lang="en-US" sz="1200" b="1" i="0" kern="1200" baseline="30000" dirty="0" smtClean="0">
                <a:solidFill>
                  <a:schemeClr val="tx1"/>
                </a:solidFill>
                <a:effectLst/>
                <a:latin typeface="+mn-lt"/>
                <a:ea typeface="+mn-ea"/>
                <a:cs typeface="+mn-cs"/>
              </a:rPr>
              <a:t>22 </a:t>
            </a:r>
            <a:r>
              <a:rPr lang="en-US" sz="1200" b="0" i="0" kern="1200" dirty="0" smtClean="0">
                <a:solidFill>
                  <a:schemeClr val="tx1"/>
                </a:solidFill>
                <a:effectLst/>
                <a:latin typeface="+mn-lt"/>
                <a:ea typeface="+mn-ea"/>
                <a:cs typeface="+mn-cs"/>
              </a:rPr>
              <a:t>He gave instructions, and this is what he spoke to me:</a:t>
            </a:r>
          </a:p>
          <a:p>
            <a:r>
              <a:rPr lang="en-US" sz="1200" b="0" i="0" kern="1200" dirty="0" smtClean="0">
                <a:solidFill>
                  <a:schemeClr val="tx1"/>
                </a:solidFill>
                <a:effectLst/>
                <a:latin typeface="+mn-lt"/>
                <a:ea typeface="+mn-ea"/>
                <a:cs typeface="+mn-cs"/>
              </a:rPr>
              <a:t>‘Daniel, I’ve now come to give you insight and understanding. </a:t>
            </a:r>
            <a:r>
              <a:rPr lang="en-US" sz="1200" b="1" i="0" kern="1200" baseline="30000" dirty="0" smtClean="0">
                <a:solidFill>
                  <a:schemeClr val="tx1"/>
                </a:solidFill>
                <a:effectLst/>
                <a:latin typeface="+mn-lt"/>
                <a:ea typeface="+mn-ea"/>
                <a:cs typeface="+mn-cs"/>
              </a:rPr>
              <a:t>23 </a:t>
            </a:r>
            <a:r>
              <a:rPr lang="en-US" sz="1200" b="0" i="0" kern="1200" dirty="0" smtClean="0">
                <a:solidFill>
                  <a:schemeClr val="tx1"/>
                </a:solidFill>
                <a:effectLst/>
                <a:latin typeface="+mn-lt"/>
                <a:ea typeface="+mn-ea"/>
                <a:cs typeface="+mn-cs"/>
              </a:rPr>
              <a:t>Because you’re highly regarded, the answer was issued when you began your prayer, and I’ve come to tell you. Pay attention to my message and you’ll understand the vision. </a:t>
            </a:r>
            <a:r>
              <a:rPr lang="en-US" sz="1200" b="1" i="0" kern="1200" baseline="30000" dirty="0" smtClean="0">
                <a:solidFill>
                  <a:schemeClr val="tx1"/>
                </a:solidFill>
                <a:effectLst/>
                <a:latin typeface="+mn-lt"/>
                <a:ea typeface="+mn-ea"/>
                <a:cs typeface="+mn-cs"/>
              </a:rPr>
              <a:t>24 </a:t>
            </a:r>
            <a:r>
              <a:rPr lang="en-US" sz="1200" b="0" i="0" kern="1200" dirty="0" smtClean="0">
                <a:solidFill>
                  <a:schemeClr val="tx1"/>
                </a:solidFill>
                <a:effectLst/>
                <a:latin typeface="+mn-lt"/>
                <a:ea typeface="+mn-ea"/>
                <a:cs typeface="+mn-cs"/>
              </a:rPr>
              <a:t>Seventy weeks have been decreed concerning your people and your holy city: to restrain transgression, to put an end to sin, to make atonement for lawlessness, to establish everlasting righteousness, to conclude vision and prophecy, and to anoint the Most Holy Place. </a:t>
            </a:r>
            <a:r>
              <a:rPr lang="en-US" sz="1200" b="1" i="0" kern="1200" baseline="30000" dirty="0" smtClean="0">
                <a:solidFill>
                  <a:schemeClr val="tx1"/>
                </a:solidFill>
                <a:effectLst/>
                <a:latin typeface="+mn-lt"/>
                <a:ea typeface="+mn-ea"/>
                <a:cs typeface="+mn-cs"/>
              </a:rPr>
              <a:t>25 </a:t>
            </a:r>
            <a:r>
              <a:rPr lang="en-US" sz="1200" b="0" i="0" kern="1200" dirty="0" smtClean="0">
                <a:solidFill>
                  <a:schemeClr val="tx1"/>
                </a:solidFill>
                <a:effectLst/>
                <a:latin typeface="+mn-lt"/>
                <a:ea typeface="+mn-ea"/>
                <a:cs typeface="+mn-cs"/>
              </a:rPr>
              <a:t>So be informed and discern that seven weeks and 62 weeks will elapse from the issuance of the command to restore and rebuild Jerusalem until the Anointed Commander. The plaza and moat will be rebuilt, though in troubled times. </a:t>
            </a:r>
            <a:r>
              <a:rPr lang="en-US" sz="1200" b="1" i="0" kern="1200" baseline="30000" dirty="0" smtClean="0">
                <a:solidFill>
                  <a:schemeClr val="tx1"/>
                </a:solidFill>
                <a:effectLst/>
                <a:latin typeface="+mn-lt"/>
                <a:ea typeface="+mn-ea"/>
                <a:cs typeface="+mn-cs"/>
              </a:rPr>
              <a:t>26 </a:t>
            </a:r>
            <a:r>
              <a:rPr lang="en-US" sz="1200" b="0" i="0" kern="1200" dirty="0" smtClean="0">
                <a:solidFill>
                  <a:schemeClr val="tx1"/>
                </a:solidFill>
                <a:effectLst/>
                <a:latin typeface="+mn-lt"/>
                <a:ea typeface="+mn-ea"/>
                <a:cs typeface="+mn-cs"/>
              </a:rPr>
              <a:t>Then after the 62 weeks, the anointed one will be cut down (but not for himself). Then the people of the Coming Commander will destroy both the city and the Sanctuary. Its ending will come like a flood, and until the end there will be war, with desolations having been decreed. </a:t>
            </a:r>
            <a:r>
              <a:rPr lang="en-US" sz="1200" b="1" i="0" kern="1200" baseline="30000" dirty="0" smtClean="0">
                <a:solidFill>
                  <a:schemeClr val="tx1"/>
                </a:solidFill>
                <a:effectLst/>
                <a:latin typeface="+mn-lt"/>
                <a:ea typeface="+mn-ea"/>
                <a:cs typeface="+mn-cs"/>
              </a:rPr>
              <a:t>27 </a:t>
            </a:r>
            <a:r>
              <a:rPr lang="en-US" sz="1200" b="0" i="0" kern="1200" dirty="0" smtClean="0">
                <a:solidFill>
                  <a:schemeClr val="tx1"/>
                </a:solidFill>
                <a:effectLst/>
                <a:latin typeface="+mn-lt"/>
                <a:ea typeface="+mn-ea"/>
                <a:cs typeface="+mn-cs"/>
              </a:rPr>
              <a:t>He will make a binding covenant with many for one week, and for half of the week he will suspend both the sacrifice and grain offerings. Destructive people will cause desolation on the uttermost edge of the Sanctuary until it is complete and what has been decreed is poured out on the desolator.’”</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D7ECCC-5D98-40D5-80D6-5A98A53CFA20}" type="slidenum">
              <a:rPr lang="en-US" smtClean="0"/>
              <a:t>73</a:t>
            </a:fld>
            <a:endParaRPr lang="en-US"/>
          </a:p>
        </p:txBody>
      </p:sp>
    </p:spTree>
    <p:extLst>
      <p:ext uri="{BB962C8B-B14F-4D97-AF65-F5344CB8AC3E}">
        <p14:creationId xmlns:p14="http://schemas.microsoft.com/office/powerpoint/2010/main" val="566798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Chapter 9: 26-27</a:t>
            </a:r>
            <a:endParaRPr lang="en-US" dirty="0"/>
          </a:p>
        </p:txBody>
      </p:sp>
      <p:sp>
        <p:nvSpPr>
          <p:cNvPr id="4" name="Slide Number Placeholder 3"/>
          <p:cNvSpPr>
            <a:spLocks noGrp="1"/>
          </p:cNvSpPr>
          <p:nvPr>
            <p:ph type="sldNum" sz="quarter" idx="10"/>
          </p:nvPr>
        </p:nvSpPr>
        <p:spPr/>
        <p:txBody>
          <a:bodyPr/>
          <a:lstStyle/>
          <a:p>
            <a:fld id="{69D7ECCC-5D98-40D5-80D6-5A98A53CFA20}" type="slidenum">
              <a:rPr lang="en-US" smtClean="0"/>
              <a:t>78</a:t>
            </a:fld>
            <a:endParaRPr lang="en-US"/>
          </a:p>
        </p:txBody>
      </p:sp>
    </p:spTree>
    <p:extLst>
      <p:ext uri="{BB962C8B-B14F-4D97-AF65-F5344CB8AC3E}">
        <p14:creationId xmlns:p14="http://schemas.microsoft.com/office/powerpoint/2010/main" val="20229209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10 </a:t>
            </a:r>
            <a:r>
              <a:rPr lang="en-US" sz="1200" b="0" i="0" kern="1200" dirty="0" smtClean="0">
                <a:solidFill>
                  <a:schemeClr val="tx1"/>
                </a:solidFill>
                <a:effectLst/>
                <a:latin typeface="+mn-lt"/>
                <a:ea typeface="+mn-ea"/>
                <a:cs typeface="+mn-cs"/>
              </a:rPr>
              <a:t>In the third year of Cyrus, king of Persia, a message was revealed to Daniel (also known as </a:t>
            </a:r>
            <a:r>
              <a:rPr lang="en-US" sz="1200" b="0" i="0" kern="1200" dirty="0" err="1" smtClean="0">
                <a:solidFill>
                  <a:schemeClr val="tx1"/>
                </a:solidFill>
                <a:effectLst/>
                <a:latin typeface="+mn-lt"/>
                <a:ea typeface="+mn-ea"/>
                <a:cs typeface="+mn-cs"/>
              </a:rPr>
              <a:t>Belteshazzar</a:t>
            </a:r>
            <a:r>
              <a:rPr lang="en-US" sz="1200" b="0" i="0" kern="1200" dirty="0" smtClean="0">
                <a:solidFill>
                  <a:schemeClr val="tx1"/>
                </a:solidFill>
                <a:effectLst/>
                <a:latin typeface="+mn-lt"/>
                <a:ea typeface="+mn-ea"/>
                <a:cs typeface="+mn-cs"/>
              </a:rPr>
              <a:t>). The message was trustworthy and concerned a great conflict. He understood it and had insight concerning the vision.</a:t>
            </a:r>
          </a:p>
          <a:p>
            <a:r>
              <a:rPr lang="en-US" sz="1200" b="1" i="0" kern="1200" baseline="30000" dirty="0" smtClean="0">
                <a:solidFill>
                  <a:schemeClr val="tx1"/>
                </a:solidFill>
                <a:effectLst/>
                <a:latin typeface="+mn-lt"/>
                <a:ea typeface="+mn-ea"/>
                <a:cs typeface="+mn-cs"/>
              </a:rPr>
              <a:t>2 </a:t>
            </a:r>
            <a:r>
              <a:rPr lang="en-US" sz="1200" b="0" i="0" kern="1200" dirty="0" smtClean="0">
                <a:solidFill>
                  <a:schemeClr val="tx1"/>
                </a:solidFill>
                <a:effectLst/>
                <a:latin typeface="+mn-lt"/>
                <a:ea typeface="+mn-ea"/>
                <a:cs typeface="+mn-cs"/>
              </a:rPr>
              <a:t>“At that time I, Daniel, had been mourning for three straight weeks. </a:t>
            </a:r>
            <a:r>
              <a:rPr lang="en-US" sz="1200" b="1" i="0" kern="1200" baseline="30000" dirty="0" smtClean="0">
                <a:solidFill>
                  <a:schemeClr val="tx1"/>
                </a:solidFill>
                <a:effectLst/>
                <a:latin typeface="+mn-lt"/>
                <a:ea typeface="+mn-ea"/>
                <a:cs typeface="+mn-cs"/>
              </a:rPr>
              <a:t>3 </a:t>
            </a:r>
            <a:r>
              <a:rPr lang="en-US" sz="1200" b="0" i="0" kern="1200" dirty="0" smtClean="0">
                <a:solidFill>
                  <a:schemeClr val="tx1"/>
                </a:solidFill>
                <a:effectLst/>
                <a:latin typeface="+mn-lt"/>
                <a:ea typeface="+mn-ea"/>
                <a:cs typeface="+mn-cs"/>
              </a:rPr>
              <a:t>I ate no fancy foods—neither meat nor wine entered my mouth. Furthermore, I didn’t use any ointment until the end of the entire three weeks. </a:t>
            </a:r>
            <a:r>
              <a:rPr lang="en-US" sz="1200" b="1" i="0" kern="1200" baseline="30000" dirty="0" smtClean="0">
                <a:solidFill>
                  <a:schemeClr val="tx1"/>
                </a:solidFill>
                <a:effectLst/>
                <a:latin typeface="+mn-lt"/>
                <a:ea typeface="+mn-ea"/>
                <a:cs typeface="+mn-cs"/>
              </a:rPr>
              <a:t>4 </a:t>
            </a:r>
            <a:r>
              <a:rPr lang="en-US" sz="1200" b="0" i="0" kern="1200" dirty="0" smtClean="0">
                <a:solidFill>
                  <a:schemeClr val="tx1"/>
                </a:solidFill>
                <a:effectLst/>
                <a:latin typeface="+mn-lt"/>
                <a:ea typeface="+mn-ea"/>
                <a:cs typeface="+mn-cs"/>
              </a:rPr>
              <a:t>On the twenty-fourth day of the first month, while I was beside the bank of the great Tigris River, </a:t>
            </a:r>
            <a:r>
              <a:rPr lang="en-US" sz="1200" b="1" i="0" kern="1200" baseline="30000" dirty="0" smtClean="0">
                <a:solidFill>
                  <a:schemeClr val="tx1"/>
                </a:solidFill>
                <a:effectLst/>
                <a:latin typeface="+mn-lt"/>
                <a:ea typeface="+mn-ea"/>
                <a:cs typeface="+mn-cs"/>
              </a:rPr>
              <a:t>5 </a:t>
            </a:r>
            <a:r>
              <a:rPr lang="en-US" sz="1200" b="0" i="0" kern="1200" dirty="0" smtClean="0">
                <a:solidFill>
                  <a:schemeClr val="tx1"/>
                </a:solidFill>
                <a:effectLst/>
                <a:latin typeface="+mn-lt"/>
                <a:ea typeface="+mn-ea"/>
                <a:cs typeface="+mn-cs"/>
              </a:rPr>
              <a:t>I lifted up my eyes to look, and to my surprise, there was a certain man dressed in linen, whose waist was encircled with gold from </a:t>
            </a:r>
            <a:r>
              <a:rPr lang="en-US" sz="1200" b="0" i="0" kern="1200" dirty="0" err="1" smtClean="0">
                <a:solidFill>
                  <a:schemeClr val="tx1"/>
                </a:solidFill>
                <a:effectLst/>
                <a:latin typeface="+mn-lt"/>
                <a:ea typeface="+mn-ea"/>
                <a:cs typeface="+mn-cs"/>
              </a:rPr>
              <a:t>Uphaz</a:t>
            </a:r>
            <a:r>
              <a:rPr lang="en-US" sz="1200" b="0" i="0" kern="1200" dirty="0" smtClean="0">
                <a:solidFill>
                  <a:schemeClr val="tx1"/>
                </a:solidFill>
                <a:effectLst/>
                <a:latin typeface="+mn-lt"/>
                <a:ea typeface="+mn-ea"/>
                <a:cs typeface="+mn-cs"/>
              </a:rPr>
              <a:t>! </a:t>
            </a:r>
            <a:r>
              <a:rPr lang="en-US" sz="1200" b="1" i="0" kern="1200" baseline="30000" dirty="0" smtClean="0">
                <a:solidFill>
                  <a:schemeClr val="tx1"/>
                </a:solidFill>
                <a:effectLst/>
                <a:latin typeface="+mn-lt"/>
                <a:ea typeface="+mn-ea"/>
                <a:cs typeface="+mn-cs"/>
              </a:rPr>
              <a:t>6 </a:t>
            </a:r>
            <a:r>
              <a:rPr lang="en-US" sz="1200" b="0" i="0" kern="1200" dirty="0" smtClean="0">
                <a:solidFill>
                  <a:schemeClr val="tx1"/>
                </a:solidFill>
                <a:effectLst/>
                <a:latin typeface="+mn-lt"/>
                <a:ea typeface="+mn-ea"/>
                <a:cs typeface="+mn-cs"/>
              </a:rPr>
              <a:t>His body was like beryl, his face flashed like lightning, his eyes were like flaming torches, his arms and legs were like polished bronze, and his speech roared like that of a crowd.</a:t>
            </a:r>
          </a:p>
          <a:p>
            <a:r>
              <a:rPr lang="en-US" sz="1200" b="1" i="0" kern="1200" baseline="30000" dirty="0" smtClean="0">
                <a:solidFill>
                  <a:schemeClr val="tx1"/>
                </a:solidFill>
                <a:effectLst/>
                <a:latin typeface="+mn-lt"/>
                <a:ea typeface="+mn-ea"/>
                <a:cs typeface="+mn-cs"/>
              </a:rPr>
              <a:t>7 </a:t>
            </a:r>
            <a:r>
              <a:rPr lang="en-US" sz="1200" b="0" i="0" kern="1200" dirty="0" smtClean="0">
                <a:solidFill>
                  <a:schemeClr val="tx1"/>
                </a:solidFill>
                <a:effectLst/>
                <a:latin typeface="+mn-lt"/>
                <a:ea typeface="+mn-ea"/>
                <a:cs typeface="+mn-cs"/>
              </a:rPr>
              <a:t>“Now I, Daniel, was the only one to receive the vision—the men who were with me didn’t see it. However, an enormous fear overwhelmed them, so they ran away to hide, </a:t>
            </a:r>
            <a:r>
              <a:rPr lang="en-US" sz="1200" b="1" i="0" kern="1200" baseline="30000" dirty="0" smtClean="0">
                <a:solidFill>
                  <a:schemeClr val="tx1"/>
                </a:solidFill>
                <a:effectLst/>
                <a:latin typeface="+mn-lt"/>
                <a:ea typeface="+mn-ea"/>
                <a:cs typeface="+mn-cs"/>
              </a:rPr>
              <a:t>8 </a:t>
            </a:r>
            <a:r>
              <a:rPr lang="en-US" sz="1200" b="0" i="0" kern="1200" dirty="0" smtClean="0">
                <a:solidFill>
                  <a:schemeClr val="tx1"/>
                </a:solidFill>
                <a:effectLst/>
                <a:latin typeface="+mn-lt"/>
                <a:ea typeface="+mn-ea"/>
                <a:cs typeface="+mn-cs"/>
              </a:rPr>
              <a:t>and I was left alone to observe this magnificent vision. Nevertheless, no strength remained in me—my face lost its color, and I became weak. </a:t>
            </a:r>
            <a:r>
              <a:rPr lang="en-US" sz="1200" b="1" i="0" kern="1200" baseline="30000" dirty="0" smtClean="0">
                <a:solidFill>
                  <a:schemeClr val="tx1"/>
                </a:solidFill>
                <a:effectLst/>
                <a:latin typeface="+mn-lt"/>
                <a:ea typeface="+mn-ea"/>
                <a:cs typeface="+mn-cs"/>
              </a:rPr>
              <a:t>9 </a:t>
            </a:r>
            <a:r>
              <a:rPr lang="en-US" sz="1200" b="0" i="0" kern="1200" dirty="0" smtClean="0">
                <a:solidFill>
                  <a:schemeClr val="tx1"/>
                </a:solidFill>
                <a:effectLst/>
                <a:latin typeface="+mn-lt"/>
                <a:ea typeface="+mn-ea"/>
                <a:cs typeface="+mn-cs"/>
              </a:rPr>
              <a:t>As I listened to the sound of his words, I fell down on my face unconscious, with my face to the ground.”</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D7ECCC-5D98-40D5-80D6-5A98A53CFA20}" type="slidenum">
              <a:rPr lang="en-US" smtClean="0"/>
              <a:t>79</a:t>
            </a:fld>
            <a:endParaRPr lang="en-US"/>
          </a:p>
        </p:txBody>
      </p:sp>
    </p:spTree>
    <p:extLst>
      <p:ext uri="{BB962C8B-B14F-4D97-AF65-F5344CB8AC3E}">
        <p14:creationId xmlns:p14="http://schemas.microsoft.com/office/powerpoint/2010/main" val="2317323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Read Chapter 2: 4-13</a:t>
            </a:r>
          </a:p>
          <a:p>
            <a:r>
              <a:rPr lang="en-US" sz="1200" b="0" i="0" kern="1200" dirty="0" smtClean="0">
                <a:solidFill>
                  <a:schemeClr val="tx1"/>
                </a:solidFill>
                <a:effectLst/>
                <a:latin typeface="+mn-lt"/>
                <a:ea typeface="+mn-ea"/>
                <a:cs typeface="+mn-cs"/>
              </a:rPr>
              <a:t>The Chaldeans responded to the king in Aramaic: “May the king live forever. Tell the dream to your servants, and we’ll reveal its meaning.”</a:t>
            </a:r>
          </a:p>
          <a:p>
            <a:r>
              <a:rPr lang="en-US" sz="1200" b="1" i="0" kern="1200" baseline="30000" dirty="0" smtClean="0">
                <a:solidFill>
                  <a:schemeClr val="tx1"/>
                </a:solidFill>
                <a:effectLst/>
                <a:latin typeface="+mn-lt"/>
                <a:ea typeface="+mn-ea"/>
                <a:cs typeface="+mn-cs"/>
              </a:rPr>
              <a:t>5 </a:t>
            </a:r>
            <a:r>
              <a:rPr lang="en-US" sz="1200" b="0" i="0" kern="1200" dirty="0" smtClean="0">
                <a:solidFill>
                  <a:schemeClr val="tx1"/>
                </a:solidFill>
                <a:effectLst/>
                <a:latin typeface="+mn-lt"/>
                <a:ea typeface="+mn-ea"/>
                <a:cs typeface="+mn-cs"/>
              </a:rPr>
              <a:t>In reply the king told the Chaldeans, “Here is what I have commanded: If you don’t tell me both the dream and its meaning, you’ll be destroyed and your houses will be reduced to rubble. </a:t>
            </a:r>
            <a:r>
              <a:rPr lang="en-US" sz="1200" b="1" i="0" kern="1200" baseline="30000" dirty="0" smtClean="0">
                <a:solidFill>
                  <a:schemeClr val="tx1"/>
                </a:solidFill>
                <a:effectLst/>
                <a:latin typeface="+mn-lt"/>
                <a:ea typeface="+mn-ea"/>
                <a:cs typeface="+mn-cs"/>
              </a:rPr>
              <a:t>6 </a:t>
            </a:r>
            <a:r>
              <a:rPr lang="en-US" sz="1200" b="0" i="0" kern="1200" dirty="0" smtClean="0">
                <a:solidFill>
                  <a:schemeClr val="tx1"/>
                </a:solidFill>
                <a:effectLst/>
                <a:latin typeface="+mn-lt"/>
                <a:ea typeface="+mn-ea"/>
                <a:cs typeface="+mn-cs"/>
              </a:rPr>
              <a:t>But if you do relate the dream to me as well as its meaning, you’ll receive gifts, rewards, and great honor from me. Therefore reveal the dream to me, along with its meaning.”</a:t>
            </a:r>
          </a:p>
          <a:p>
            <a:r>
              <a:rPr lang="en-US" sz="1200" b="1" i="0" kern="1200" baseline="30000" dirty="0" smtClean="0">
                <a:solidFill>
                  <a:schemeClr val="tx1"/>
                </a:solidFill>
                <a:effectLst/>
                <a:latin typeface="+mn-lt"/>
                <a:ea typeface="+mn-ea"/>
                <a:cs typeface="+mn-cs"/>
              </a:rPr>
              <a:t>7 </a:t>
            </a:r>
            <a:r>
              <a:rPr lang="en-US" sz="1200" b="0" i="0" kern="1200" dirty="0" smtClean="0">
                <a:solidFill>
                  <a:schemeClr val="tx1"/>
                </a:solidFill>
                <a:effectLst/>
                <a:latin typeface="+mn-lt"/>
                <a:ea typeface="+mn-ea"/>
                <a:cs typeface="+mn-cs"/>
              </a:rPr>
              <a:t>They replied again, “Let the king tell his servants the dream, and we’ll disclose its meaning.”</a:t>
            </a:r>
          </a:p>
          <a:p>
            <a:r>
              <a:rPr lang="en-US" sz="1200" b="1" i="0" kern="1200" baseline="30000" dirty="0" smtClean="0">
                <a:solidFill>
                  <a:schemeClr val="tx1"/>
                </a:solidFill>
                <a:effectLst/>
                <a:latin typeface="+mn-lt"/>
                <a:ea typeface="+mn-ea"/>
                <a:cs typeface="+mn-cs"/>
              </a:rPr>
              <a:t>8 </a:t>
            </a:r>
            <a:r>
              <a:rPr lang="en-US" sz="1200" b="0" i="0" kern="1200" dirty="0" smtClean="0">
                <a:solidFill>
                  <a:schemeClr val="tx1"/>
                </a:solidFill>
                <a:effectLst/>
                <a:latin typeface="+mn-lt"/>
                <a:ea typeface="+mn-ea"/>
                <a:cs typeface="+mn-cs"/>
              </a:rPr>
              <a:t>The king responded, “I’m convinced that you’re stalling for time because you’re aware of what I’ve commanded. </a:t>
            </a:r>
            <a:r>
              <a:rPr lang="en-US" sz="1200" b="1" i="0" kern="1200" baseline="30000" dirty="0" smtClean="0">
                <a:solidFill>
                  <a:schemeClr val="tx1"/>
                </a:solidFill>
                <a:effectLst/>
                <a:latin typeface="+mn-lt"/>
                <a:ea typeface="+mn-ea"/>
                <a:cs typeface="+mn-cs"/>
              </a:rPr>
              <a:t>9 </a:t>
            </a:r>
            <a:r>
              <a:rPr lang="en-US" sz="1200" b="0" i="0" kern="1200" dirty="0" smtClean="0">
                <a:solidFill>
                  <a:schemeClr val="tx1"/>
                </a:solidFill>
                <a:effectLst/>
                <a:latin typeface="+mn-lt"/>
                <a:ea typeface="+mn-ea"/>
                <a:cs typeface="+mn-cs"/>
              </a:rPr>
              <a:t>So if you don’t disclose the dream to me, there will be only one sentence for all of you. You have conspired together to present lies and corrupt interpretations until the situation changes. Now tell me the dream and I’ll know that you can reveal its true meaning.”</a:t>
            </a:r>
          </a:p>
          <a:p>
            <a:r>
              <a:rPr lang="en-US" sz="1200" b="1" i="0" kern="1200" baseline="30000" dirty="0" smtClean="0">
                <a:solidFill>
                  <a:schemeClr val="tx1"/>
                </a:solidFill>
                <a:effectLst/>
                <a:latin typeface="+mn-lt"/>
                <a:ea typeface="+mn-ea"/>
                <a:cs typeface="+mn-cs"/>
              </a:rPr>
              <a:t>10 </a:t>
            </a:r>
            <a:r>
              <a:rPr lang="en-US" sz="1200" b="0" i="0" kern="1200" dirty="0" smtClean="0">
                <a:solidFill>
                  <a:schemeClr val="tx1"/>
                </a:solidFill>
                <a:effectLst/>
                <a:latin typeface="+mn-lt"/>
                <a:ea typeface="+mn-ea"/>
                <a:cs typeface="+mn-cs"/>
              </a:rPr>
              <a:t>The Chaldeans answered the king directly, “There’s not a single man on earth who can do what the king has commanded. No king, lord, or ruler has ever asked such a thing from any diviner, enchanter, or Chaldean. </a:t>
            </a:r>
            <a:r>
              <a:rPr lang="en-US" sz="1200" b="1" i="0" kern="1200" baseline="30000" dirty="0" smtClean="0">
                <a:solidFill>
                  <a:schemeClr val="tx1"/>
                </a:solidFill>
                <a:effectLst/>
                <a:latin typeface="+mn-lt"/>
                <a:ea typeface="+mn-ea"/>
                <a:cs typeface="+mn-cs"/>
              </a:rPr>
              <a:t>11 </a:t>
            </a:r>
            <a:r>
              <a:rPr lang="en-US" sz="1200" b="0" i="0" kern="1200" dirty="0" smtClean="0">
                <a:solidFill>
                  <a:schemeClr val="tx1"/>
                </a:solidFill>
                <a:effectLst/>
                <a:latin typeface="+mn-lt"/>
                <a:ea typeface="+mn-ea"/>
                <a:cs typeface="+mn-cs"/>
              </a:rPr>
              <a:t>Furthermore, what the king is asking is so difficult that no one can reveal it except the gods—and they don’t live with human beings.”</a:t>
            </a:r>
          </a:p>
          <a:p>
            <a:r>
              <a:rPr lang="en-US" sz="1200" b="1" i="0" kern="1200" baseline="30000" dirty="0" smtClean="0">
                <a:solidFill>
                  <a:schemeClr val="tx1"/>
                </a:solidFill>
                <a:effectLst/>
                <a:latin typeface="+mn-lt"/>
                <a:ea typeface="+mn-ea"/>
                <a:cs typeface="+mn-cs"/>
              </a:rPr>
              <a:t>12 </a:t>
            </a:r>
            <a:r>
              <a:rPr lang="en-US" sz="1200" b="0" i="0" kern="1200" dirty="0" smtClean="0">
                <a:solidFill>
                  <a:schemeClr val="tx1"/>
                </a:solidFill>
                <a:effectLst/>
                <a:latin typeface="+mn-lt"/>
                <a:ea typeface="+mn-ea"/>
                <a:cs typeface="+mn-cs"/>
              </a:rPr>
              <a:t>At this point, the king flew into a rage and issued an order to destroy all the advisors of Babylon. </a:t>
            </a:r>
            <a:r>
              <a:rPr lang="en-US" sz="1200" b="1" i="0" kern="1200" baseline="30000" dirty="0" smtClean="0">
                <a:solidFill>
                  <a:schemeClr val="tx1"/>
                </a:solidFill>
                <a:effectLst/>
                <a:latin typeface="+mn-lt"/>
                <a:ea typeface="+mn-ea"/>
                <a:cs typeface="+mn-cs"/>
              </a:rPr>
              <a:t>13 </a:t>
            </a:r>
            <a:r>
              <a:rPr lang="en-US" sz="1200" b="0" i="0" kern="1200" dirty="0" smtClean="0">
                <a:solidFill>
                  <a:schemeClr val="tx1"/>
                </a:solidFill>
                <a:effectLst/>
                <a:latin typeface="+mn-lt"/>
                <a:ea typeface="+mn-ea"/>
                <a:cs typeface="+mn-cs"/>
              </a:rPr>
              <a:t>When the order went out to kill the advisors, they searched for Daniel and his friends to kill them, too.</a:t>
            </a:r>
          </a:p>
          <a:p>
            <a:endParaRPr lang="en-US" dirty="0" smtClean="0"/>
          </a:p>
          <a:p>
            <a:r>
              <a:rPr lang="en-US" dirty="0" smtClean="0"/>
              <a:t>2. Read Chapter 2: 14-18</a:t>
            </a:r>
          </a:p>
          <a:p>
            <a:r>
              <a:rPr lang="en-US" sz="1200" b="1" i="0" kern="1200" baseline="30000" dirty="0" smtClean="0">
                <a:solidFill>
                  <a:schemeClr val="tx1"/>
                </a:solidFill>
                <a:effectLst/>
                <a:latin typeface="+mn-lt"/>
                <a:ea typeface="+mn-ea"/>
                <a:cs typeface="+mn-cs"/>
              </a:rPr>
              <a:t>14 </a:t>
            </a:r>
            <a:r>
              <a:rPr lang="en-US" sz="1200" b="0" i="0" kern="1200" dirty="0" smtClean="0">
                <a:solidFill>
                  <a:schemeClr val="tx1"/>
                </a:solidFill>
                <a:effectLst/>
                <a:latin typeface="+mn-lt"/>
                <a:ea typeface="+mn-ea"/>
                <a:cs typeface="+mn-cs"/>
              </a:rPr>
              <a:t>Daniel responded with wisdom and discretion to Arioch, the king’s executioner, who had gone out to execute the advisors of Babylon. </a:t>
            </a:r>
            <a:r>
              <a:rPr lang="en-US" sz="1200" b="1" i="0" kern="1200" baseline="30000" dirty="0" smtClean="0">
                <a:solidFill>
                  <a:schemeClr val="tx1"/>
                </a:solidFill>
                <a:effectLst/>
                <a:latin typeface="+mn-lt"/>
                <a:ea typeface="+mn-ea"/>
                <a:cs typeface="+mn-cs"/>
              </a:rPr>
              <a:t>15 </a:t>
            </a:r>
            <a:r>
              <a:rPr lang="en-US" sz="1200" b="0" i="0" kern="1200" dirty="0" smtClean="0">
                <a:solidFill>
                  <a:schemeClr val="tx1"/>
                </a:solidFill>
                <a:effectLst/>
                <a:latin typeface="+mn-lt"/>
                <a:ea typeface="+mn-ea"/>
                <a:cs typeface="+mn-cs"/>
              </a:rPr>
              <a:t>He asked him, “Why such a harsh decree from the king?” Then Arioch informed Daniel, </a:t>
            </a:r>
            <a:r>
              <a:rPr lang="en-US" sz="1200" b="1" i="0" kern="1200" baseline="30000" dirty="0" smtClean="0">
                <a:solidFill>
                  <a:schemeClr val="tx1"/>
                </a:solidFill>
                <a:effectLst/>
                <a:latin typeface="+mn-lt"/>
                <a:ea typeface="+mn-ea"/>
                <a:cs typeface="+mn-cs"/>
              </a:rPr>
              <a:t>16 </a:t>
            </a:r>
            <a:r>
              <a:rPr lang="en-US" sz="1200" b="0" i="0" kern="1200" dirty="0" smtClean="0">
                <a:solidFill>
                  <a:schemeClr val="tx1"/>
                </a:solidFill>
                <a:effectLst/>
                <a:latin typeface="+mn-lt"/>
                <a:ea typeface="+mn-ea"/>
                <a:cs typeface="+mn-cs"/>
              </a:rPr>
              <a:t>so Daniel went to ask Nebuchadnezzar for an appointment to see him, and it was granted him so that he could reveal the meaning to the king. </a:t>
            </a:r>
            <a:r>
              <a:rPr lang="en-US" sz="1200" b="1" i="0" kern="1200" baseline="30000" dirty="0" smtClean="0">
                <a:solidFill>
                  <a:schemeClr val="tx1"/>
                </a:solidFill>
                <a:effectLst/>
                <a:latin typeface="+mn-lt"/>
                <a:ea typeface="+mn-ea"/>
                <a:cs typeface="+mn-cs"/>
              </a:rPr>
              <a:t>17 </a:t>
            </a:r>
            <a:r>
              <a:rPr lang="en-US" sz="1200" b="0" i="0" kern="1200" dirty="0" smtClean="0">
                <a:solidFill>
                  <a:schemeClr val="tx1"/>
                </a:solidFill>
                <a:effectLst/>
                <a:latin typeface="+mn-lt"/>
                <a:ea typeface="+mn-ea"/>
                <a:cs typeface="+mn-cs"/>
              </a:rPr>
              <a:t>Then Daniel went home and told his friends </a:t>
            </a:r>
            <a:r>
              <a:rPr lang="en-US" sz="1200" b="0" i="0" kern="1200" dirty="0" err="1" smtClean="0">
                <a:solidFill>
                  <a:schemeClr val="tx1"/>
                </a:solidFill>
                <a:effectLst/>
                <a:latin typeface="+mn-lt"/>
                <a:ea typeface="+mn-ea"/>
                <a:cs typeface="+mn-cs"/>
              </a:rPr>
              <a:t>Hananiah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Mishael</a:t>
            </a:r>
            <a:r>
              <a:rPr lang="en-US" sz="1200" b="0" i="0" kern="1200" dirty="0" smtClean="0">
                <a:solidFill>
                  <a:schemeClr val="tx1"/>
                </a:solidFill>
                <a:effectLst/>
                <a:latin typeface="+mn-lt"/>
                <a:ea typeface="+mn-ea"/>
                <a:cs typeface="+mn-cs"/>
              </a:rPr>
              <a:t>, and </a:t>
            </a:r>
            <a:r>
              <a:rPr lang="en-US" sz="1200" b="0" i="0" kern="1200" dirty="0" err="1" smtClean="0">
                <a:solidFill>
                  <a:schemeClr val="tx1"/>
                </a:solidFill>
                <a:effectLst/>
                <a:latin typeface="+mn-lt"/>
                <a:ea typeface="+mn-ea"/>
                <a:cs typeface="+mn-cs"/>
              </a:rPr>
              <a:t>Azariah</a:t>
            </a:r>
            <a:r>
              <a:rPr lang="en-US" sz="1200" b="0" i="0" kern="1200" dirty="0" smtClean="0">
                <a:solidFill>
                  <a:schemeClr val="tx1"/>
                </a:solidFill>
                <a:effectLst/>
                <a:latin typeface="+mn-lt"/>
                <a:ea typeface="+mn-ea"/>
                <a:cs typeface="+mn-cs"/>
              </a:rPr>
              <a:t> about the king’s command. </a:t>
            </a:r>
            <a:r>
              <a:rPr lang="en-US" sz="1200" b="1" i="0" kern="1200" baseline="30000" dirty="0" smtClean="0">
                <a:solidFill>
                  <a:schemeClr val="tx1"/>
                </a:solidFill>
                <a:effectLst/>
                <a:latin typeface="+mn-lt"/>
                <a:ea typeface="+mn-ea"/>
                <a:cs typeface="+mn-cs"/>
              </a:rPr>
              <a:t>18 </a:t>
            </a:r>
            <a:r>
              <a:rPr lang="en-US" sz="1200" b="0" i="0" kern="1200" dirty="0" smtClean="0">
                <a:solidFill>
                  <a:schemeClr val="tx1"/>
                </a:solidFill>
                <a:effectLst/>
                <a:latin typeface="+mn-lt"/>
                <a:ea typeface="+mn-ea"/>
                <a:cs typeface="+mn-cs"/>
              </a:rPr>
              <a:t>Daniel was seeking mercy, in order to ask about this mystery in the presence of the God of heaven, so that Daniel and his friends might not be executed along with the rest of the advisors of Babylon.</a:t>
            </a:r>
            <a:endParaRPr lang="en-US" dirty="0" smtClean="0"/>
          </a:p>
          <a:p>
            <a:endParaRPr lang="en-US" dirty="0" smtClean="0"/>
          </a:p>
          <a:p>
            <a:r>
              <a:rPr lang="en-US" dirty="0" smtClean="0"/>
              <a:t>3. Read Chapter 2: 19-25</a:t>
            </a:r>
          </a:p>
          <a:p>
            <a:r>
              <a:rPr lang="en-US" sz="1200" b="1" i="0" kern="1200" baseline="30000" dirty="0" smtClean="0">
                <a:solidFill>
                  <a:schemeClr val="tx1"/>
                </a:solidFill>
                <a:effectLst/>
                <a:latin typeface="+mn-lt"/>
                <a:ea typeface="+mn-ea"/>
                <a:cs typeface="+mn-cs"/>
              </a:rPr>
              <a:t>19 </a:t>
            </a:r>
            <a:r>
              <a:rPr lang="en-US" sz="1200" b="0" i="0" kern="1200" dirty="0" smtClean="0">
                <a:solidFill>
                  <a:schemeClr val="tx1"/>
                </a:solidFill>
                <a:effectLst/>
                <a:latin typeface="+mn-lt"/>
                <a:ea typeface="+mn-ea"/>
                <a:cs typeface="+mn-cs"/>
              </a:rPr>
              <a:t>When the mystery was revealed to Daniel in a vision later that night, Daniel blessed the God of heaven </a:t>
            </a:r>
            <a:r>
              <a:rPr lang="en-US" sz="1200" b="1" i="0" kern="1200" baseline="30000" dirty="0" smtClean="0">
                <a:solidFill>
                  <a:schemeClr val="tx1"/>
                </a:solidFill>
                <a:effectLst/>
                <a:latin typeface="+mn-lt"/>
                <a:ea typeface="+mn-ea"/>
                <a:cs typeface="+mn-cs"/>
              </a:rPr>
              <a:t>20 </a:t>
            </a:r>
            <a:r>
              <a:rPr lang="en-US" sz="1200" b="0" i="0" kern="1200" dirty="0" smtClean="0">
                <a:solidFill>
                  <a:schemeClr val="tx1"/>
                </a:solidFill>
                <a:effectLst/>
                <a:latin typeface="+mn-lt"/>
                <a:ea typeface="+mn-ea"/>
                <a:cs typeface="+mn-cs"/>
              </a:rPr>
              <a:t>and said,</a:t>
            </a:r>
          </a:p>
          <a:p>
            <a:r>
              <a:rPr lang="en-US" sz="1200" b="0" i="0" kern="1200" dirty="0" smtClean="0">
                <a:solidFill>
                  <a:schemeClr val="tx1"/>
                </a:solidFill>
                <a:effectLst/>
                <a:latin typeface="+mn-lt"/>
                <a:ea typeface="+mn-ea"/>
                <a:cs typeface="+mn-cs"/>
              </a:rPr>
              <a:t>“May the name of God be blessed forever and ever;</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wisdom and power are his for evermore.</a:t>
            </a:r>
            <a:br>
              <a:rPr lang="en-US" sz="1200" b="0" i="0" kern="1200" dirty="0" smtClean="0">
                <a:solidFill>
                  <a:schemeClr val="tx1"/>
                </a:solidFill>
                <a:effectLst/>
                <a:latin typeface="+mn-lt"/>
                <a:ea typeface="+mn-ea"/>
                <a:cs typeface="+mn-cs"/>
              </a:rPr>
            </a:br>
            <a:r>
              <a:rPr lang="en-US" sz="1200" b="1" i="0" kern="1200" baseline="30000" dirty="0" smtClean="0">
                <a:solidFill>
                  <a:schemeClr val="tx1"/>
                </a:solidFill>
                <a:effectLst/>
                <a:latin typeface="+mn-lt"/>
                <a:ea typeface="+mn-ea"/>
                <a:cs typeface="+mn-cs"/>
              </a:rPr>
              <a:t>21 </a:t>
            </a:r>
            <a:r>
              <a:rPr lang="en-US" sz="1200" b="0" i="0" kern="1200" dirty="0" smtClean="0">
                <a:solidFill>
                  <a:schemeClr val="tx1"/>
                </a:solidFill>
                <a:effectLst/>
                <a:latin typeface="+mn-lt"/>
                <a:ea typeface="+mn-ea"/>
                <a:cs typeface="+mn-cs"/>
              </a:rPr>
              <a:t>It is God who alters the times and seasons,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and he removes kings and promotes kings.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He gives wisdom to the wise</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and knowledge to the discerning.</a:t>
            </a:r>
            <a:br>
              <a:rPr lang="en-US" sz="1200" b="0" i="0" kern="1200" dirty="0" smtClean="0">
                <a:solidFill>
                  <a:schemeClr val="tx1"/>
                </a:solidFill>
                <a:effectLst/>
                <a:latin typeface="+mn-lt"/>
                <a:ea typeface="+mn-ea"/>
                <a:cs typeface="+mn-cs"/>
              </a:rPr>
            </a:br>
            <a:r>
              <a:rPr lang="en-US" sz="1200" b="1" i="0" kern="1200" baseline="30000" dirty="0" smtClean="0">
                <a:solidFill>
                  <a:schemeClr val="tx1"/>
                </a:solidFill>
                <a:effectLst/>
                <a:latin typeface="+mn-lt"/>
                <a:ea typeface="+mn-ea"/>
                <a:cs typeface="+mn-cs"/>
              </a:rPr>
              <a:t>22 </a:t>
            </a:r>
            <a:r>
              <a:rPr lang="en-US" sz="1200" b="0" i="0" kern="1200" dirty="0" smtClean="0">
                <a:solidFill>
                  <a:schemeClr val="tx1"/>
                </a:solidFill>
                <a:effectLst/>
                <a:latin typeface="+mn-lt"/>
                <a:ea typeface="+mn-ea"/>
                <a:cs typeface="+mn-cs"/>
              </a:rPr>
              <a:t>He reveals what is profoundly mysterious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and knows what is in the darkness;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with him dwells light.</a:t>
            </a:r>
            <a:br>
              <a:rPr lang="en-US" sz="1200" b="0" i="0" kern="1200" dirty="0" smtClean="0">
                <a:solidFill>
                  <a:schemeClr val="tx1"/>
                </a:solidFill>
                <a:effectLst/>
                <a:latin typeface="+mn-lt"/>
                <a:ea typeface="+mn-ea"/>
                <a:cs typeface="+mn-cs"/>
              </a:rPr>
            </a:br>
            <a:r>
              <a:rPr lang="en-US" sz="1200" b="1" i="0" kern="1200" baseline="30000" dirty="0" smtClean="0">
                <a:solidFill>
                  <a:schemeClr val="tx1"/>
                </a:solidFill>
                <a:effectLst/>
                <a:latin typeface="+mn-lt"/>
                <a:ea typeface="+mn-ea"/>
                <a:cs typeface="+mn-cs"/>
              </a:rPr>
              <a:t>23 </a:t>
            </a:r>
            <a:r>
              <a:rPr lang="en-US" sz="1200" b="0" i="0" kern="1200" dirty="0" smtClean="0">
                <a:solidFill>
                  <a:schemeClr val="tx1"/>
                </a:solidFill>
                <a:effectLst/>
                <a:latin typeface="+mn-lt"/>
                <a:ea typeface="+mn-ea"/>
                <a:cs typeface="+mn-cs"/>
              </a:rPr>
              <a:t>To you, God of my ancestors, I give thanks and praise,</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because you have given me wisdom and power;</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you have now revealed to me what we asked of you</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by making known to us what the king commanded.”</a:t>
            </a:r>
          </a:p>
          <a:p>
            <a:r>
              <a:rPr lang="en-US" sz="1200" b="1" i="0" kern="1200" baseline="30000" dirty="0" smtClean="0">
                <a:solidFill>
                  <a:schemeClr val="tx1"/>
                </a:solidFill>
                <a:effectLst/>
                <a:latin typeface="+mn-lt"/>
                <a:ea typeface="+mn-ea"/>
                <a:cs typeface="+mn-cs"/>
              </a:rPr>
              <a:t>24 </a:t>
            </a:r>
            <a:r>
              <a:rPr lang="en-US" sz="1200" b="0" i="0" kern="1200" dirty="0" smtClean="0">
                <a:solidFill>
                  <a:schemeClr val="tx1"/>
                </a:solidFill>
                <a:effectLst/>
                <a:latin typeface="+mn-lt"/>
                <a:ea typeface="+mn-ea"/>
                <a:cs typeface="+mn-cs"/>
              </a:rPr>
              <a:t>After this, Daniel went to Arioch, whom the king had appointed to execute the advisors of Babylon. He told him, “Don’t destroy the advisors of Babylon. Bring me before the king and I’ll explain the meaning to him.”</a:t>
            </a:r>
          </a:p>
          <a:p>
            <a:r>
              <a:rPr lang="en-US" sz="1200" b="1" i="0" kern="1200" baseline="30000" dirty="0" smtClean="0">
                <a:solidFill>
                  <a:schemeClr val="tx1"/>
                </a:solidFill>
                <a:effectLst/>
                <a:latin typeface="+mn-lt"/>
                <a:ea typeface="+mn-ea"/>
                <a:cs typeface="+mn-cs"/>
              </a:rPr>
              <a:t>25 </a:t>
            </a:r>
            <a:r>
              <a:rPr lang="en-US" sz="1200" b="0" i="0" kern="1200" dirty="0" smtClean="0">
                <a:solidFill>
                  <a:schemeClr val="tx1"/>
                </a:solidFill>
                <a:effectLst/>
                <a:latin typeface="+mn-lt"/>
                <a:ea typeface="+mn-ea"/>
                <a:cs typeface="+mn-cs"/>
              </a:rPr>
              <a:t>Then Arioch quickly brought Daniel into the king’s presence and informed him: “I’ve found a man from the Judean captives who will make known the meaning to the king.”</a:t>
            </a:r>
          </a:p>
          <a:p>
            <a:endParaRPr lang="en-US" dirty="0"/>
          </a:p>
        </p:txBody>
      </p:sp>
      <p:sp>
        <p:nvSpPr>
          <p:cNvPr id="4" name="Slide Number Placeholder 3"/>
          <p:cNvSpPr>
            <a:spLocks noGrp="1"/>
          </p:cNvSpPr>
          <p:nvPr>
            <p:ph type="sldNum" sz="quarter" idx="10"/>
          </p:nvPr>
        </p:nvSpPr>
        <p:spPr/>
        <p:txBody>
          <a:bodyPr/>
          <a:lstStyle/>
          <a:p>
            <a:fld id="{69D7ECCC-5D98-40D5-80D6-5A98A53CFA20}" type="slidenum">
              <a:rPr lang="en-US" smtClean="0"/>
              <a:t>12</a:t>
            </a:fld>
            <a:endParaRPr lang="en-US"/>
          </a:p>
        </p:txBody>
      </p:sp>
    </p:spTree>
    <p:extLst>
      <p:ext uri="{BB962C8B-B14F-4D97-AF65-F5344CB8AC3E}">
        <p14:creationId xmlns:p14="http://schemas.microsoft.com/office/powerpoint/2010/main" val="2286340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baseline="30000" dirty="0" smtClean="0">
                <a:solidFill>
                  <a:schemeClr val="tx1"/>
                </a:solidFill>
                <a:effectLst/>
                <a:latin typeface="+mn-lt"/>
                <a:ea typeface="+mn-ea"/>
                <a:cs typeface="+mn-cs"/>
              </a:rPr>
              <a:t>10 </a:t>
            </a:r>
            <a:r>
              <a:rPr lang="en-US" sz="1200" b="0" i="0" kern="1200" dirty="0" smtClean="0">
                <a:solidFill>
                  <a:schemeClr val="tx1"/>
                </a:solidFill>
                <a:effectLst/>
                <a:latin typeface="+mn-lt"/>
                <a:ea typeface="+mn-ea"/>
                <a:cs typeface="+mn-cs"/>
              </a:rPr>
              <a:t>“All of a sudden, a hand touched me and lifted me upon my hands and knees. </a:t>
            </a:r>
            <a:r>
              <a:rPr lang="en-US" sz="1200" b="1" i="0" kern="1200" baseline="30000" dirty="0" smtClean="0">
                <a:solidFill>
                  <a:schemeClr val="tx1"/>
                </a:solidFill>
                <a:effectLst/>
                <a:latin typeface="+mn-lt"/>
                <a:ea typeface="+mn-ea"/>
                <a:cs typeface="+mn-cs"/>
              </a:rPr>
              <a:t>11 </a:t>
            </a:r>
            <a:r>
              <a:rPr lang="en-US" sz="1200" b="0" i="0" kern="1200" dirty="0" smtClean="0">
                <a:solidFill>
                  <a:schemeClr val="tx1"/>
                </a:solidFill>
                <a:effectLst/>
                <a:latin typeface="+mn-lt"/>
                <a:ea typeface="+mn-ea"/>
                <a:cs typeface="+mn-cs"/>
              </a:rPr>
              <a:t>He told me, ‘Daniel, man highly regarded, understand the message that I’m about to relate to you. Stand up, because I’ve been sent to you.’ When he spoke this statement to me, I stood there trembling.</a:t>
            </a:r>
          </a:p>
          <a:p>
            <a:endParaRPr lang="en-US" dirty="0" smtClean="0"/>
          </a:p>
          <a:p>
            <a:r>
              <a:rPr lang="en-US" sz="1200" b="1" i="0" kern="1200" baseline="30000" dirty="0" smtClean="0">
                <a:solidFill>
                  <a:schemeClr val="tx1"/>
                </a:solidFill>
                <a:effectLst/>
                <a:latin typeface="+mn-lt"/>
                <a:ea typeface="+mn-ea"/>
                <a:cs typeface="+mn-cs"/>
              </a:rPr>
              <a:t>12 </a:t>
            </a:r>
            <a:r>
              <a:rPr lang="en-US" sz="1200" b="0" i="0" kern="1200" dirty="0" smtClean="0">
                <a:solidFill>
                  <a:schemeClr val="tx1"/>
                </a:solidFill>
                <a:effectLst/>
                <a:latin typeface="+mn-lt"/>
                <a:ea typeface="+mn-ea"/>
                <a:cs typeface="+mn-cs"/>
              </a:rPr>
              <a:t>“‘Don’t be afraid, Daniel,’ he told me, ‘because from the first day that you committed yourself to understand and to humble yourself before your God, your words were heard. I’ve come in answer to your prayers. </a:t>
            </a:r>
            <a:r>
              <a:rPr lang="en-US" sz="1200" b="1" i="0" kern="1200" baseline="30000" dirty="0" smtClean="0">
                <a:solidFill>
                  <a:schemeClr val="tx1"/>
                </a:solidFill>
                <a:effectLst/>
                <a:latin typeface="+mn-lt"/>
                <a:ea typeface="+mn-ea"/>
                <a:cs typeface="+mn-cs"/>
              </a:rPr>
              <a:t>13 </a:t>
            </a:r>
            <a:r>
              <a:rPr lang="en-US" sz="1200" b="0" i="0" kern="1200" dirty="0" smtClean="0">
                <a:solidFill>
                  <a:schemeClr val="tx1"/>
                </a:solidFill>
                <a:effectLst/>
                <a:latin typeface="+mn-lt"/>
                <a:ea typeface="+mn-ea"/>
                <a:cs typeface="+mn-cs"/>
              </a:rPr>
              <a:t>However, the prince of the kingdom of Persia opposed me for 21 days. Then all of a sudden, Michael, one of the chief angels, came to assist me! I had been detained there near the kings of Persia. </a:t>
            </a:r>
            <a:r>
              <a:rPr lang="en-US" sz="1200" b="1" i="0" kern="1200" baseline="30000" dirty="0" smtClean="0">
                <a:solidFill>
                  <a:schemeClr val="tx1"/>
                </a:solidFill>
                <a:effectLst/>
                <a:latin typeface="+mn-lt"/>
                <a:ea typeface="+mn-ea"/>
                <a:cs typeface="+mn-cs"/>
              </a:rPr>
              <a:t>14 </a:t>
            </a:r>
            <a:r>
              <a:rPr lang="en-US" sz="1200" b="0" i="0" kern="1200" dirty="0" smtClean="0">
                <a:solidFill>
                  <a:schemeClr val="tx1"/>
                </a:solidFill>
                <a:effectLst/>
                <a:latin typeface="+mn-lt"/>
                <a:ea typeface="+mn-ea"/>
                <a:cs typeface="+mn-cs"/>
              </a:rPr>
              <a:t>Now I’ve come to help you understand what will happen to your people in the days to come, because the vision pertains to those days.’</a:t>
            </a:r>
          </a:p>
          <a:p>
            <a:r>
              <a:rPr lang="en-US" sz="1200" b="1" i="0" kern="1200" baseline="30000" dirty="0" smtClean="0">
                <a:solidFill>
                  <a:schemeClr val="tx1"/>
                </a:solidFill>
                <a:effectLst/>
                <a:latin typeface="+mn-lt"/>
                <a:ea typeface="+mn-ea"/>
                <a:cs typeface="+mn-cs"/>
              </a:rPr>
              <a:t>15 </a:t>
            </a:r>
            <a:r>
              <a:rPr lang="en-US" sz="1200" b="0" i="0" kern="1200" dirty="0" smtClean="0">
                <a:solidFill>
                  <a:schemeClr val="tx1"/>
                </a:solidFill>
                <a:effectLst/>
                <a:latin typeface="+mn-lt"/>
                <a:ea typeface="+mn-ea"/>
                <a:cs typeface="+mn-cs"/>
              </a:rPr>
              <a:t>“After he had spoken to me like this, I bowed my face to the ground, unable to speak. </a:t>
            </a:r>
            <a:r>
              <a:rPr lang="en-US" sz="1200" b="1" i="0" kern="1200" baseline="30000" dirty="0" smtClean="0">
                <a:solidFill>
                  <a:schemeClr val="tx1"/>
                </a:solidFill>
                <a:effectLst/>
                <a:latin typeface="+mn-lt"/>
                <a:ea typeface="+mn-ea"/>
                <a:cs typeface="+mn-cs"/>
              </a:rPr>
              <a:t>16 </a:t>
            </a:r>
            <a:r>
              <a:rPr lang="en-US" sz="1200" b="0" i="0" kern="1200" dirty="0" smtClean="0">
                <a:solidFill>
                  <a:schemeClr val="tx1"/>
                </a:solidFill>
                <a:effectLst/>
                <a:latin typeface="+mn-lt"/>
                <a:ea typeface="+mn-ea"/>
                <a:cs typeface="+mn-cs"/>
              </a:rPr>
              <a:t>But suddenly someone who resembled a human being touched my lips, so addressing the one who was standing in front of me, I opened my mouth and said, ‘Sir, I’m overwhelmed with anguish by this vision. I have no strength left. </a:t>
            </a:r>
            <a:r>
              <a:rPr lang="en-US" sz="1200" b="1" i="0" kern="1200" baseline="30000" dirty="0" smtClean="0">
                <a:solidFill>
                  <a:schemeClr val="tx1"/>
                </a:solidFill>
                <a:effectLst/>
                <a:latin typeface="+mn-lt"/>
                <a:ea typeface="+mn-ea"/>
                <a:cs typeface="+mn-cs"/>
              </a:rPr>
              <a:t>17 </a:t>
            </a:r>
            <a:r>
              <a:rPr lang="en-US" sz="1200" b="0" i="0" kern="1200" dirty="0" smtClean="0">
                <a:solidFill>
                  <a:schemeClr val="tx1"/>
                </a:solidFill>
                <a:effectLst/>
                <a:latin typeface="+mn-lt"/>
                <a:ea typeface="+mn-ea"/>
                <a:cs typeface="+mn-cs"/>
              </a:rPr>
              <a:t>So how can a servant of my lord talk with someone like you, sir? And as for me, there’s no strength left in me, and I can hardly breathe.’</a:t>
            </a:r>
          </a:p>
          <a:p>
            <a:r>
              <a:rPr lang="en-US" sz="1200" b="1" i="0" kern="1200" baseline="30000" dirty="0" smtClean="0">
                <a:solidFill>
                  <a:schemeClr val="tx1"/>
                </a:solidFill>
                <a:effectLst/>
                <a:latin typeface="+mn-lt"/>
                <a:ea typeface="+mn-ea"/>
                <a:cs typeface="+mn-cs"/>
              </a:rPr>
              <a:t>18 </a:t>
            </a:r>
            <a:r>
              <a:rPr lang="en-US" sz="1200" b="0" i="0" kern="1200" dirty="0" smtClean="0">
                <a:solidFill>
                  <a:schemeClr val="tx1"/>
                </a:solidFill>
                <a:effectLst/>
                <a:latin typeface="+mn-lt"/>
                <a:ea typeface="+mn-ea"/>
                <a:cs typeface="+mn-cs"/>
              </a:rPr>
              <a:t>“Then this person who looked like a man touched me again and strengthened me </a:t>
            </a:r>
            <a:r>
              <a:rPr lang="en-US" sz="1200" b="1" i="0" kern="1200" baseline="30000" dirty="0" smtClean="0">
                <a:solidFill>
                  <a:schemeClr val="tx1"/>
                </a:solidFill>
                <a:effectLst/>
                <a:latin typeface="+mn-lt"/>
                <a:ea typeface="+mn-ea"/>
                <a:cs typeface="+mn-cs"/>
              </a:rPr>
              <a:t>19 </a:t>
            </a:r>
            <a:r>
              <a:rPr lang="en-US" sz="1200" b="0" i="0" kern="1200" dirty="0" smtClean="0">
                <a:solidFill>
                  <a:schemeClr val="tx1"/>
                </a:solidFill>
                <a:effectLst/>
                <a:latin typeface="+mn-lt"/>
                <a:ea typeface="+mn-ea"/>
                <a:cs typeface="+mn-cs"/>
              </a:rPr>
              <a:t>and said, ‘Don’t be afraid, man highly regarded. Be at peace, and be strong.’</a:t>
            </a:r>
          </a:p>
          <a:p>
            <a:r>
              <a:rPr lang="en-US" sz="1200" b="0" i="0" kern="1200" dirty="0" smtClean="0">
                <a:solidFill>
                  <a:schemeClr val="tx1"/>
                </a:solidFill>
                <a:effectLst/>
                <a:latin typeface="+mn-lt"/>
                <a:ea typeface="+mn-ea"/>
                <a:cs typeface="+mn-cs"/>
              </a:rPr>
              <a:t>“As soon as he spoke to me, I gained strength and replied, ‘Sir, please speak, now that you’ve strengthened me.’</a:t>
            </a:r>
          </a:p>
          <a:p>
            <a:r>
              <a:rPr lang="en-US" sz="1200" b="1" i="0" kern="1200" baseline="30000" dirty="0" smtClean="0">
                <a:solidFill>
                  <a:schemeClr val="tx1"/>
                </a:solidFill>
                <a:effectLst/>
                <a:latin typeface="+mn-lt"/>
                <a:ea typeface="+mn-ea"/>
                <a:cs typeface="+mn-cs"/>
              </a:rPr>
              <a:t>20 </a:t>
            </a:r>
            <a:r>
              <a:rPr lang="en-US" sz="1200" b="0" i="0" kern="1200" dirty="0" smtClean="0">
                <a:solidFill>
                  <a:schemeClr val="tx1"/>
                </a:solidFill>
                <a:effectLst/>
                <a:latin typeface="+mn-lt"/>
                <a:ea typeface="+mn-ea"/>
                <a:cs typeface="+mn-cs"/>
              </a:rPr>
              <a:t>“Then he said, ‘Do you understand why I came to you? Soon I’ll return to fight the prince of Persia. I’m going forth to war—and take note—the prince of Greece is coming! </a:t>
            </a:r>
            <a:r>
              <a:rPr lang="en-US" sz="1200" b="1" i="0" kern="1200" baseline="30000" dirty="0" smtClean="0">
                <a:solidFill>
                  <a:schemeClr val="tx1"/>
                </a:solidFill>
                <a:effectLst/>
                <a:latin typeface="+mn-lt"/>
                <a:ea typeface="+mn-ea"/>
                <a:cs typeface="+mn-cs"/>
              </a:rPr>
              <a:t>21 </a:t>
            </a:r>
            <a:r>
              <a:rPr lang="en-US" sz="1200" b="0" i="0" kern="1200" dirty="0" smtClean="0">
                <a:solidFill>
                  <a:schemeClr val="tx1"/>
                </a:solidFill>
                <a:effectLst/>
                <a:latin typeface="+mn-lt"/>
                <a:ea typeface="+mn-ea"/>
                <a:cs typeface="+mn-cs"/>
              </a:rPr>
              <a:t>I’ll inform you about what has been recorded in the Book of Truth. No one stands firmly with me against these opponents, except Michael your prince.</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D7ECCC-5D98-40D5-80D6-5A98A53CFA20}" type="slidenum">
              <a:rPr lang="en-US" smtClean="0"/>
              <a:t>80</a:t>
            </a:fld>
            <a:endParaRPr lang="en-US"/>
          </a:p>
        </p:txBody>
      </p:sp>
    </p:spTree>
    <p:extLst>
      <p:ext uri="{BB962C8B-B14F-4D97-AF65-F5344CB8AC3E}">
        <p14:creationId xmlns:p14="http://schemas.microsoft.com/office/powerpoint/2010/main" val="30280623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11 </a:t>
            </a:r>
            <a:r>
              <a:rPr lang="en-US" sz="1200" b="1" i="0" kern="1200" baseline="30000" dirty="0" smtClean="0">
                <a:solidFill>
                  <a:schemeClr val="tx1"/>
                </a:solidFill>
                <a:effectLst/>
                <a:latin typeface="+mn-lt"/>
                <a:ea typeface="+mn-ea"/>
                <a:cs typeface="+mn-cs"/>
              </a:rPr>
              <a:t>1 </a:t>
            </a:r>
            <a:r>
              <a:rPr lang="en-US" sz="1200" b="0" i="0" kern="1200" dirty="0" smtClean="0">
                <a:solidFill>
                  <a:schemeClr val="tx1"/>
                </a:solidFill>
                <a:effectLst/>
                <a:latin typeface="+mn-lt"/>
                <a:ea typeface="+mn-ea"/>
                <a:cs typeface="+mn-cs"/>
              </a:rPr>
              <a:t>In year one of King Darius the Mede, I arose to fortify and strengthen him.’”</a:t>
            </a:r>
          </a:p>
          <a:p>
            <a:endParaRPr lang="en-US" sz="1200" b="0" i="0" kern="1200" baseline="0" dirty="0" smtClean="0">
              <a:solidFill>
                <a:schemeClr val="tx1"/>
              </a:solidFill>
              <a:effectLst/>
              <a:latin typeface="+mn-lt"/>
              <a:ea typeface="+mn-ea"/>
              <a:cs typeface="+mn-cs"/>
            </a:endParaRPr>
          </a:p>
          <a:p>
            <a:r>
              <a:rPr lang="en-US" sz="1200" b="1" i="0" kern="1200" baseline="30000" dirty="0" smtClean="0">
                <a:solidFill>
                  <a:schemeClr val="tx1"/>
                </a:solidFill>
                <a:effectLst/>
                <a:latin typeface="+mn-lt"/>
                <a:ea typeface="+mn-ea"/>
                <a:cs typeface="+mn-cs"/>
              </a:rPr>
              <a:t>2 </a:t>
            </a:r>
            <a:r>
              <a:rPr lang="en-US" sz="1200" b="0" i="0" kern="1200" dirty="0" smtClean="0">
                <a:solidFill>
                  <a:schemeClr val="tx1"/>
                </a:solidFill>
                <a:effectLst/>
                <a:latin typeface="+mn-lt"/>
                <a:ea typeface="+mn-ea"/>
                <a:cs typeface="+mn-cs"/>
              </a:rPr>
              <a:t>“‘Now I’ll tell you the truth: Pay attention! Three more kings will arise in Persia. Then a fourth will gain more than them all. As soon as he gains power by means of his wealth, he’ll stir up everyone against the Grecian kingdoms.</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D7ECCC-5D98-40D5-80D6-5A98A53CFA20}" type="slidenum">
              <a:rPr lang="en-US" smtClean="0"/>
              <a:t>81</a:t>
            </a:fld>
            <a:endParaRPr lang="en-US"/>
          </a:p>
        </p:txBody>
      </p:sp>
    </p:spTree>
    <p:extLst>
      <p:ext uri="{BB962C8B-B14F-4D97-AF65-F5344CB8AC3E}">
        <p14:creationId xmlns:p14="http://schemas.microsoft.com/office/powerpoint/2010/main" val="3246646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D7ECCC-5D98-40D5-80D6-5A98A53CFA20}" type="slidenum">
              <a:rPr lang="en-US" smtClean="0"/>
              <a:t>82</a:t>
            </a:fld>
            <a:endParaRPr lang="en-US"/>
          </a:p>
        </p:txBody>
      </p:sp>
    </p:spTree>
    <p:extLst>
      <p:ext uri="{BB962C8B-B14F-4D97-AF65-F5344CB8AC3E}">
        <p14:creationId xmlns:p14="http://schemas.microsoft.com/office/powerpoint/2010/main" val="3321995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baseline="30000" dirty="0" smtClean="0">
                <a:solidFill>
                  <a:schemeClr val="tx1"/>
                </a:solidFill>
                <a:effectLst/>
                <a:latin typeface="+mn-lt"/>
                <a:ea typeface="+mn-ea"/>
                <a:cs typeface="+mn-cs"/>
              </a:rPr>
              <a:t>3 </a:t>
            </a:r>
            <a:r>
              <a:rPr lang="en-US" sz="1200" b="0" i="0" kern="1200" dirty="0" smtClean="0">
                <a:solidFill>
                  <a:schemeClr val="tx1"/>
                </a:solidFill>
                <a:effectLst/>
                <a:latin typeface="+mn-lt"/>
                <a:ea typeface="+mn-ea"/>
                <a:cs typeface="+mn-cs"/>
              </a:rPr>
              <a:t>“‘A mighty king will come to power, and he’ll rule with awesome energy, doing whatever he pleases. </a:t>
            </a:r>
            <a:r>
              <a:rPr lang="en-US" sz="1200" b="1" i="0" kern="1200" baseline="30000" dirty="0" smtClean="0">
                <a:solidFill>
                  <a:schemeClr val="tx1"/>
                </a:solidFill>
                <a:effectLst/>
                <a:latin typeface="+mn-lt"/>
                <a:ea typeface="+mn-ea"/>
                <a:cs typeface="+mn-cs"/>
              </a:rPr>
              <a:t>4 </a:t>
            </a:r>
            <a:r>
              <a:rPr lang="en-US" sz="1200" b="0" i="0" kern="1200" dirty="0" smtClean="0">
                <a:solidFill>
                  <a:schemeClr val="tx1"/>
                </a:solidFill>
                <a:effectLst/>
                <a:latin typeface="+mn-lt"/>
                <a:ea typeface="+mn-ea"/>
                <a:cs typeface="+mn-cs"/>
              </a:rPr>
              <a:t>However, after he has come to power, his kingdom will be broken and parceled out in all directions. It won’t go to his succeeding descendants, nor will its power match how he ruled, because his sovereignty will be uprooted and given to successors besides them.</a:t>
            </a:r>
            <a:endParaRPr lang="en-US" dirty="0"/>
          </a:p>
        </p:txBody>
      </p:sp>
      <p:sp>
        <p:nvSpPr>
          <p:cNvPr id="4" name="Slide Number Placeholder 3"/>
          <p:cNvSpPr>
            <a:spLocks noGrp="1"/>
          </p:cNvSpPr>
          <p:nvPr>
            <p:ph type="sldNum" sz="quarter" idx="10"/>
          </p:nvPr>
        </p:nvSpPr>
        <p:spPr/>
        <p:txBody>
          <a:bodyPr/>
          <a:lstStyle/>
          <a:p>
            <a:fld id="{69D7ECCC-5D98-40D5-80D6-5A98A53CFA20}" type="slidenum">
              <a:rPr lang="en-US" smtClean="0"/>
              <a:t>83</a:t>
            </a:fld>
            <a:endParaRPr lang="en-US"/>
          </a:p>
        </p:txBody>
      </p:sp>
    </p:spTree>
    <p:extLst>
      <p:ext uri="{BB962C8B-B14F-4D97-AF65-F5344CB8AC3E}">
        <p14:creationId xmlns:p14="http://schemas.microsoft.com/office/powerpoint/2010/main" val="5674324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baseline="30000" dirty="0" smtClean="0">
                <a:solidFill>
                  <a:schemeClr val="tx1"/>
                </a:solidFill>
                <a:effectLst/>
                <a:latin typeface="+mn-lt"/>
                <a:ea typeface="+mn-ea"/>
                <a:cs typeface="+mn-cs"/>
              </a:rPr>
              <a:t>5 </a:t>
            </a:r>
            <a:r>
              <a:rPr lang="en-US" sz="1200" b="0" i="0" kern="1200" dirty="0" smtClean="0">
                <a:solidFill>
                  <a:schemeClr val="tx1"/>
                </a:solidFill>
                <a:effectLst/>
                <a:latin typeface="+mn-lt"/>
                <a:ea typeface="+mn-ea"/>
                <a:cs typeface="+mn-cs"/>
              </a:rPr>
              <a:t>“‘The southern king will become strong, along with one of his officials, who will become stronger than he and rule over his own realm with great power. </a:t>
            </a:r>
            <a:r>
              <a:rPr lang="en-US" sz="1200" b="1" i="0" kern="1200" baseline="30000" dirty="0" smtClean="0">
                <a:solidFill>
                  <a:schemeClr val="tx1"/>
                </a:solidFill>
                <a:effectLst/>
                <a:latin typeface="+mn-lt"/>
                <a:ea typeface="+mn-ea"/>
                <a:cs typeface="+mn-cs"/>
              </a:rPr>
              <a:t>6 </a:t>
            </a:r>
            <a:r>
              <a:rPr lang="en-US" sz="1200" b="0" i="0" kern="1200" dirty="0" smtClean="0">
                <a:solidFill>
                  <a:schemeClr val="tx1"/>
                </a:solidFill>
                <a:effectLst/>
                <a:latin typeface="+mn-lt"/>
                <a:ea typeface="+mn-ea"/>
                <a:cs typeface="+mn-cs"/>
              </a:rPr>
              <a:t>After a number of years, they’ll become allies and the daughter of the southern king will go to the northern king in order to craft alliances. But she won’t remain in power, nor will he retain his power. Instead, she’ll be surrendered, along with her entourage, the one who fathered her, and the one who supported her at that time.</a:t>
            </a:r>
            <a:endParaRPr lang="en-US" dirty="0"/>
          </a:p>
        </p:txBody>
      </p:sp>
      <p:sp>
        <p:nvSpPr>
          <p:cNvPr id="4" name="Slide Number Placeholder 3"/>
          <p:cNvSpPr>
            <a:spLocks noGrp="1"/>
          </p:cNvSpPr>
          <p:nvPr>
            <p:ph type="sldNum" sz="quarter" idx="10"/>
          </p:nvPr>
        </p:nvSpPr>
        <p:spPr/>
        <p:txBody>
          <a:bodyPr/>
          <a:lstStyle/>
          <a:p>
            <a:fld id="{69D7ECCC-5D98-40D5-80D6-5A98A53CFA20}" type="slidenum">
              <a:rPr lang="en-US" smtClean="0"/>
              <a:t>85</a:t>
            </a:fld>
            <a:endParaRPr lang="en-US"/>
          </a:p>
        </p:txBody>
      </p:sp>
    </p:spTree>
    <p:extLst>
      <p:ext uri="{BB962C8B-B14F-4D97-AF65-F5344CB8AC3E}">
        <p14:creationId xmlns:p14="http://schemas.microsoft.com/office/powerpoint/2010/main" val="14388768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baseline="30000" dirty="0" smtClean="0">
                <a:solidFill>
                  <a:schemeClr val="tx1"/>
                </a:solidFill>
                <a:effectLst/>
                <a:latin typeface="+mn-lt"/>
                <a:ea typeface="+mn-ea"/>
                <a:cs typeface="+mn-cs"/>
              </a:rPr>
              <a:t>7 </a:t>
            </a:r>
            <a:r>
              <a:rPr lang="en-US" sz="1200" b="0" i="0" kern="1200" dirty="0" smtClean="0">
                <a:solidFill>
                  <a:schemeClr val="tx1"/>
                </a:solidFill>
                <a:effectLst/>
                <a:latin typeface="+mn-lt"/>
                <a:ea typeface="+mn-ea"/>
                <a:cs typeface="+mn-cs"/>
              </a:rPr>
              <a:t>“‘One of her family line will replace him. He’ll come against the army and enter the fortress of the northern king, conquering them and becoming victorious. </a:t>
            </a:r>
            <a:r>
              <a:rPr lang="en-US" sz="1200" b="1" i="0" kern="1200" baseline="30000" dirty="0" smtClean="0">
                <a:solidFill>
                  <a:schemeClr val="tx1"/>
                </a:solidFill>
                <a:effectLst/>
                <a:latin typeface="+mn-lt"/>
                <a:ea typeface="+mn-ea"/>
                <a:cs typeface="+mn-cs"/>
              </a:rPr>
              <a:t>8 </a:t>
            </a:r>
            <a:r>
              <a:rPr lang="en-US" sz="1200" b="0" i="0" kern="1200" dirty="0" smtClean="0">
                <a:solidFill>
                  <a:schemeClr val="tx1"/>
                </a:solidFill>
                <a:effectLst/>
                <a:latin typeface="+mn-lt"/>
                <a:ea typeface="+mn-ea"/>
                <a:cs typeface="+mn-cs"/>
              </a:rPr>
              <a:t>He’ll also take their gods, their molten images, and their valuable vessels of silver and gold into Egypt as hostages. He’ll avoid the northern king for a number of years. </a:t>
            </a:r>
            <a:r>
              <a:rPr lang="en-US" sz="1200" b="1" i="0" kern="1200" baseline="30000" dirty="0" smtClean="0">
                <a:solidFill>
                  <a:schemeClr val="tx1"/>
                </a:solidFill>
                <a:effectLst/>
                <a:latin typeface="+mn-lt"/>
                <a:ea typeface="+mn-ea"/>
                <a:cs typeface="+mn-cs"/>
              </a:rPr>
              <a:t>9 </a:t>
            </a:r>
            <a:r>
              <a:rPr lang="en-US" sz="1200" b="0" i="0" kern="1200" dirty="0" smtClean="0">
                <a:solidFill>
                  <a:schemeClr val="tx1"/>
                </a:solidFill>
                <a:effectLst/>
                <a:latin typeface="+mn-lt"/>
                <a:ea typeface="+mn-ea"/>
                <a:cs typeface="+mn-cs"/>
              </a:rPr>
              <a:t>Then he’ll come against the realm of the southern king and then return to his own territory.</a:t>
            </a:r>
            <a:endParaRPr lang="en-US" dirty="0"/>
          </a:p>
        </p:txBody>
      </p:sp>
      <p:sp>
        <p:nvSpPr>
          <p:cNvPr id="4" name="Slide Number Placeholder 3"/>
          <p:cNvSpPr>
            <a:spLocks noGrp="1"/>
          </p:cNvSpPr>
          <p:nvPr>
            <p:ph type="sldNum" sz="quarter" idx="10"/>
          </p:nvPr>
        </p:nvSpPr>
        <p:spPr/>
        <p:txBody>
          <a:bodyPr/>
          <a:lstStyle/>
          <a:p>
            <a:fld id="{69D7ECCC-5D98-40D5-80D6-5A98A53CFA20}" type="slidenum">
              <a:rPr lang="en-US" smtClean="0"/>
              <a:t>87</a:t>
            </a:fld>
            <a:endParaRPr lang="en-US"/>
          </a:p>
        </p:txBody>
      </p:sp>
    </p:spTree>
    <p:extLst>
      <p:ext uri="{BB962C8B-B14F-4D97-AF65-F5344CB8AC3E}">
        <p14:creationId xmlns:p14="http://schemas.microsoft.com/office/powerpoint/2010/main" val="13488155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baseline="30000" dirty="0" smtClean="0">
                <a:solidFill>
                  <a:schemeClr val="tx1"/>
                </a:solidFill>
                <a:effectLst/>
                <a:latin typeface="+mn-lt"/>
                <a:ea typeface="+mn-ea"/>
                <a:cs typeface="+mn-cs"/>
              </a:rPr>
              <a:t>10 </a:t>
            </a:r>
            <a:r>
              <a:rPr lang="en-US" sz="1200" b="0" i="0" kern="1200" dirty="0" smtClean="0">
                <a:solidFill>
                  <a:schemeClr val="tx1"/>
                </a:solidFill>
                <a:effectLst/>
                <a:latin typeface="+mn-lt"/>
                <a:ea typeface="+mn-ea"/>
                <a:cs typeface="+mn-cs"/>
              </a:rPr>
              <a:t>His sons will prepare for war, assembling an army of considerable force. One of them will come on forcefully, overflowing, passing through, and waging war up to his own fortress.</a:t>
            </a:r>
          </a:p>
          <a:p>
            <a:r>
              <a:rPr lang="en-US" sz="1200" b="1" i="0" kern="1200" baseline="30000" dirty="0" smtClean="0">
                <a:solidFill>
                  <a:schemeClr val="tx1"/>
                </a:solidFill>
                <a:effectLst/>
                <a:latin typeface="+mn-lt"/>
                <a:ea typeface="+mn-ea"/>
                <a:cs typeface="+mn-cs"/>
              </a:rPr>
              <a:t>11 </a:t>
            </a:r>
            <a:r>
              <a:rPr lang="en-US" sz="1200" b="0" i="0" kern="1200" dirty="0" smtClean="0">
                <a:solidFill>
                  <a:schemeClr val="tx1"/>
                </a:solidFill>
                <a:effectLst/>
                <a:latin typeface="+mn-lt"/>
                <a:ea typeface="+mn-ea"/>
                <a:cs typeface="+mn-cs"/>
              </a:rPr>
              <a:t>“‘The southern king will fly into a rage and march out to fight the northern king. He’ll gather a large army, but that army will be handed over to him. </a:t>
            </a:r>
            <a:r>
              <a:rPr lang="en-US" sz="1200" b="1" i="0" kern="1200" baseline="30000" dirty="0" smtClean="0">
                <a:solidFill>
                  <a:schemeClr val="tx1"/>
                </a:solidFill>
                <a:effectLst/>
                <a:latin typeface="+mn-lt"/>
                <a:ea typeface="+mn-ea"/>
                <a:cs typeface="+mn-cs"/>
              </a:rPr>
              <a:t>12 </a:t>
            </a:r>
            <a:r>
              <a:rPr lang="en-US" sz="1200" b="0" i="0" kern="1200" dirty="0" smtClean="0">
                <a:solidFill>
                  <a:schemeClr val="tx1"/>
                </a:solidFill>
                <a:effectLst/>
                <a:latin typeface="+mn-lt"/>
                <a:ea typeface="+mn-ea"/>
                <a:cs typeface="+mn-cs"/>
              </a:rPr>
              <a:t>When that army has been defeated, he’ll become overconfident and slaughter many thousands, but he won’t succeed. </a:t>
            </a:r>
            <a:r>
              <a:rPr lang="en-US" sz="1200" b="1" i="0" kern="1200" baseline="30000" dirty="0" smtClean="0">
                <a:solidFill>
                  <a:schemeClr val="tx1"/>
                </a:solidFill>
                <a:effectLst/>
                <a:latin typeface="+mn-lt"/>
                <a:ea typeface="+mn-ea"/>
                <a:cs typeface="+mn-cs"/>
              </a:rPr>
              <a:t>13 </a:t>
            </a:r>
            <a:r>
              <a:rPr lang="en-US" sz="1200" b="0" i="0" kern="1200" dirty="0" smtClean="0">
                <a:solidFill>
                  <a:schemeClr val="tx1"/>
                </a:solidFill>
                <a:effectLst/>
                <a:latin typeface="+mn-lt"/>
                <a:ea typeface="+mn-ea"/>
                <a:cs typeface="+mn-cs"/>
              </a:rPr>
              <a:t>The northern king will return and raise a greater army than before. After a few years, he’ll advance with a great force and with a vast amount of armaments.’”</a:t>
            </a:r>
          </a:p>
          <a:p>
            <a:r>
              <a:rPr lang="en-US" sz="1200" b="1" i="0" kern="1200" baseline="30000" dirty="0" smtClean="0">
                <a:solidFill>
                  <a:schemeClr val="tx1"/>
                </a:solidFill>
                <a:effectLst/>
                <a:latin typeface="+mn-lt"/>
                <a:ea typeface="+mn-ea"/>
                <a:cs typeface="+mn-cs"/>
              </a:rPr>
              <a:t>14 </a:t>
            </a:r>
            <a:r>
              <a:rPr lang="en-US" sz="1200" b="0" i="0" kern="1200" dirty="0" smtClean="0">
                <a:solidFill>
                  <a:schemeClr val="tx1"/>
                </a:solidFill>
                <a:effectLst/>
                <a:latin typeface="+mn-lt"/>
                <a:ea typeface="+mn-ea"/>
                <a:cs typeface="+mn-cs"/>
              </a:rPr>
              <a:t>“‘During those years, many will rebel against the southern king. The more violent ones among your people will rebel in order to fulfill this vision, but they will fail. </a:t>
            </a:r>
            <a:r>
              <a:rPr lang="en-US" sz="1200" b="1" i="0" kern="1200" baseline="30000" dirty="0" smtClean="0">
                <a:solidFill>
                  <a:schemeClr val="tx1"/>
                </a:solidFill>
                <a:effectLst/>
                <a:latin typeface="+mn-lt"/>
                <a:ea typeface="+mn-ea"/>
                <a:cs typeface="+mn-cs"/>
              </a:rPr>
              <a:t>15 </a:t>
            </a:r>
            <a:r>
              <a:rPr lang="en-US" sz="1200" b="0" i="0" kern="1200" dirty="0" smtClean="0">
                <a:solidFill>
                  <a:schemeClr val="tx1"/>
                </a:solidFill>
                <a:effectLst/>
                <a:latin typeface="+mn-lt"/>
                <a:ea typeface="+mn-ea"/>
                <a:cs typeface="+mn-cs"/>
              </a:rPr>
              <a:t>Then the northern king will come, erect a siege ramp, and capture a fortified city. The southern forces won’t prevail—not even with their best troops—and they’ll have no strength to take a stand.</a:t>
            </a:r>
          </a:p>
          <a:p>
            <a:r>
              <a:rPr lang="en-US" sz="1200" b="1" i="0" kern="1200" baseline="30000" dirty="0" smtClean="0">
                <a:solidFill>
                  <a:schemeClr val="tx1"/>
                </a:solidFill>
                <a:effectLst/>
                <a:latin typeface="+mn-lt"/>
                <a:ea typeface="+mn-ea"/>
                <a:cs typeface="+mn-cs"/>
              </a:rPr>
              <a:t>16 </a:t>
            </a:r>
            <a:r>
              <a:rPr lang="en-US" sz="1200" b="0" i="0" kern="1200" dirty="0" smtClean="0">
                <a:solidFill>
                  <a:schemeClr val="tx1"/>
                </a:solidFill>
                <a:effectLst/>
                <a:latin typeface="+mn-lt"/>
                <a:ea typeface="+mn-ea"/>
                <a:cs typeface="+mn-cs"/>
              </a:rPr>
              <a:t>“‘However, the one who invades him will do whatever he wants to do. No one will oppose him. He’ll establish himself in the Beautiful Land, wielding devastating power.</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D7ECCC-5D98-40D5-80D6-5A98A53CFA20}" type="slidenum">
              <a:rPr lang="en-US" smtClean="0"/>
              <a:t>88</a:t>
            </a:fld>
            <a:endParaRPr lang="en-US"/>
          </a:p>
        </p:txBody>
      </p:sp>
    </p:spTree>
    <p:extLst>
      <p:ext uri="{BB962C8B-B14F-4D97-AF65-F5344CB8AC3E}">
        <p14:creationId xmlns:p14="http://schemas.microsoft.com/office/powerpoint/2010/main" val="24163328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a:t>
            </a:r>
            <a:r>
              <a:rPr lang="en-US" sz="1200" b="1" i="0" kern="1200" baseline="30000" dirty="0" smtClean="0">
                <a:solidFill>
                  <a:schemeClr val="tx1"/>
                </a:solidFill>
                <a:effectLst/>
                <a:latin typeface="+mn-lt"/>
                <a:ea typeface="+mn-ea"/>
                <a:cs typeface="+mn-cs"/>
              </a:rPr>
              <a:t>17 </a:t>
            </a:r>
            <a:r>
              <a:rPr lang="en-US" sz="1200" b="0" i="0" kern="1200" dirty="0" smtClean="0">
                <a:solidFill>
                  <a:schemeClr val="tx1"/>
                </a:solidFill>
                <a:effectLst/>
                <a:latin typeface="+mn-lt"/>
                <a:ea typeface="+mn-ea"/>
                <a:cs typeface="+mn-cs"/>
              </a:rPr>
              <a:t>He’ll decide to come with the full power of his kingdom, bringing with him an alliance that he’ll implement. He’ll give him a daughter in marriage to overthrow it, but it won’t succeed or work out for him. </a:t>
            </a:r>
            <a:r>
              <a:rPr lang="en-US" sz="1200" b="1" i="0" kern="1200" baseline="30000" dirty="0" smtClean="0">
                <a:solidFill>
                  <a:schemeClr val="tx1"/>
                </a:solidFill>
                <a:effectLst/>
                <a:latin typeface="+mn-lt"/>
                <a:ea typeface="+mn-ea"/>
                <a:cs typeface="+mn-cs"/>
              </a:rPr>
              <a:t>18 </a:t>
            </a:r>
            <a:r>
              <a:rPr lang="en-US" sz="1200" b="0" i="0" kern="1200" dirty="0" smtClean="0">
                <a:solidFill>
                  <a:schemeClr val="tx1"/>
                </a:solidFill>
                <a:effectLst/>
                <a:latin typeface="+mn-lt"/>
                <a:ea typeface="+mn-ea"/>
                <a:cs typeface="+mn-cs"/>
              </a:rPr>
              <a:t>Then he’ll turn his attention to the coastal lands and will capture many. But a commander will put an end to his insolence, repaying him for his scorn. </a:t>
            </a:r>
            <a:r>
              <a:rPr lang="en-US" sz="1200" b="1" i="0" kern="1200" baseline="30000" dirty="0" smtClean="0">
                <a:solidFill>
                  <a:schemeClr val="tx1"/>
                </a:solidFill>
                <a:effectLst/>
                <a:latin typeface="+mn-lt"/>
                <a:ea typeface="+mn-ea"/>
                <a:cs typeface="+mn-cs"/>
              </a:rPr>
              <a:t>19 </a:t>
            </a:r>
            <a:r>
              <a:rPr lang="en-US" sz="1200" b="0" i="0" kern="1200" dirty="0" smtClean="0">
                <a:solidFill>
                  <a:schemeClr val="tx1"/>
                </a:solidFill>
                <a:effectLst/>
                <a:latin typeface="+mn-lt"/>
                <a:ea typeface="+mn-ea"/>
                <a:cs typeface="+mn-cs"/>
              </a:rPr>
              <a:t>He’ll turn his attention toward the fortresses in his own territory, but he’ll stumble and fall, and won’t endure.</a:t>
            </a:r>
            <a:endParaRPr lang="en-US" dirty="0"/>
          </a:p>
        </p:txBody>
      </p:sp>
      <p:sp>
        <p:nvSpPr>
          <p:cNvPr id="4" name="Slide Number Placeholder 3"/>
          <p:cNvSpPr>
            <a:spLocks noGrp="1"/>
          </p:cNvSpPr>
          <p:nvPr>
            <p:ph type="sldNum" sz="quarter" idx="10"/>
          </p:nvPr>
        </p:nvSpPr>
        <p:spPr/>
        <p:txBody>
          <a:bodyPr/>
          <a:lstStyle/>
          <a:p>
            <a:fld id="{69D7ECCC-5D98-40D5-80D6-5A98A53CFA20}" type="slidenum">
              <a:rPr lang="en-US" smtClean="0"/>
              <a:t>89</a:t>
            </a:fld>
            <a:endParaRPr lang="en-US"/>
          </a:p>
        </p:txBody>
      </p:sp>
    </p:spTree>
    <p:extLst>
      <p:ext uri="{BB962C8B-B14F-4D97-AF65-F5344CB8AC3E}">
        <p14:creationId xmlns:p14="http://schemas.microsoft.com/office/powerpoint/2010/main" val="14435019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baseline="30000" dirty="0" smtClean="0">
                <a:solidFill>
                  <a:schemeClr val="tx1"/>
                </a:solidFill>
                <a:effectLst/>
                <a:latin typeface="+mn-lt"/>
                <a:ea typeface="+mn-ea"/>
                <a:cs typeface="+mn-cs"/>
              </a:rPr>
              <a:t>20 </a:t>
            </a:r>
            <a:r>
              <a:rPr lang="en-US" sz="1200" b="0" i="0" kern="1200" dirty="0" smtClean="0">
                <a:solidFill>
                  <a:schemeClr val="tx1"/>
                </a:solidFill>
                <a:effectLst/>
                <a:latin typeface="+mn-lt"/>
                <a:ea typeface="+mn-ea"/>
                <a:cs typeface="+mn-cs"/>
              </a:rPr>
              <a:t>His successor will send out a tax collector for royal splendor, but in a short period of time he’ll be shattered, though neither in anger nor in battle.’”</a:t>
            </a:r>
            <a:endParaRPr lang="en-US" dirty="0"/>
          </a:p>
        </p:txBody>
      </p:sp>
      <p:sp>
        <p:nvSpPr>
          <p:cNvPr id="4" name="Slide Number Placeholder 3"/>
          <p:cNvSpPr>
            <a:spLocks noGrp="1"/>
          </p:cNvSpPr>
          <p:nvPr>
            <p:ph type="sldNum" sz="quarter" idx="10"/>
          </p:nvPr>
        </p:nvSpPr>
        <p:spPr/>
        <p:txBody>
          <a:bodyPr/>
          <a:lstStyle/>
          <a:p>
            <a:fld id="{69D7ECCC-5D98-40D5-80D6-5A98A53CFA20}" type="slidenum">
              <a:rPr lang="en-US" smtClean="0"/>
              <a:t>90</a:t>
            </a:fld>
            <a:endParaRPr lang="en-US"/>
          </a:p>
        </p:txBody>
      </p:sp>
    </p:spTree>
    <p:extLst>
      <p:ext uri="{BB962C8B-B14F-4D97-AF65-F5344CB8AC3E}">
        <p14:creationId xmlns:p14="http://schemas.microsoft.com/office/powerpoint/2010/main" val="24973632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baseline="30000" dirty="0" smtClean="0">
                <a:solidFill>
                  <a:schemeClr val="tx1"/>
                </a:solidFill>
                <a:effectLst/>
                <a:latin typeface="+mn-lt"/>
                <a:ea typeface="+mn-ea"/>
                <a:cs typeface="+mn-cs"/>
              </a:rPr>
              <a:t>21 </a:t>
            </a:r>
            <a:r>
              <a:rPr lang="en-US" sz="1200" b="0" i="0" kern="1200" dirty="0" smtClean="0">
                <a:solidFill>
                  <a:schemeClr val="tx1"/>
                </a:solidFill>
                <a:effectLst/>
                <a:latin typeface="+mn-lt"/>
                <a:ea typeface="+mn-ea"/>
                <a:cs typeface="+mn-cs"/>
              </a:rPr>
              <a:t>“‘In his place there will arise a despicable person, upon whom no royal authority has been conferred, but he’ll invade in a time of tranquility, taking over the kingdom through deception. </a:t>
            </a:r>
            <a:r>
              <a:rPr lang="en-US" sz="1200" b="1" i="0" kern="1200" baseline="30000" dirty="0" smtClean="0">
                <a:solidFill>
                  <a:schemeClr val="tx1"/>
                </a:solidFill>
                <a:effectLst/>
                <a:latin typeface="+mn-lt"/>
                <a:ea typeface="+mn-ea"/>
                <a:cs typeface="+mn-cs"/>
              </a:rPr>
              <a:t>22 </a:t>
            </a:r>
            <a:r>
              <a:rPr lang="en-US" sz="1200" b="0" i="0" kern="1200" dirty="0" smtClean="0">
                <a:solidFill>
                  <a:schemeClr val="tx1"/>
                </a:solidFill>
                <a:effectLst/>
                <a:latin typeface="+mn-lt"/>
                <a:ea typeface="+mn-ea"/>
                <a:cs typeface="+mn-cs"/>
              </a:rPr>
              <a:t>Overwhelming forces will be carried away before him, along with the Commander-in-Chief of the covenant. </a:t>
            </a:r>
            <a:r>
              <a:rPr lang="en-US" sz="1200" b="1" i="0" kern="1200" baseline="30000" dirty="0" smtClean="0">
                <a:solidFill>
                  <a:schemeClr val="tx1"/>
                </a:solidFill>
                <a:effectLst/>
                <a:latin typeface="+mn-lt"/>
                <a:ea typeface="+mn-ea"/>
                <a:cs typeface="+mn-cs"/>
              </a:rPr>
              <a:t>23 </a:t>
            </a:r>
            <a:r>
              <a:rPr lang="en-US" sz="1200" b="0" i="0" kern="1200" dirty="0" smtClean="0">
                <a:solidFill>
                  <a:schemeClr val="tx1"/>
                </a:solidFill>
                <a:effectLst/>
                <a:latin typeface="+mn-lt"/>
                <a:ea typeface="+mn-ea"/>
                <a:cs typeface="+mn-cs"/>
              </a:rPr>
              <a:t>From the time that an alliance is made with him, he’ll act deceitfully, and he will go up and take power with only a small group of nations. </a:t>
            </a:r>
            <a:r>
              <a:rPr lang="en-US" sz="1200" b="1" i="0" kern="1200" baseline="30000" dirty="0" smtClean="0">
                <a:solidFill>
                  <a:schemeClr val="tx1"/>
                </a:solidFill>
                <a:effectLst/>
                <a:latin typeface="+mn-lt"/>
                <a:ea typeface="+mn-ea"/>
                <a:cs typeface="+mn-cs"/>
              </a:rPr>
              <a:t>24 </a:t>
            </a:r>
            <a:r>
              <a:rPr lang="en-US" sz="1200" b="0" i="0" kern="1200" dirty="0" smtClean="0">
                <a:solidFill>
                  <a:schemeClr val="tx1"/>
                </a:solidFill>
                <a:effectLst/>
                <a:latin typeface="+mn-lt"/>
                <a:ea typeface="+mn-ea"/>
                <a:cs typeface="+mn-cs"/>
              </a:rPr>
              <a:t>He’ll invade the most prosperous areas of the province during a time of tranquility, accomplishing what neither his predecessors nor his ancestors ever could. He’ll distribute war spoils, booty, and wealth to them, and he’ll plot the overthrow of fortresses, though only for a time. </a:t>
            </a:r>
            <a:r>
              <a:rPr lang="en-US" sz="1200" b="1" i="0" kern="1200" baseline="30000" dirty="0" smtClean="0">
                <a:solidFill>
                  <a:schemeClr val="tx1"/>
                </a:solidFill>
                <a:effectLst/>
                <a:latin typeface="+mn-lt"/>
                <a:ea typeface="+mn-ea"/>
                <a:cs typeface="+mn-cs"/>
              </a:rPr>
              <a:t>25 </a:t>
            </a:r>
            <a:r>
              <a:rPr lang="en-US" sz="1200" b="0" i="0" kern="1200" dirty="0" smtClean="0">
                <a:solidFill>
                  <a:schemeClr val="tx1"/>
                </a:solidFill>
                <a:effectLst/>
                <a:latin typeface="+mn-lt"/>
                <a:ea typeface="+mn-ea"/>
                <a:cs typeface="+mn-cs"/>
              </a:rPr>
              <a:t>He’ll encourage himself against the southern king by raising a large army. As a result, the southern king will mobilize for war with a large and powerful army, but he won’t succeed because they will devise elaborate schemes against him. </a:t>
            </a:r>
            <a:r>
              <a:rPr lang="en-US" sz="1200" b="1" i="0" kern="1200" baseline="30000" dirty="0" smtClean="0">
                <a:solidFill>
                  <a:schemeClr val="tx1"/>
                </a:solidFill>
                <a:effectLst/>
                <a:latin typeface="+mn-lt"/>
                <a:ea typeface="+mn-ea"/>
                <a:cs typeface="+mn-cs"/>
              </a:rPr>
              <a:t>26 </a:t>
            </a:r>
            <a:r>
              <a:rPr lang="en-US" sz="1200" b="0" i="0" kern="1200" dirty="0" smtClean="0">
                <a:solidFill>
                  <a:schemeClr val="tx1"/>
                </a:solidFill>
                <a:effectLst/>
                <a:latin typeface="+mn-lt"/>
                <a:ea typeface="+mn-ea"/>
                <a:cs typeface="+mn-cs"/>
              </a:rPr>
              <a:t>His own security detail will undermine him, his army will be swept away, and many will fall and be killed in battle. </a:t>
            </a:r>
            <a:r>
              <a:rPr lang="en-US" sz="1200" b="1" i="0" kern="1200" baseline="30000" dirty="0" smtClean="0">
                <a:solidFill>
                  <a:schemeClr val="tx1"/>
                </a:solidFill>
                <a:effectLst/>
                <a:latin typeface="+mn-lt"/>
                <a:ea typeface="+mn-ea"/>
                <a:cs typeface="+mn-cs"/>
              </a:rPr>
              <a:t>27 </a:t>
            </a:r>
            <a:r>
              <a:rPr lang="en-US" sz="1200" b="0" i="0" kern="1200" dirty="0" smtClean="0">
                <a:solidFill>
                  <a:schemeClr val="tx1"/>
                </a:solidFill>
                <a:effectLst/>
                <a:latin typeface="+mn-lt"/>
                <a:ea typeface="+mn-ea"/>
                <a:cs typeface="+mn-cs"/>
              </a:rPr>
              <a:t>Now as for the two kings, their intentions will be evil, and they’ll promote deception at their dinner table, but none of this will succeed, because the end won’t have come yet. </a:t>
            </a:r>
            <a:r>
              <a:rPr lang="en-US" sz="1200" b="1" i="0" kern="1200" baseline="30000" dirty="0" smtClean="0">
                <a:solidFill>
                  <a:schemeClr val="tx1"/>
                </a:solidFill>
                <a:effectLst/>
                <a:latin typeface="+mn-lt"/>
                <a:ea typeface="+mn-ea"/>
                <a:cs typeface="+mn-cs"/>
              </a:rPr>
              <a:t>28 </a:t>
            </a:r>
            <a:r>
              <a:rPr lang="en-US" sz="1200" b="0" i="0" kern="1200" dirty="0" smtClean="0">
                <a:solidFill>
                  <a:schemeClr val="tx1"/>
                </a:solidFill>
                <a:effectLst/>
                <a:latin typeface="+mn-lt"/>
                <a:ea typeface="+mn-ea"/>
                <a:cs typeface="+mn-cs"/>
              </a:rPr>
              <a:t>Then he’ll return to his homeland with great wealth, will focus his attention against the holy covenant, and will take action as he returns to his land.’”</a:t>
            </a:r>
          </a:p>
          <a:p>
            <a:r>
              <a:rPr lang="en-US" sz="1200" b="1" i="0" kern="1200" baseline="30000" dirty="0" smtClean="0">
                <a:solidFill>
                  <a:schemeClr val="tx1"/>
                </a:solidFill>
                <a:effectLst/>
                <a:latin typeface="+mn-lt"/>
                <a:ea typeface="+mn-ea"/>
                <a:cs typeface="+mn-cs"/>
              </a:rPr>
              <a:t>29 </a:t>
            </a:r>
            <a:r>
              <a:rPr lang="en-US" sz="1200" b="0" i="0" kern="1200" dirty="0" smtClean="0">
                <a:solidFill>
                  <a:schemeClr val="tx1"/>
                </a:solidFill>
                <a:effectLst/>
                <a:latin typeface="+mn-lt"/>
                <a:ea typeface="+mn-ea"/>
                <a:cs typeface="+mn-cs"/>
              </a:rPr>
              <a:t>“‘At the scheduled time he’ll return, moving southward, but the end result won’t be as before, </a:t>
            </a:r>
            <a:r>
              <a:rPr lang="en-US" sz="1200" b="1" i="0" kern="1200" baseline="30000" dirty="0" smtClean="0">
                <a:solidFill>
                  <a:schemeClr val="tx1"/>
                </a:solidFill>
                <a:effectLst/>
                <a:latin typeface="+mn-lt"/>
                <a:ea typeface="+mn-ea"/>
                <a:cs typeface="+mn-cs"/>
              </a:rPr>
              <a:t>30 </a:t>
            </a:r>
            <a:r>
              <a:rPr lang="en-US" sz="1200" b="0" i="0" kern="1200" dirty="0" smtClean="0">
                <a:solidFill>
                  <a:schemeClr val="tx1"/>
                </a:solidFill>
                <a:effectLst/>
                <a:latin typeface="+mn-lt"/>
                <a:ea typeface="+mn-ea"/>
                <a:cs typeface="+mn-cs"/>
              </a:rPr>
              <a:t>because ships will come against him from the Mediterranean islands. Disheartened, he’ll return, incited to vehemence against the holy covenant, and he’ll take action. As he returns, he’ll show deference to those who abandon the holy covenant. </a:t>
            </a:r>
            <a:r>
              <a:rPr lang="en-US" sz="1200" b="1" i="0" kern="1200" baseline="30000" dirty="0" smtClean="0">
                <a:solidFill>
                  <a:schemeClr val="tx1"/>
                </a:solidFill>
                <a:effectLst/>
                <a:latin typeface="+mn-lt"/>
                <a:ea typeface="+mn-ea"/>
                <a:cs typeface="+mn-cs"/>
              </a:rPr>
              <a:t>31 </a:t>
            </a:r>
            <a:r>
              <a:rPr lang="en-US" sz="1200" b="0" i="0" kern="1200" dirty="0" smtClean="0">
                <a:solidFill>
                  <a:schemeClr val="tx1"/>
                </a:solidFill>
                <a:effectLst/>
                <a:latin typeface="+mn-lt"/>
                <a:ea typeface="+mn-ea"/>
                <a:cs typeface="+mn-cs"/>
              </a:rPr>
              <a:t>Armed forces will arise from his midst, and they’ll desecrate the fortified Sanctuary, abolish the daily sacrifice, and establish the destructive desecration. </a:t>
            </a:r>
            <a:r>
              <a:rPr lang="en-US" sz="1200" b="1" i="0" kern="1200" baseline="30000" dirty="0" smtClean="0">
                <a:solidFill>
                  <a:schemeClr val="tx1"/>
                </a:solidFill>
                <a:effectLst/>
                <a:latin typeface="+mn-lt"/>
                <a:ea typeface="+mn-ea"/>
                <a:cs typeface="+mn-cs"/>
              </a:rPr>
              <a:t>32 </a:t>
            </a:r>
            <a:r>
              <a:rPr lang="en-US" sz="1200" b="0" i="0" kern="1200" dirty="0" smtClean="0">
                <a:solidFill>
                  <a:schemeClr val="tx1"/>
                </a:solidFill>
                <a:effectLst/>
                <a:latin typeface="+mn-lt"/>
                <a:ea typeface="+mn-ea"/>
                <a:cs typeface="+mn-cs"/>
              </a:rPr>
              <a:t>Through flattery he’ll corrupt those who act wickedly toward the covenant, but people who know their God will be strong and take action. </a:t>
            </a:r>
            <a:r>
              <a:rPr lang="en-US" sz="1200" b="1" i="0" kern="1200" baseline="30000" dirty="0" smtClean="0">
                <a:solidFill>
                  <a:schemeClr val="tx1"/>
                </a:solidFill>
                <a:effectLst/>
                <a:latin typeface="+mn-lt"/>
                <a:ea typeface="+mn-ea"/>
                <a:cs typeface="+mn-cs"/>
              </a:rPr>
              <a:t>33 </a:t>
            </a:r>
            <a:r>
              <a:rPr lang="en-US" sz="1200" b="0" i="0" kern="1200" dirty="0" smtClean="0">
                <a:solidFill>
                  <a:schemeClr val="tx1"/>
                </a:solidFill>
                <a:effectLst/>
                <a:latin typeface="+mn-lt"/>
                <a:ea typeface="+mn-ea"/>
                <a:cs typeface="+mn-cs"/>
              </a:rPr>
              <a:t>Insightful people will impart understanding to many, though they’ll fall by sword, by fire, by captivity, and as war booty for a while. </a:t>
            </a:r>
            <a:r>
              <a:rPr lang="en-US" sz="1200" b="1" i="0" kern="1200" baseline="30000" dirty="0" smtClean="0">
                <a:solidFill>
                  <a:schemeClr val="tx1"/>
                </a:solidFill>
                <a:effectLst/>
                <a:latin typeface="+mn-lt"/>
                <a:ea typeface="+mn-ea"/>
                <a:cs typeface="+mn-cs"/>
              </a:rPr>
              <a:t>34 </a:t>
            </a:r>
            <a:r>
              <a:rPr lang="en-US" sz="1200" b="0" i="0" kern="1200" dirty="0" smtClean="0">
                <a:solidFill>
                  <a:schemeClr val="tx1"/>
                </a:solidFill>
                <a:effectLst/>
                <a:latin typeface="+mn-lt"/>
                <a:ea typeface="+mn-ea"/>
                <a:cs typeface="+mn-cs"/>
              </a:rPr>
              <a:t>When they fall, they’ll be given some relief, but many will join them by pretending to be sympathetic to their cause. </a:t>
            </a:r>
            <a:r>
              <a:rPr lang="en-US" sz="1200" b="1" i="0" kern="1200" baseline="30000" dirty="0" smtClean="0">
                <a:solidFill>
                  <a:schemeClr val="tx1"/>
                </a:solidFill>
                <a:effectLst/>
                <a:latin typeface="+mn-lt"/>
                <a:ea typeface="+mn-ea"/>
                <a:cs typeface="+mn-cs"/>
              </a:rPr>
              <a:t>35 </a:t>
            </a:r>
            <a:r>
              <a:rPr lang="en-US" sz="1200" b="0" i="0" kern="1200" dirty="0" smtClean="0">
                <a:solidFill>
                  <a:schemeClr val="tx1"/>
                </a:solidFill>
                <a:effectLst/>
                <a:latin typeface="+mn-lt"/>
                <a:ea typeface="+mn-ea"/>
                <a:cs typeface="+mn-cs"/>
              </a:rPr>
              <a:t>Some of the insightful will fall so they may be refined, purged, and purified until the time of the end, since it will surely come about.’”</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D7ECCC-5D98-40D5-80D6-5A98A53CFA20}" type="slidenum">
              <a:rPr lang="en-US" smtClean="0"/>
              <a:t>91</a:t>
            </a:fld>
            <a:endParaRPr lang="en-US"/>
          </a:p>
        </p:txBody>
      </p:sp>
    </p:spTree>
    <p:extLst>
      <p:ext uri="{BB962C8B-B14F-4D97-AF65-F5344CB8AC3E}">
        <p14:creationId xmlns:p14="http://schemas.microsoft.com/office/powerpoint/2010/main" val="850116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baseline="30000" dirty="0" smtClean="0">
                <a:solidFill>
                  <a:schemeClr val="tx1"/>
                </a:solidFill>
                <a:effectLst/>
                <a:latin typeface="+mn-lt"/>
                <a:ea typeface="+mn-ea"/>
                <a:cs typeface="+mn-cs"/>
              </a:rPr>
              <a:t>26 </a:t>
            </a:r>
            <a:r>
              <a:rPr lang="en-US" sz="1200" b="0" i="0" kern="1200" dirty="0" smtClean="0">
                <a:solidFill>
                  <a:schemeClr val="tx1"/>
                </a:solidFill>
                <a:effectLst/>
                <a:latin typeface="+mn-lt"/>
                <a:ea typeface="+mn-ea"/>
                <a:cs typeface="+mn-cs"/>
              </a:rPr>
              <a:t>King Nebuchadnezzar replied by saying to Daniel (whose Babylonian name is </a:t>
            </a:r>
            <a:r>
              <a:rPr lang="en-US" sz="1200" b="0" i="0" kern="1200" dirty="0" err="1" smtClean="0">
                <a:solidFill>
                  <a:schemeClr val="tx1"/>
                </a:solidFill>
                <a:effectLst/>
                <a:latin typeface="+mn-lt"/>
                <a:ea typeface="+mn-ea"/>
                <a:cs typeface="+mn-cs"/>
              </a:rPr>
              <a:t>Belteshazzar</a:t>
            </a:r>
            <a:r>
              <a:rPr lang="en-US" sz="1200" b="0" i="0" kern="1200" dirty="0" smtClean="0">
                <a:solidFill>
                  <a:schemeClr val="tx1"/>
                </a:solidFill>
                <a:effectLst/>
                <a:latin typeface="+mn-lt"/>
                <a:ea typeface="+mn-ea"/>
                <a:cs typeface="+mn-cs"/>
              </a:rPr>
              <a:t>), “Are you able to tell me about the dream and its meaning?”</a:t>
            </a:r>
          </a:p>
          <a:p>
            <a:r>
              <a:rPr lang="en-US" sz="1200" b="1" i="0" kern="1200" baseline="30000" dirty="0" smtClean="0">
                <a:solidFill>
                  <a:schemeClr val="tx1"/>
                </a:solidFill>
                <a:effectLst/>
                <a:latin typeface="+mn-lt"/>
                <a:ea typeface="+mn-ea"/>
                <a:cs typeface="+mn-cs"/>
              </a:rPr>
              <a:t>27 </a:t>
            </a:r>
            <a:r>
              <a:rPr lang="en-US" sz="1200" b="0" i="0" kern="1200" dirty="0" smtClean="0">
                <a:solidFill>
                  <a:schemeClr val="tx1"/>
                </a:solidFill>
                <a:effectLst/>
                <a:latin typeface="+mn-lt"/>
                <a:ea typeface="+mn-ea"/>
                <a:cs typeface="+mn-cs"/>
              </a:rPr>
              <a:t>By way of answer, Daniel addressed the king:</a:t>
            </a:r>
          </a:p>
          <a:p>
            <a:r>
              <a:rPr lang="en-US" sz="1200" b="0" i="0" kern="1200" dirty="0" smtClean="0">
                <a:solidFill>
                  <a:schemeClr val="tx1"/>
                </a:solidFill>
                <a:effectLst/>
                <a:latin typeface="+mn-lt"/>
                <a:ea typeface="+mn-ea"/>
                <a:cs typeface="+mn-cs"/>
              </a:rPr>
              <a:t>“None of the advisors, enchanters, diviners, or astrologers can explain the secret that the king has requested to be made known. </a:t>
            </a:r>
            <a:r>
              <a:rPr lang="en-US" sz="1200" b="1" i="0" kern="1200" baseline="30000" dirty="0" smtClean="0">
                <a:solidFill>
                  <a:schemeClr val="tx1"/>
                </a:solidFill>
                <a:effectLst/>
                <a:latin typeface="+mn-lt"/>
                <a:ea typeface="+mn-ea"/>
                <a:cs typeface="+mn-cs"/>
              </a:rPr>
              <a:t>28 </a:t>
            </a:r>
            <a:r>
              <a:rPr lang="en-US" sz="1200" b="0" i="0" kern="1200" dirty="0" smtClean="0">
                <a:solidFill>
                  <a:schemeClr val="tx1"/>
                </a:solidFill>
                <a:effectLst/>
                <a:latin typeface="+mn-lt"/>
                <a:ea typeface="+mn-ea"/>
                <a:cs typeface="+mn-cs"/>
              </a:rPr>
              <a:t>But there is a God in heaven who reveals secrets, and he is making known to King Nebuchadnezzar what will happen in the latter days.</a:t>
            </a:r>
          </a:p>
          <a:p>
            <a:r>
              <a:rPr lang="en-US" sz="1200" b="0" i="0" kern="1200" dirty="0" smtClean="0">
                <a:solidFill>
                  <a:schemeClr val="tx1"/>
                </a:solidFill>
                <a:effectLst/>
                <a:latin typeface="+mn-lt"/>
                <a:ea typeface="+mn-ea"/>
                <a:cs typeface="+mn-cs"/>
              </a:rPr>
              <a:t>“While you were in bed, the dream and the visions that came to your head were as follows: </a:t>
            </a:r>
            <a:r>
              <a:rPr lang="en-US" sz="1200" b="1" i="0" kern="1200" baseline="30000" dirty="0" smtClean="0">
                <a:solidFill>
                  <a:schemeClr val="tx1"/>
                </a:solidFill>
                <a:effectLst/>
                <a:latin typeface="+mn-lt"/>
                <a:ea typeface="+mn-ea"/>
                <a:cs typeface="+mn-cs"/>
              </a:rPr>
              <a:t>29 </a:t>
            </a:r>
            <a:r>
              <a:rPr lang="en-US" sz="1200" b="0" i="0" kern="1200" dirty="0" smtClean="0">
                <a:solidFill>
                  <a:schemeClr val="tx1"/>
                </a:solidFill>
                <a:effectLst/>
                <a:latin typeface="+mn-lt"/>
                <a:ea typeface="+mn-ea"/>
                <a:cs typeface="+mn-cs"/>
              </a:rPr>
              <a:t>Your majesty, when you were in bed, thoughts came to your mind about what would happen in the future, and the Revealer of Secrets has made known to you what will take place. </a:t>
            </a:r>
            <a:r>
              <a:rPr lang="en-US" sz="1200" b="1" i="0" kern="1200" baseline="30000" dirty="0" smtClean="0">
                <a:solidFill>
                  <a:schemeClr val="tx1"/>
                </a:solidFill>
                <a:effectLst/>
                <a:latin typeface="+mn-lt"/>
                <a:ea typeface="+mn-ea"/>
                <a:cs typeface="+mn-cs"/>
              </a:rPr>
              <a:t>30 </a:t>
            </a:r>
            <a:r>
              <a:rPr lang="en-US" sz="1200" b="0" i="0" kern="1200" dirty="0" smtClean="0">
                <a:solidFill>
                  <a:schemeClr val="tx1"/>
                </a:solidFill>
                <a:effectLst/>
                <a:latin typeface="+mn-lt"/>
                <a:ea typeface="+mn-ea"/>
                <a:cs typeface="+mn-cs"/>
              </a:rPr>
              <a:t>As for me, this secret was made known to me, not because my own wisdom is greater than anyone else alive, but in order that the meaning may be made known to the king, and that you might understand the thoughts of your heart.</a:t>
            </a:r>
          </a:p>
          <a:p>
            <a:r>
              <a:rPr lang="en-US" sz="1200" b="1" i="0" kern="1200" baseline="30000" dirty="0" smtClean="0">
                <a:solidFill>
                  <a:schemeClr val="tx1"/>
                </a:solidFill>
                <a:effectLst/>
                <a:latin typeface="+mn-lt"/>
                <a:ea typeface="+mn-ea"/>
                <a:cs typeface="+mn-cs"/>
              </a:rPr>
              <a:t>31 </a:t>
            </a:r>
            <a:r>
              <a:rPr lang="en-US" sz="1200" b="0" i="0" kern="1200" dirty="0" smtClean="0">
                <a:solidFill>
                  <a:schemeClr val="tx1"/>
                </a:solidFill>
                <a:effectLst/>
                <a:latin typeface="+mn-lt"/>
                <a:ea typeface="+mn-ea"/>
                <a:cs typeface="+mn-cs"/>
              </a:rPr>
              <a:t>“Your majesty, while you were watching, you observed an enormous statue. This magnificent statue stood before you with extraordinary brilliance. Its appearance was terrifying. </a:t>
            </a:r>
            <a:r>
              <a:rPr lang="en-US" sz="1200" b="1" i="0" kern="1200" baseline="30000" dirty="0" smtClean="0">
                <a:solidFill>
                  <a:schemeClr val="tx1"/>
                </a:solidFill>
                <a:effectLst/>
                <a:latin typeface="+mn-lt"/>
                <a:ea typeface="+mn-ea"/>
                <a:cs typeface="+mn-cs"/>
              </a:rPr>
              <a:t>32 </a:t>
            </a:r>
            <a:r>
              <a:rPr lang="en-US" sz="1200" b="0" i="0" kern="1200" dirty="0" smtClean="0">
                <a:solidFill>
                  <a:schemeClr val="tx1"/>
                </a:solidFill>
                <a:effectLst/>
                <a:latin typeface="+mn-lt"/>
                <a:ea typeface="+mn-ea"/>
                <a:cs typeface="+mn-cs"/>
              </a:rPr>
              <a:t>That statue had a head made of pure gold, with its chest and arms made of silver, its abdomen and thighs made of bronze, </a:t>
            </a:r>
            <a:r>
              <a:rPr lang="en-US" sz="1200" b="1" i="0" kern="1200" baseline="30000" dirty="0" smtClean="0">
                <a:solidFill>
                  <a:schemeClr val="tx1"/>
                </a:solidFill>
                <a:effectLst/>
                <a:latin typeface="+mn-lt"/>
                <a:ea typeface="+mn-ea"/>
                <a:cs typeface="+mn-cs"/>
              </a:rPr>
              <a:t>33 </a:t>
            </a:r>
            <a:r>
              <a:rPr lang="en-US" sz="1200" b="0" i="0" kern="1200" dirty="0" smtClean="0">
                <a:solidFill>
                  <a:schemeClr val="tx1"/>
                </a:solidFill>
                <a:effectLst/>
                <a:latin typeface="+mn-lt"/>
                <a:ea typeface="+mn-ea"/>
                <a:cs typeface="+mn-cs"/>
              </a:rPr>
              <a:t>its legs made of iron, and its feet made partly of iron and partly of clay.</a:t>
            </a:r>
          </a:p>
          <a:p>
            <a:r>
              <a:rPr lang="en-US" sz="1200" b="1" i="0" kern="1200" baseline="30000" dirty="0" smtClean="0">
                <a:solidFill>
                  <a:schemeClr val="tx1"/>
                </a:solidFill>
                <a:effectLst/>
                <a:latin typeface="+mn-lt"/>
                <a:ea typeface="+mn-ea"/>
                <a:cs typeface="+mn-cs"/>
              </a:rPr>
              <a:t>34 </a:t>
            </a:r>
            <a:r>
              <a:rPr lang="en-US" sz="1200" b="0" i="0" kern="1200" dirty="0" smtClean="0">
                <a:solidFill>
                  <a:schemeClr val="tx1"/>
                </a:solidFill>
                <a:effectLst/>
                <a:latin typeface="+mn-lt"/>
                <a:ea typeface="+mn-ea"/>
                <a:cs typeface="+mn-cs"/>
              </a:rPr>
              <a:t>“As you were watching, a rock was quarried—but not with human hands—and it struck the iron and clay feet of the statue, breaking them to pieces. </a:t>
            </a:r>
            <a:r>
              <a:rPr lang="en-US" sz="1200" b="1" i="0" kern="1200" baseline="30000" dirty="0" smtClean="0">
                <a:solidFill>
                  <a:schemeClr val="tx1"/>
                </a:solidFill>
                <a:effectLst/>
                <a:latin typeface="+mn-lt"/>
                <a:ea typeface="+mn-ea"/>
                <a:cs typeface="+mn-cs"/>
              </a:rPr>
              <a:t>35 </a:t>
            </a:r>
            <a:r>
              <a:rPr lang="en-US" sz="1200" b="0" i="0" kern="1200" dirty="0" smtClean="0">
                <a:solidFill>
                  <a:schemeClr val="tx1"/>
                </a:solidFill>
                <a:effectLst/>
                <a:latin typeface="+mn-lt"/>
                <a:ea typeface="+mn-ea"/>
                <a:cs typeface="+mn-cs"/>
              </a:rPr>
              <a:t>Then the iron, the clay, the bronze, the silver, and the gold were broken in pieces together and became like chaff from a summer threshing floor that the breeze carries away without leaving a trace. Then the rock that struck the statue grew into a huge mountain and filled the entire earth.</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D7ECCC-5D98-40D5-80D6-5A98A53CFA20}" type="slidenum">
              <a:rPr lang="en-US" smtClean="0"/>
              <a:t>13</a:t>
            </a:fld>
            <a:endParaRPr lang="en-US"/>
          </a:p>
        </p:txBody>
      </p:sp>
    </p:spTree>
    <p:extLst>
      <p:ext uri="{BB962C8B-B14F-4D97-AF65-F5344CB8AC3E}">
        <p14:creationId xmlns:p14="http://schemas.microsoft.com/office/powerpoint/2010/main" val="37173197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D7ECCC-5D98-40D5-80D6-5A98A53CFA20}" type="slidenum">
              <a:rPr lang="en-US" smtClean="0"/>
              <a:t>92</a:t>
            </a:fld>
            <a:endParaRPr lang="en-US"/>
          </a:p>
        </p:txBody>
      </p:sp>
    </p:spTree>
    <p:extLst>
      <p:ext uri="{BB962C8B-B14F-4D97-AF65-F5344CB8AC3E}">
        <p14:creationId xmlns:p14="http://schemas.microsoft.com/office/powerpoint/2010/main" val="12121049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D7ECCC-5D98-40D5-80D6-5A98A53CFA20}" type="slidenum">
              <a:rPr lang="en-US" smtClean="0"/>
              <a:t>93</a:t>
            </a:fld>
            <a:endParaRPr lang="en-US"/>
          </a:p>
        </p:txBody>
      </p:sp>
    </p:spTree>
    <p:extLst>
      <p:ext uri="{BB962C8B-B14F-4D97-AF65-F5344CB8AC3E}">
        <p14:creationId xmlns:p14="http://schemas.microsoft.com/office/powerpoint/2010/main" val="23807099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baseline="30000" dirty="0" smtClean="0">
                <a:solidFill>
                  <a:schemeClr val="tx1"/>
                </a:solidFill>
                <a:effectLst/>
                <a:latin typeface="+mn-lt"/>
                <a:ea typeface="+mn-ea"/>
                <a:cs typeface="+mn-cs"/>
              </a:rPr>
              <a:t>36 </a:t>
            </a:r>
            <a:r>
              <a:rPr lang="en-US" sz="1200" b="0" i="0" kern="1200" dirty="0" smtClean="0">
                <a:solidFill>
                  <a:schemeClr val="tx1"/>
                </a:solidFill>
                <a:effectLst/>
                <a:latin typeface="+mn-lt"/>
                <a:ea typeface="+mn-ea"/>
                <a:cs typeface="+mn-cs"/>
              </a:rPr>
              <a:t>“‘The king will do as he pleases. He’ll exalt and magnify himself above every god, speaking amazing things against the God of Gods. He’ll succeed until the indignation is completed, because what has been determined must be carried out.</a:t>
            </a:r>
            <a:endParaRPr lang="en-US" dirty="0"/>
          </a:p>
        </p:txBody>
      </p:sp>
      <p:sp>
        <p:nvSpPr>
          <p:cNvPr id="4" name="Slide Number Placeholder 3"/>
          <p:cNvSpPr>
            <a:spLocks noGrp="1"/>
          </p:cNvSpPr>
          <p:nvPr>
            <p:ph type="sldNum" sz="quarter" idx="10"/>
          </p:nvPr>
        </p:nvSpPr>
        <p:spPr/>
        <p:txBody>
          <a:bodyPr/>
          <a:lstStyle/>
          <a:p>
            <a:fld id="{69D7ECCC-5D98-40D5-80D6-5A98A53CFA20}" type="slidenum">
              <a:rPr lang="en-US" smtClean="0"/>
              <a:t>94</a:t>
            </a:fld>
            <a:endParaRPr lang="en-US"/>
          </a:p>
        </p:txBody>
      </p:sp>
    </p:spTree>
    <p:extLst>
      <p:ext uri="{BB962C8B-B14F-4D97-AF65-F5344CB8AC3E}">
        <p14:creationId xmlns:p14="http://schemas.microsoft.com/office/powerpoint/2010/main" val="19346771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baseline="30000" dirty="0" smtClean="0">
                <a:solidFill>
                  <a:schemeClr val="tx1"/>
                </a:solidFill>
                <a:effectLst/>
                <a:latin typeface="+mn-lt"/>
                <a:ea typeface="+mn-ea"/>
                <a:cs typeface="+mn-cs"/>
              </a:rPr>
              <a:t>37 </a:t>
            </a:r>
            <a:r>
              <a:rPr lang="en-US" sz="1200" b="0" i="0" kern="1200" dirty="0" smtClean="0">
                <a:solidFill>
                  <a:schemeClr val="tx1"/>
                </a:solidFill>
                <a:effectLst/>
                <a:latin typeface="+mn-lt"/>
                <a:ea typeface="+mn-ea"/>
                <a:cs typeface="+mn-cs"/>
              </a:rPr>
              <a:t>He’ll recognize neither the gods of his ancestors nor those desired by women—he won’t recognize any god, because he’ll exalt himself above everything. </a:t>
            </a:r>
            <a:r>
              <a:rPr lang="en-US" sz="1200" b="1" i="0" kern="1200" baseline="30000" dirty="0" smtClean="0">
                <a:solidFill>
                  <a:schemeClr val="tx1"/>
                </a:solidFill>
                <a:effectLst/>
                <a:latin typeface="+mn-lt"/>
                <a:ea typeface="+mn-ea"/>
                <a:cs typeface="+mn-cs"/>
              </a:rPr>
              <a:t>38 </a:t>
            </a:r>
            <a:r>
              <a:rPr lang="en-US" sz="1200" b="0" i="0" kern="1200" dirty="0" smtClean="0">
                <a:solidFill>
                  <a:schemeClr val="tx1"/>
                </a:solidFill>
                <a:effectLst/>
                <a:latin typeface="+mn-lt"/>
                <a:ea typeface="+mn-ea"/>
                <a:cs typeface="+mn-cs"/>
              </a:rPr>
              <a:t>He’ll glorify the god of fortresses, a god whom his ancestors never knew, honoring him with gold, silver, valuable jewels, and treasures.</a:t>
            </a:r>
            <a:endParaRPr lang="en-US" dirty="0"/>
          </a:p>
        </p:txBody>
      </p:sp>
      <p:sp>
        <p:nvSpPr>
          <p:cNvPr id="4" name="Slide Number Placeholder 3"/>
          <p:cNvSpPr>
            <a:spLocks noGrp="1"/>
          </p:cNvSpPr>
          <p:nvPr>
            <p:ph type="sldNum" sz="quarter" idx="10"/>
          </p:nvPr>
        </p:nvSpPr>
        <p:spPr/>
        <p:txBody>
          <a:bodyPr/>
          <a:lstStyle/>
          <a:p>
            <a:fld id="{69D7ECCC-5D98-40D5-80D6-5A98A53CFA20}" type="slidenum">
              <a:rPr lang="en-US" smtClean="0"/>
              <a:t>95</a:t>
            </a:fld>
            <a:endParaRPr lang="en-US"/>
          </a:p>
        </p:txBody>
      </p:sp>
    </p:spTree>
    <p:extLst>
      <p:ext uri="{BB962C8B-B14F-4D97-AF65-F5344CB8AC3E}">
        <p14:creationId xmlns:p14="http://schemas.microsoft.com/office/powerpoint/2010/main" val="238070999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D7ECCC-5D98-40D5-80D6-5A98A53CFA20}" type="slidenum">
              <a:rPr lang="en-US" smtClean="0"/>
              <a:t>96</a:t>
            </a:fld>
            <a:endParaRPr lang="en-US"/>
          </a:p>
        </p:txBody>
      </p:sp>
    </p:spTree>
    <p:extLst>
      <p:ext uri="{BB962C8B-B14F-4D97-AF65-F5344CB8AC3E}">
        <p14:creationId xmlns:p14="http://schemas.microsoft.com/office/powerpoint/2010/main" val="238070999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baseline="30000" dirty="0" smtClean="0">
                <a:solidFill>
                  <a:schemeClr val="tx1"/>
                </a:solidFill>
                <a:effectLst/>
                <a:latin typeface="+mn-lt"/>
                <a:ea typeface="+mn-ea"/>
                <a:cs typeface="+mn-cs"/>
              </a:rPr>
              <a:t>39 </a:t>
            </a:r>
            <a:r>
              <a:rPr lang="en-US" sz="1200" b="0" i="0" kern="1200" dirty="0" smtClean="0">
                <a:solidFill>
                  <a:schemeClr val="tx1"/>
                </a:solidFill>
                <a:effectLst/>
                <a:latin typeface="+mn-lt"/>
                <a:ea typeface="+mn-ea"/>
                <a:cs typeface="+mn-cs"/>
              </a:rPr>
              <a:t>He’ll take action against the strongest fortresses. With the help of a foreign god, he’ll recognize those who honor him, making them rule over many, and he’ll parcel out the land for a profit.</a:t>
            </a:r>
          </a:p>
        </p:txBody>
      </p:sp>
      <p:sp>
        <p:nvSpPr>
          <p:cNvPr id="4" name="Slide Number Placeholder 3"/>
          <p:cNvSpPr>
            <a:spLocks noGrp="1"/>
          </p:cNvSpPr>
          <p:nvPr>
            <p:ph type="sldNum" sz="quarter" idx="10"/>
          </p:nvPr>
        </p:nvSpPr>
        <p:spPr/>
        <p:txBody>
          <a:bodyPr/>
          <a:lstStyle/>
          <a:p>
            <a:fld id="{69D7ECCC-5D98-40D5-80D6-5A98A53CFA20}" type="slidenum">
              <a:rPr lang="en-US" smtClean="0"/>
              <a:t>97</a:t>
            </a:fld>
            <a:endParaRPr lang="en-US"/>
          </a:p>
        </p:txBody>
      </p:sp>
    </p:spTree>
    <p:extLst>
      <p:ext uri="{BB962C8B-B14F-4D97-AF65-F5344CB8AC3E}">
        <p14:creationId xmlns:p14="http://schemas.microsoft.com/office/powerpoint/2010/main" val="238070999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D7ECCC-5D98-40D5-80D6-5A98A53CFA20}" type="slidenum">
              <a:rPr lang="en-US" smtClean="0"/>
              <a:t>98</a:t>
            </a:fld>
            <a:endParaRPr lang="en-US"/>
          </a:p>
        </p:txBody>
      </p:sp>
    </p:spTree>
    <p:extLst>
      <p:ext uri="{BB962C8B-B14F-4D97-AF65-F5344CB8AC3E}">
        <p14:creationId xmlns:p14="http://schemas.microsoft.com/office/powerpoint/2010/main" val="238070999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baseline="30000" dirty="0" smtClean="0">
                <a:solidFill>
                  <a:schemeClr val="tx1"/>
                </a:solidFill>
                <a:effectLst/>
                <a:latin typeface="+mn-lt"/>
                <a:ea typeface="+mn-ea"/>
                <a:cs typeface="+mn-cs"/>
              </a:rPr>
              <a:t>40 </a:t>
            </a:r>
            <a:r>
              <a:rPr lang="en-US" sz="1200" b="0" i="0" kern="1200" dirty="0" smtClean="0">
                <a:solidFill>
                  <a:schemeClr val="tx1"/>
                </a:solidFill>
                <a:effectLst/>
                <a:latin typeface="+mn-lt"/>
                <a:ea typeface="+mn-ea"/>
                <a:cs typeface="+mn-cs"/>
              </a:rPr>
              <a:t>“‘At the time of the end, the southern king will oppose him, and the northern king will overrun him with chariots, cavalry, and many ships. He’ll invade countries, moving swiftly and sweeping through. </a:t>
            </a:r>
            <a:r>
              <a:rPr lang="en-US" sz="1200" b="1" i="0" kern="1200" baseline="30000" dirty="0" smtClean="0">
                <a:solidFill>
                  <a:schemeClr val="tx1"/>
                </a:solidFill>
                <a:effectLst/>
                <a:latin typeface="+mn-lt"/>
                <a:ea typeface="+mn-ea"/>
                <a:cs typeface="+mn-cs"/>
              </a:rPr>
              <a:t>41 </a:t>
            </a:r>
            <a:r>
              <a:rPr lang="en-US" sz="1200" b="0" i="0" kern="1200" dirty="0" smtClean="0">
                <a:solidFill>
                  <a:schemeClr val="tx1"/>
                </a:solidFill>
                <a:effectLst/>
                <a:latin typeface="+mn-lt"/>
                <a:ea typeface="+mn-ea"/>
                <a:cs typeface="+mn-cs"/>
              </a:rPr>
              <a:t>He’ll enter the Beautiful Land, and many will fall, even though these will escape his control: Edom, Moab, and certain Ammonite officials.</a:t>
            </a:r>
          </a:p>
          <a:p>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conjecture</a:t>
            </a:r>
            <a:r>
              <a:rPr lang="en-US" sz="1200" b="0" i="0" kern="1200" baseline="0" dirty="0" smtClean="0">
                <a:solidFill>
                  <a:schemeClr val="tx1"/>
                </a:solidFill>
                <a:effectLst/>
                <a:latin typeface="+mn-lt"/>
                <a:ea typeface="+mn-ea"/>
                <a:cs typeface="+mn-cs"/>
              </a:rPr>
              <a:t> on why these three places are spared is to give the 144,000 a place to flee to.  This would seem to fit </a:t>
            </a:r>
            <a:r>
              <a:rPr lang="en-US" sz="1200" b="0" i="0" kern="1200" baseline="0" dirty="0" err="1" smtClean="0">
                <a:solidFill>
                  <a:schemeClr val="tx1"/>
                </a:solidFill>
                <a:effectLst/>
                <a:latin typeface="+mn-lt"/>
                <a:ea typeface="+mn-ea"/>
                <a:cs typeface="+mn-cs"/>
              </a:rPr>
              <a:t>Obadaiah’s</a:t>
            </a:r>
            <a:r>
              <a:rPr lang="en-US" sz="1200" b="0" i="0" kern="1200" baseline="0" dirty="0" smtClean="0">
                <a:solidFill>
                  <a:schemeClr val="tx1"/>
                </a:solidFill>
                <a:effectLst/>
                <a:latin typeface="+mn-lt"/>
                <a:ea typeface="+mn-ea"/>
                <a:cs typeface="+mn-cs"/>
              </a:rPr>
              <a:t> prophecy of the end time.</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1" i="0" kern="1200" baseline="30000" dirty="0" smtClean="0">
                <a:solidFill>
                  <a:schemeClr val="tx1"/>
                </a:solidFill>
                <a:effectLst/>
                <a:latin typeface="+mn-lt"/>
                <a:ea typeface="+mn-ea"/>
                <a:cs typeface="+mn-cs"/>
              </a:rPr>
              <a:t>42 </a:t>
            </a:r>
            <a:r>
              <a:rPr lang="en-US" sz="1200" b="0" i="0" kern="1200" dirty="0" smtClean="0">
                <a:solidFill>
                  <a:schemeClr val="tx1"/>
                </a:solidFill>
                <a:effectLst/>
                <a:latin typeface="+mn-lt"/>
                <a:ea typeface="+mn-ea"/>
                <a:cs typeface="+mn-cs"/>
              </a:rPr>
              <a:t>He’ll extend his power over other countries, and even the land of Egypt won’t escape. </a:t>
            </a:r>
            <a:r>
              <a:rPr lang="en-US" sz="1200" b="1" i="0" kern="1200" baseline="30000" dirty="0" smtClean="0">
                <a:solidFill>
                  <a:schemeClr val="tx1"/>
                </a:solidFill>
                <a:effectLst/>
                <a:latin typeface="+mn-lt"/>
                <a:ea typeface="+mn-ea"/>
                <a:cs typeface="+mn-cs"/>
              </a:rPr>
              <a:t>43 </a:t>
            </a:r>
            <a:r>
              <a:rPr lang="en-US" sz="1200" b="0" i="0" kern="1200" dirty="0" smtClean="0">
                <a:solidFill>
                  <a:schemeClr val="tx1"/>
                </a:solidFill>
                <a:effectLst/>
                <a:latin typeface="+mn-lt"/>
                <a:ea typeface="+mn-ea"/>
                <a:cs typeface="+mn-cs"/>
              </a:rPr>
              <a:t>He’ll capture treasures of gold, silver, and all the treasures of Egypt, with the Libyans and </a:t>
            </a:r>
            <a:r>
              <a:rPr lang="en-US" sz="1200" b="0" i="0" kern="1200" dirty="0" err="1" smtClean="0">
                <a:solidFill>
                  <a:schemeClr val="tx1"/>
                </a:solidFill>
                <a:effectLst/>
                <a:latin typeface="+mn-lt"/>
                <a:ea typeface="+mn-ea"/>
                <a:cs typeface="+mn-cs"/>
              </a:rPr>
              <a:t>Cushites</a:t>
            </a:r>
            <a:r>
              <a:rPr lang="en-US" sz="1200" b="0" i="0" kern="1200" dirty="0" smtClean="0">
                <a:solidFill>
                  <a:schemeClr val="tx1"/>
                </a:solidFill>
                <a:effectLst/>
                <a:latin typeface="+mn-lt"/>
                <a:ea typeface="+mn-ea"/>
                <a:cs typeface="+mn-cs"/>
              </a:rPr>
              <a:t> at his feet. </a:t>
            </a:r>
            <a:r>
              <a:rPr lang="en-US" sz="1200" b="1" i="0" kern="1200" baseline="30000" dirty="0" smtClean="0">
                <a:solidFill>
                  <a:schemeClr val="tx1"/>
                </a:solidFill>
                <a:effectLst/>
                <a:latin typeface="+mn-lt"/>
                <a:ea typeface="+mn-ea"/>
                <a:cs typeface="+mn-cs"/>
              </a:rPr>
              <a:t>44 </a:t>
            </a:r>
            <a:r>
              <a:rPr lang="en-US" sz="1200" b="0" i="0" kern="1200" dirty="0" smtClean="0">
                <a:solidFill>
                  <a:schemeClr val="tx1"/>
                </a:solidFill>
                <a:effectLst/>
                <a:latin typeface="+mn-lt"/>
                <a:ea typeface="+mn-ea"/>
                <a:cs typeface="+mn-cs"/>
              </a:rPr>
              <a:t>However, reports from the east and the north will alarm him, and he’ll march out in great anger, intending to destroy and to desolate many. </a:t>
            </a:r>
            <a:r>
              <a:rPr lang="en-US" sz="1200" b="1" i="0" kern="1200" baseline="30000" dirty="0" smtClean="0">
                <a:solidFill>
                  <a:schemeClr val="tx1"/>
                </a:solidFill>
                <a:effectLst/>
                <a:latin typeface="+mn-lt"/>
                <a:ea typeface="+mn-ea"/>
                <a:cs typeface="+mn-cs"/>
              </a:rPr>
              <a:t>45 </a:t>
            </a:r>
            <a:r>
              <a:rPr lang="en-US" sz="1200" b="0" i="0" kern="1200" dirty="0" smtClean="0">
                <a:solidFill>
                  <a:schemeClr val="tx1"/>
                </a:solidFill>
                <a:effectLst/>
                <a:latin typeface="+mn-lt"/>
                <a:ea typeface="+mn-ea"/>
                <a:cs typeface="+mn-cs"/>
              </a:rPr>
              <a:t>When he pitches his royal pavilions between the seas facing the mountain of holy Glory, he’ll come to his end, and no one will help him.’”</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D7ECCC-5D98-40D5-80D6-5A98A53CFA20}" type="slidenum">
              <a:rPr lang="en-US" smtClean="0"/>
              <a:t>99</a:t>
            </a:fld>
            <a:endParaRPr lang="en-US"/>
          </a:p>
        </p:txBody>
      </p:sp>
    </p:spTree>
    <p:extLst>
      <p:ext uri="{BB962C8B-B14F-4D97-AF65-F5344CB8AC3E}">
        <p14:creationId xmlns:p14="http://schemas.microsoft.com/office/powerpoint/2010/main" val="238070999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Daniel</a:t>
            </a:r>
            <a:r>
              <a:rPr lang="en-US" sz="1200" b="1" i="0" kern="1200" baseline="0" dirty="0" smtClean="0">
                <a:solidFill>
                  <a:schemeClr val="tx1"/>
                </a:solidFill>
                <a:effectLst/>
                <a:latin typeface="+mn-lt"/>
                <a:ea typeface="+mn-ea"/>
                <a:cs typeface="+mn-cs"/>
              </a:rPr>
              <a:t> 12</a:t>
            </a:r>
            <a:r>
              <a:rPr lang="en-US" sz="1200" b="1"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“‘At that time, Michael will arise, the great prince who will stand up on behalf of your people, and a time of trouble will come like there has never been since nations began until that time. Also at that time, your people will be delivered—everyone who will have been written in the book. </a:t>
            </a:r>
            <a:r>
              <a:rPr lang="en-US" sz="1200" b="1" i="0" kern="1200" baseline="30000" dirty="0" smtClean="0">
                <a:solidFill>
                  <a:schemeClr val="tx1"/>
                </a:solidFill>
                <a:effectLst/>
                <a:latin typeface="+mn-lt"/>
                <a:ea typeface="+mn-ea"/>
                <a:cs typeface="+mn-cs"/>
              </a:rPr>
              <a:t>2 </a:t>
            </a:r>
            <a:r>
              <a:rPr lang="en-US" sz="1200" b="0" i="0" kern="1200" dirty="0" smtClean="0">
                <a:solidFill>
                  <a:schemeClr val="tx1"/>
                </a:solidFill>
                <a:effectLst/>
                <a:latin typeface="+mn-lt"/>
                <a:ea typeface="+mn-ea"/>
                <a:cs typeface="+mn-cs"/>
              </a:rPr>
              <a:t>Many of those who are sleeping in the dust of the earth will awaken—some to life everlasting, and some to disgrace and everlasting contempt. </a:t>
            </a:r>
            <a:r>
              <a:rPr lang="en-US" sz="1200" b="1" i="0" kern="1200" baseline="30000" dirty="0" smtClean="0">
                <a:solidFill>
                  <a:schemeClr val="tx1"/>
                </a:solidFill>
                <a:effectLst/>
                <a:latin typeface="+mn-lt"/>
                <a:ea typeface="+mn-ea"/>
                <a:cs typeface="+mn-cs"/>
              </a:rPr>
              <a:t>3 </a:t>
            </a:r>
            <a:r>
              <a:rPr lang="en-US" sz="1200" b="0" i="0" kern="1200" dirty="0" smtClean="0">
                <a:solidFill>
                  <a:schemeClr val="tx1"/>
                </a:solidFill>
                <a:effectLst/>
                <a:latin typeface="+mn-lt"/>
                <a:ea typeface="+mn-ea"/>
                <a:cs typeface="+mn-cs"/>
              </a:rPr>
              <a:t>Those who manifest wisdom will shine like the brightness of the expanse of heaven, and those who turn many to righteousness will shine like the stars for ever and ever. </a:t>
            </a:r>
            <a:r>
              <a:rPr lang="en-US" sz="1200" b="1" i="0" kern="1200" baseline="30000" dirty="0" smtClean="0">
                <a:solidFill>
                  <a:schemeClr val="tx1"/>
                </a:solidFill>
                <a:effectLst/>
                <a:latin typeface="+mn-lt"/>
                <a:ea typeface="+mn-ea"/>
                <a:cs typeface="+mn-cs"/>
              </a:rPr>
              <a:t>4 </a:t>
            </a:r>
            <a:r>
              <a:rPr lang="en-US" sz="1200" b="0" i="0" kern="1200" dirty="0" smtClean="0">
                <a:solidFill>
                  <a:schemeClr val="tx1"/>
                </a:solidFill>
                <a:effectLst/>
                <a:latin typeface="+mn-lt"/>
                <a:ea typeface="+mn-ea"/>
                <a:cs typeface="+mn-cs"/>
              </a:rPr>
              <a:t>Now as for you, Daniel, roll up your scroll and seal your words until the time of the end. Many will rush around, while knowledge increases.’”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sleepers comment is poorly</a:t>
            </a:r>
            <a:r>
              <a:rPr lang="en-US" sz="1200" b="0" i="0" kern="1200" baseline="0" dirty="0" smtClean="0">
                <a:solidFill>
                  <a:schemeClr val="tx1"/>
                </a:solidFill>
                <a:effectLst/>
                <a:latin typeface="+mn-lt"/>
                <a:ea typeface="+mn-ea"/>
                <a:cs typeface="+mn-cs"/>
              </a:rPr>
              <a:t> translated.  In the English it leads one to think everyone is resurrected at once.  In the Hebrew, there is a distinction.  There are two sets of resurrections, the ones to everlasting life are one.  There is a second that is those to disgrace and contempt.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1: This is</a:t>
            </a:r>
            <a:r>
              <a:rPr lang="en-US" sz="1200" b="0" i="0" kern="1200" baseline="0" dirty="0" smtClean="0">
                <a:solidFill>
                  <a:schemeClr val="tx1"/>
                </a:solidFill>
                <a:effectLst/>
                <a:latin typeface="+mn-lt"/>
                <a:ea typeface="+mn-ea"/>
                <a:cs typeface="+mn-cs"/>
              </a:rPr>
              <a:t> referring to Israel as the focus, not the church. Daniel 12 is in Hebrew.</a:t>
            </a:r>
          </a:p>
          <a:p>
            <a:r>
              <a:rPr lang="en-US" sz="1200" b="0" i="0" kern="1200" baseline="0" dirty="0" smtClean="0">
                <a:solidFill>
                  <a:schemeClr val="tx1"/>
                </a:solidFill>
                <a:effectLst/>
                <a:latin typeface="+mn-lt"/>
                <a:ea typeface="+mn-ea"/>
                <a:cs typeface="+mn-cs"/>
              </a:rPr>
              <a:t>Michael, overseeing Israel.  Always battling Satan.</a:t>
            </a:r>
          </a:p>
          <a:p>
            <a:r>
              <a:rPr lang="en-US" dirty="0" smtClean="0"/>
              <a:t>Alludes</a:t>
            </a:r>
            <a:r>
              <a:rPr lang="en-US" baseline="0" dirty="0" smtClean="0"/>
              <a:t> to the time of Jacob’s Trouble.</a:t>
            </a:r>
          </a:p>
          <a:p>
            <a:endParaRPr lang="en-US" baseline="0" dirty="0" smtClean="0"/>
          </a:p>
          <a:p>
            <a:r>
              <a:rPr lang="en-US" baseline="0" dirty="0" smtClean="0"/>
              <a:t>4: This book is sealed.  Unlike the book of Revelation.</a:t>
            </a:r>
          </a:p>
          <a:p>
            <a:endParaRPr lang="en-US" baseline="0" dirty="0" smtClean="0"/>
          </a:p>
          <a:p>
            <a:r>
              <a:rPr lang="en-US" baseline="0" dirty="0" smtClean="0"/>
              <a:t>Knowledge will be increased.  The Hebrew indicates it is THE knowledge (ha </a:t>
            </a:r>
            <a:r>
              <a:rPr lang="en-US" baseline="0" dirty="0" err="1" smtClean="0"/>
              <a:t>hadat</a:t>
            </a:r>
            <a:r>
              <a:rPr lang="en-US" baseline="0" dirty="0" smtClean="0"/>
              <a:t>) that will increase. That is knowledge of God.</a:t>
            </a:r>
          </a:p>
          <a:p>
            <a:r>
              <a:rPr lang="en-US" baseline="0" dirty="0" smtClean="0"/>
              <a:t>This book is preserved (sealed) until the end.  More and more of God’s word is being understood in recent years.</a:t>
            </a:r>
          </a:p>
        </p:txBody>
      </p:sp>
      <p:sp>
        <p:nvSpPr>
          <p:cNvPr id="4" name="Slide Number Placeholder 3"/>
          <p:cNvSpPr>
            <a:spLocks noGrp="1"/>
          </p:cNvSpPr>
          <p:nvPr>
            <p:ph type="sldNum" sz="quarter" idx="10"/>
          </p:nvPr>
        </p:nvSpPr>
        <p:spPr/>
        <p:txBody>
          <a:bodyPr/>
          <a:lstStyle/>
          <a:p>
            <a:fld id="{69D7ECCC-5D98-40D5-80D6-5A98A53CFA20}" type="slidenum">
              <a:rPr lang="en-US" smtClean="0"/>
              <a:t>100</a:t>
            </a:fld>
            <a:endParaRPr lang="en-US"/>
          </a:p>
        </p:txBody>
      </p:sp>
    </p:spTree>
    <p:extLst>
      <p:ext uri="{BB962C8B-B14F-4D97-AF65-F5344CB8AC3E}">
        <p14:creationId xmlns:p14="http://schemas.microsoft.com/office/powerpoint/2010/main" val="238070999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Example:</a:t>
            </a:r>
          </a:p>
          <a:p>
            <a:r>
              <a:rPr lang="en-US" baseline="0" dirty="0" smtClean="0"/>
              <a:t>Amos 7:1</a:t>
            </a:r>
          </a:p>
          <a:p>
            <a:r>
              <a:rPr lang="en-US" baseline="0" dirty="0" smtClean="0"/>
              <a:t>Modern translations (and the Masoretic texts) read as indicated.  It doesn’t make a lot of sense even as untranslated Hebrew in the Masoretic.</a:t>
            </a:r>
          </a:p>
          <a:p>
            <a:endParaRPr lang="en-US" baseline="0" dirty="0" smtClean="0"/>
          </a:p>
          <a:p>
            <a:r>
              <a:rPr lang="en-US" baseline="0" dirty="0" smtClean="0"/>
              <a:t>*click*</a:t>
            </a:r>
          </a:p>
          <a:p>
            <a:r>
              <a:rPr lang="en-US" baseline="0" dirty="0" smtClean="0"/>
              <a:t>Here it is in the Septuagint.  Translated by Hebrew scholars into precise Greek between the testament periods.  It reads very differently.</a:t>
            </a:r>
          </a:p>
          <a:p>
            <a:endParaRPr lang="en-US" baseline="0" dirty="0" smtClean="0"/>
          </a:p>
          <a:p>
            <a:r>
              <a:rPr lang="en-US" baseline="0" dirty="0" smtClean="0"/>
              <a:t>*click*</a:t>
            </a:r>
          </a:p>
          <a:p>
            <a:r>
              <a:rPr lang="en-US" baseline="0" dirty="0" smtClean="0"/>
              <a:t>Since you are likely not to be able to read Greek.</a:t>
            </a:r>
          </a:p>
          <a:p>
            <a:r>
              <a:rPr lang="en-US" baseline="0" dirty="0" smtClean="0"/>
              <a:t>Here is an English translation of the Septuagint.</a:t>
            </a:r>
          </a:p>
        </p:txBody>
      </p:sp>
      <p:sp>
        <p:nvSpPr>
          <p:cNvPr id="4" name="Slide Number Placeholder 3"/>
          <p:cNvSpPr>
            <a:spLocks noGrp="1"/>
          </p:cNvSpPr>
          <p:nvPr>
            <p:ph type="sldNum" sz="quarter" idx="10"/>
          </p:nvPr>
        </p:nvSpPr>
        <p:spPr/>
        <p:txBody>
          <a:bodyPr/>
          <a:lstStyle/>
          <a:p>
            <a:fld id="{69D7ECCC-5D98-40D5-80D6-5A98A53CFA20}" type="slidenum">
              <a:rPr lang="en-US" smtClean="0"/>
              <a:t>101</a:t>
            </a:fld>
            <a:endParaRPr lang="en-US"/>
          </a:p>
        </p:txBody>
      </p:sp>
    </p:spTree>
    <p:extLst>
      <p:ext uri="{BB962C8B-B14F-4D97-AF65-F5344CB8AC3E}">
        <p14:creationId xmlns:p14="http://schemas.microsoft.com/office/powerpoint/2010/main" val="2380709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baseline="30000" dirty="0" smtClean="0">
                <a:solidFill>
                  <a:schemeClr val="tx1"/>
                </a:solidFill>
                <a:effectLst/>
                <a:latin typeface="+mn-lt"/>
                <a:ea typeface="+mn-ea"/>
                <a:cs typeface="+mn-cs"/>
              </a:rPr>
              <a:t>36 </a:t>
            </a:r>
            <a:r>
              <a:rPr lang="en-US" sz="1200" b="0" i="0" kern="1200" dirty="0" smtClean="0">
                <a:solidFill>
                  <a:schemeClr val="tx1"/>
                </a:solidFill>
                <a:effectLst/>
                <a:latin typeface="+mn-lt"/>
                <a:ea typeface="+mn-ea"/>
                <a:cs typeface="+mn-cs"/>
              </a:rPr>
              <a:t>“This was the dream, and we’ll now relate its meaning to the king. </a:t>
            </a:r>
            <a:r>
              <a:rPr lang="en-US" sz="1200" b="1" i="0" kern="1200" baseline="30000" dirty="0" smtClean="0">
                <a:solidFill>
                  <a:schemeClr val="tx1"/>
                </a:solidFill>
                <a:effectLst/>
                <a:latin typeface="+mn-lt"/>
                <a:ea typeface="+mn-ea"/>
                <a:cs typeface="+mn-cs"/>
              </a:rPr>
              <a:t>37 </a:t>
            </a:r>
            <a:r>
              <a:rPr lang="en-US" sz="1200" b="0" i="0" kern="1200" dirty="0" smtClean="0">
                <a:solidFill>
                  <a:schemeClr val="tx1"/>
                </a:solidFill>
                <a:effectLst/>
                <a:latin typeface="+mn-lt"/>
                <a:ea typeface="+mn-ea"/>
                <a:cs typeface="+mn-cs"/>
              </a:rPr>
              <a:t>You, your majesty, king of kings—to whom the God of heaven has given the kingdom, the power, the strength, and the glory, </a:t>
            </a:r>
            <a:r>
              <a:rPr lang="en-US" sz="1200" b="1" i="0" kern="1200" baseline="30000" dirty="0" smtClean="0">
                <a:solidFill>
                  <a:schemeClr val="tx1"/>
                </a:solidFill>
                <a:effectLst/>
                <a:latin typeface="+mn-lt"/>
                <a:ea typeface="+mn-ea"/>
                <a:cs typeface="+mn-cs"/>
              </a:rPr>
              <a:t>38 </a:t>
            </a:r>
            <a:r>
              <a:rPr lang="en-US" sz="1200" b="0" i="0" kern="1200" dirty="0" smtClean="0">
                <a:solidFill>
                  <a:schemeClr val="tx1"/>
                </a:solidFill>
                <a:effectLst/>
                <a:latin typeface="+mn-lt"/>
                <a:ea typeface="+mn-ea"/>
                <a:cs typeface="+mn-cs"/>
              </a:rPr>
              <a:t>so that wherever people, wild animals, or birds of the sky live, he has placed them under your control, giving you dominion over them all—you’re that head of gold.</a:t>
            </a:r>
          </a:p>
          <a:p>
            <a:r>
              <a:rPr lang="en-US" sz="1200" b="1" i="0" kern="1200" baseline="30000" dirty="0" smtClean="0">
                <a:solidFill>
                  <a:schemeClr val="tx1"/>
                </a:solidFill>
                <a:effectLst/>
                <a:latin typeface="+mn-lt"/>
                <a:ea typeface="+mn-ea"/>
                <a:cs typeface="+mn-cs"/>
              </a:rPr>
              <a:t>39 </a:t>
            </a:r>
            <a:r>
              <a:rPr lang="en-US" sz="1200" b="0" i="0" kern="1200" dirty="0" smtClean="0">
                <a:solidFill>
                  <a:schemeClr val="tx1"/>
                </a:solidFill>
                <a:effectLst/>
                <a:latin typeface="+mn-lt"/>
                <a:ea typeface="+mn-ea"/>
                <a:cs typeface="+mn-cs"/>
              </a:rPr>
              <a:t>“After you, another kingdom will arise that is inferior to yours, and then a third kingdom of bronze will arise to rule all the earth. </a:t>
            </a:r>
            <a:r>
              <a:rPr lang="en-US" sz="1200" b="1" i="0" kern="1200" baseline="30000" dirty="0" smtClean="0">
                <a:solidFill>
                  <a:schemeClr val="tx1"/>
                </a:solidFill>
                <a:effectLst/>
                <a:latin typeface="+mn-lt"/>
                <a:ea typeface="+mn-ea"/>
                <a:cs typeface="+mn-cs"/>
              </a:rPr>
              <a:t>40 </a:t>
            </a:r>
            <a:r>
              <a:rPr lang="en-US" sz="1200" b="0" i="0" kern="1200" dirty="0" smtClean="0">
                <a:solidFill>
                  <a:schemeClr val="tx1"/>
                </a:solidFill>
                <a:effectLst/>
                <a:latin typeface="+mn-lt"/>
                <a:ea typeface="+mn-ea"/>
                <a:cs typeface="+mn-cs"/>
              </a:rPr>
              <a:t>Then there will be a fourth kingdom, as strong as iron. Just as all things are broken to pieces and shattered by iron, so it will shatter and crush everything.</a:t>
            </a:r>
          </a:p>
          <a:p>
            <a:r>
              <a:rPr lang="en-US" sz="1200" b="1" i="0" kern="1200" baseline="30000" dirty="0" smtClean="0">
                <a:solidFill>
                  <a:schemeClr val="tx1"/>
                </a:solidFill>
                <a:effectLst/>
                <a:latin typeface="+mn-lt"/>
                <a:ea typeface="+mn-ea"/>
                <a:cs typeface="+mn-cs"/>
              </a:rPr>
              <a:t>41 </a:t>
            </a:r>
            <a:r>
              <a:rPr lang="en-US" sz="1200" b="0" i="0" kern="1200" dirty="0" smtClean="0">
                <a:solidFill>
                  <a:schemeClr val="tx1"/>
                </a:solidFill>
                <a:effectLst/>
                <a:latin typeface="+mn-lt"/>
                <a:ea typeface="+mn-ea"/>
                <a:cs typeface="+mn-cs"/>
              </a:rPr>
              <a:t>“The feet and toes that you saw, made partly of potter’s clay and partly of iron, represent a divided kingdom. It will still have the strength of iron, in that you saw iron mixed with clay. </a:t>
            </a:r>
            <a:r>
              <a:rPr lang="en-US" sz="1200" b="1" i="0" kern="1200" baseline="30000" dirty="0" smtClean="0">
                <a:solidFill>
                  <a:schemeClr val="tx1"/>
                </a:solidFill>
                <a:effectLst/>
                <a:latin typeface="+mn-lt"/>
                <a:ea typeface="+mn-ea"/>
                <a:cs typeface="+mn-cs"/>
              </a:rPr>
              <a:t>42 </a:t>
            </a:r>
            <a:r>
              <a:rPr lang="en-US" sz="1200" b="0" i="0" kern="1200" dirty="0" smtClean="0">
                <a:solidFill>
                  <a:schemeClr val="tx1"/>
                </a:solidFill>
                <a:effectLst/>
                <a:latin typeface="+mn-lt"/>
                <a:ea typeface="+mn-ea"/>
                <a:cs typeface="+mn-cs"/>
              </a:rPr>
              <a:t>Just as their toes and feet are part iron and part clay, so will the kingdom be both strong and brittle. </a:t>
            </a:r>
            <a:r>
              <a:rPr lang="en-US" sz="1200" b="1" i="0" kern="1200" baseline="30000" dirty="0" smtClean="0">
                <a:solidFill>
                  <a:schemeClr val="tx1"/>
                </a:solidFill>
                <a:effectLst/>
                <a:latin typeface="+mn-lt"/>
                <a:ea typeface="+mn-ea"/>
                <a:cs typeface="+mn-cs"/>
              </a:rPr>
              <a:t>43 </a:t>
            </a:r>
            <a:r>
              <a:rPr lang="en-US" sz="1200" b="0" i="0" kern="1200" dirty="0" smtClean="0">
                <a:solidFill>
                  <a:schemeClr val="tx1"/>
                </a:solidFill>
                <a:effectLst/>
                <a:latin typeface="+mn-lt"/>
                <a:ea typeface="+mn-ea"/>
                <a:cs typeface="+mn-cs"/>
              </a:rPr>
              <a:t>Just as you saw iron mixed with clay, so they will mix themselves with human offspring. Furthermore, they won’t remain together, just as iron doesn’t mix with clay.</a:t>
            </a:r>
          </a:p>
          <a:p>
            <a:r>
              <a:rPr lang="en-US" sz="1200" b="1" i="0" kern="1200" baseline="30000" dirty="0" smtClean="0">
                <a:solidFill>
                  <a:schemeClr val="tx1"/>
                </a:solidFill>
                <a:effectLst/>
                <a:latin typeface="+mn-lt"/>
                <a:ea typeface="+mn-ea"/>
                <a:cs typeface="+mn-cs"/>
              </a:rPr>
              <a:t>44 </a:t>
            </a:r>
            <a:r>
              <a:rPr lang="en-US" sz="1200" b="0" i="0" kern="1200" dirty="0" smtClean="0">
                <a:solidFill>
                  <a:schemeClr val="tx1"/>
                </a:solidFill>
                <a:effectLst/>
                <a:latin typeface="+mn-lt"/>
                <a:ea typeface="+mn-ea"/>
                <a:cs typeface="+mn-cs"/>
              </a:rPr>
              <a:t>“During the reigns of those kings, the God of heaven will set up a kingdom that will never be destroyed, nor its sovereignty left in the hands of another people. It will shatter and crush all of these kingdoms, and it will stand forever. </a:t>
            </a:r>
            <a:r>
              <a:rPr lang="en-US" sz="1200" b="1" i="0" kern="1200" baseline="30000" dirty="0" smtClean="0">
                <a:solidFill>
                  <a:schemeClr val="tx1"/>
                </a:solidFill>
                <a:effectLst/>
                <a:latin typeface="+mn-lt"/>
                <a:ea typeface="+mn-ea"/>
                <a:cs typeface="+mn-cs"/>
              </a:rPr>
              <a:t>45 </a:t>
            </a:r>
            <a:r>
              <a:rPr lang="en-US" sz="1200" b="0" i="0" kern="1200" dirty="0" smtClean="0">
                <a:solidFill>
                  <a:schemeClr val="tx1"/>
                </a:solidFill>
                <a:effectLst/>
                <a:latin typeface="+mn-lt"/>
                <a:ea typeface="+mn-ea"/>
                <a:cs typeface="+mn-cs"/>
              </a:rPr>
              <a:t>Now, just as you saw that the stone was cut out of the mountain without human hands—and that it crushed the iron, bronze, clay, silver, and gold to pieces—so also the great God has revealed to the king what will take place after this. Your dream will come true, and its meaning will prove trustworthy.”</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D7ECCC-5D98-40D5-80D6-5A98A53CFA20}" type="slidenum">
              <a:rPr lang="en-US" smtClean="0"/>
              <a:t>14</a:t>
            </a:fld>
            <a:endParaRPr lang="en-US"/>
          </a:p>
        </p:txBody>
      </p:sp>
    </p:spTree>
    <p:extLst>
      <p:ext uri="{BB962C8B-B14F-4D97-AF65-F5344CB8AC3E}">
        <p14:creationId xmlns:p14="http://schemas.microsoft.com/office/powerpoint/2010/main" val="145668841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Daniel</a:t>
            </a:r>
            <a:r>
              <a:rPr lang="en-US" sz="1200" b="1" i="0" kern="1200" baseline="0" dirty="0" smtClean="0">
                <a:solidFill>
                  <a:schemeClr val="tx1"/>
                </a:solidFill>
                <a:effectLst/>
                <a:latin typeface="+mn-lt"/>
                <a:ea typeface="+mn-ea"/>
                <a:cs typeface="+mn-cs"/>
              </a:rPr>
              <a:t> 12</a:t>
            </a:r>
            <a:endParaRPr lang="en-US" sz="1200" b="1" i="0" kern="1200" dirty="0" smtClean="0">
              <a:solidFill>
                <a:schemeClr val="tx1"/>
              </a:solidFill>
              <a:effectLst/>
              <a:latin typeface="+mn-lt"/>
              <a:ea typeface="+mn-ea"/>
              <a:cs typeface="+mn-cs"/>
            </a:endParaRPr>
          </a:p>
          <a:p>
            <a:r>
              <a:rPr lang="en-US" sz="1200" b="1" i="0" kern="1200" baseline="30000" dirty="0" smtClean="0">
                <a:solidFill>
                  <a:schemeClr val="tx1"/>
                </a:solidFill>
                <a:effectLst/>
                <a:latin typeface="+mn-lt"/>
                <a:ea typeface="+mn-ea"/>
                <a:cs typeface="+mn-cs"/>
              </a:rPr>
              <a:t>5 </a:t>
            </a:r>
            <a:r>
              <a:rPr lang="en-US" sz="1200" b="0" i="0" kern="1200" dirty="0" smtClean="0">
                <a:solidFill>
                  <a:schemeClr val="tx1"/>
                </a:solidFill>
                <a:effectLst/>
                <a:latin typeface="+mn-lt"/>
                <a:ea typeface="+mn-ea"/>
                <a:cs typeface="+mn-cs"/>
              </a:rPr>
              <a:t>“Then while I, Daniel, continued watching, suddenly two others stood there, one on this side of the river bank and one on the other side. </a:t>
            </a:r>
            <a:r>
              <a:rPr lang="en-US" sz="1200" b="1" i="0" kern="1200" baseline="30000" dirty="0" smtClean="0">
                <a:solidFill>
                  <a:schemeClr val="tx1"/>
                </a:solidFill>
                <a:effectLst/>
                <a:latin typeface="+mn-lt"/>
                <a:ea typeface="+mn-ea"/>
                <a:cs typeface="+mn-cs"/>
              </a:rPr>
              <a:t>6 </a:t>
            </a:r>
            <a:r>
              <a:rPr lang="en-US" sz="1200" b="0" i="0" kern="1200" dirty="0" smtClean="0">
                <a:solidFill>
                  <a:schemeClr val="tx1"/>
                </a:solidFill>
                <a:effectLst/>
                <a:latin typeface="+mn-lt"/>
                <a:ea typeface="+mn-ea"/>
                <a:cs typeface="+mn-cs"/>
              </a:rPr>
              <a:t>One asked the man dressed in linen clothes, who was standing above the waters of the river, ‘How long until the fulfillment of the wonders?’</a:t>
            </a:r>
          </a:p>
          <a:p>
            <a:r>
              <a:rPr lang="en-US" sz="1200" b="1" i="0" kern="1200" baseline="30000" dirty="0" smtClean="0">
                <a:solidFill>
                  <a:schemeClr val="tx1"/>
                </a:solidFill>
                <a:effectLst/>
                <a:latin typeface="+mn-lt"/>
                <a:ea typeface="+mn-ea"/>
                <a:cs typeface="+mn-cs"/>
              </a:rPr>
              <a:t>7 </a:t>
            </a:r>
            <a:r>
              <a:rPr lang="en-US" sz="1200" b="0" i="0" kern="1200" dirty="0" smtClean="0">
                <a:solidFill>
                  <a:schemeClr val="tx1"/>
                </a:solidFill>
                <a:effectLst/>
                <a:latin typeface="+mn-lt"/>
                <a:ea typeface="+mn-ea"/>
                <a:cs typeface="+mn-cs"/>
              </a:rPr>
              <a:t>“I heard the man dressed in linen clothes, who was standing above the waters of the river as he lifted his right and left hands to heaven and swore by the one who lives forever that it would be for a time, times, and a half. When the shattering of the power of the holy people has occurred, all these things will conclude.”</a:t>
            </a:r>
          </a:p>
          <a:p>
            <a:endParaRPr lang="en-US" baseline="0" dirty="0" smtClean="0"/>
          </a:p>
          <a:p>
            <a:r>
              <a:rPr lang="en-US" baseline="0" dirty="0" smtClean="0"/>
              <a:t>Man in linen is probably an old testament appearance of Jesus (</a:t>
            </a:r>
            <a:r>
              <a:rPr lang="en-US" baseline="0" dirty="0" err="1" smtClean="0"/>
              <a:t>Christophanies</a:t>
            </a:r>
            <a:r>
              <a:rPr lang="en-US" baseline="0" dirty="0" smtClean="0"/>
              <a:t>).  The other two are two witnesses.  The bible says that there must be two witnesses to establish a thing.</a:t>
            </a:r>
          </a:p>
          <a:p>
            <a:endParaRPr lang="en-US" baseline="0" dirty="0" smtClean="0"/>
          </a:p>
          <a:p>
            <a:r>
              <a:rPr lang="en-US" baseline="0" dirty="0" smtClean="0"/>
              <a:t>Time, times and half a time.  These are in reference to 3.5 years.</a:t>
            </a:r>
          </a:p>
          <a:p>
            <a:endParaRPr lang="en-US" baseline="0" dirty="0" smtClean="0"/>
          </a:p>
          <a:p>
            <a:r>
              <a:rPr lang="en-US" b="1" baseline="0" dirty="0" smtClean="0"/>
              <a:t>Daniel</a:t>
            </a:r>
          </a:p>
          <a:p>
            <a:r>
              <a:rPr lang="en-US" sz="1200" b="1" i="0" kern="1200" baseline="30000" dirty="0" smtClean="0">
                <a:solidFill>
                  <a:schemeClr val="tx1"/>
                </a:solidFill>
                <a:effectLst/>
                <a:latin typeface="+mn-lt"/>
                <a:ea typeface="+mn-ea"/>
                <a:cs typeface="+mn-cs"/>
              </a:rPr>
              <a:t>8 </a:t>
            </a:r>
            <a:r>
              <a:rPr lang="en-US" sz="1200" b="0" i="0" kern="1200" dirty="0" smtClean="0">
                <a:solidFill>
                  <a:schemeClr val="tx1"/>
                </a:solidFill>
                <a:effectLst/>
                <a:latin typeface="+mn-lt"/>
                <a:ea typeface="+mn-ea"/>
                <a:cs typeface="+mn-cs"/>
              </a:rPr>
              <a:t>“I heard, but I didn’t understand. So I asked, ‘Sir, what happens next?’</a:t>
            </a:r>
          </a:p>
          <a:p>
            <a:endParaRPr lang="en-US" sz="1200" b="1" i="0" kern="1200" baseline="30000" dirty="0" smtClean="0">
              <a:solidFill>
                <a:schemeClr val="tx1"/>
              </a:solidFill>
              <a:effectLst/>
              <a:latin typeface="+mn-lt"/>
              <a:ea typeface="+mn-ea"/>
              <a:cs typeface="+mn-cs"/>
            </a:endParaRPr>
          </a:p>
          <a:p>
            <a:r>
              <a:rPr lang="en-US" sz="1200" b="1" i="0" kern="1200" baseline="30000" dirty="0" smtClean="0">
                <a:solidFill>
                  <a:schemeClr val="tx1"/>
                </a:solidFill>
                <a:effectLst/>
                <a:latin typeface="+mn-lt"/>
                <a:ea typeface="+mn-ea"/>
                <a:cs typeface="+mn-cs"/>
              </a:rPr>
              <a:t>9 </a:t>
            </a:r>
            <a:r>
              <a:rPr lang="en-US" sz="1200" b="0" i="0" kern="1200" dirty="0" smtClean="0">
                <a:solidFill>
                  <a:schemeClr val="tx1"/>
                </a:solidFill>
                <a:effectLst/>
                <a:latin typeface="+mn-lt"/>
                <a:ea typeface="+mn-ea"/>
                <a:cs typeface="+mn-cs"/>
              </a:rPr>
              <a:t>“He answered, ‘Go on your way, Daniel, because these matters are wrapped up and sealed until the time of the end. </a:t>
            </a:r>
            <a:r>
              <a:rPr lang="en-US" sz="1200" b="1" i="0" kern="1200" baseline="30000" dirty="0" smtClean="0">
                <a:solidFill>
                  <a:schemeClr val="tx1"/>
                </a:solidFill>
                <a:effectLst/>
                <a:latin typeface="+mn-lt"/>
                <a:ea typeface="+mn-ea"/>
                <a:cs typeface="+mn-cs"/>
              </a:rPr>
              <a:t>10 </a:t>
            </a:r>
            <a:r>
              <a:rPr lang="en-US" sz="1200" b="0" i="0" kern="1200" dirty="0" smtClean="0">
                <a:solidFill>
                  <a:schemeClr val="tx1"/>
                </a:solidFill>
                <a:effectLst/>
                <a:latin typeface="+mn-lt"/>
                <a:ea typeface="+mn-ea"/>
                <a:cs typeface="+mn-cs"/>
              </a:rPr>
              <a:t>Many will be purified, cleansed, and refined, though the wicked will continue to act wickedly, and none of the wicked will understand. Nevertheless, the insightful will understand. </a:t>
            </a:r>
            <a:r>
              <a:rPr lang="en-US" sz="1200" b="1" i="0" kern="1200" baseline="30000" dirty="0" smtClean="0">
                <a:solidFill>
                  <a:schemeClr val="tx1"/>
                </a:solidFill>
                <a:effectLst/>
                <a:latin typeface="+mn-lt"/>
                <a:ea typeface="+mn-ea"/>
                <a:cs typeface="+mn-cs"/>
              </a:rPr>
              <a:t>11 </a:t>
            </a:r>
            <a:r>
              <a:rPr lang="en-US" sz="1200" b="0" i="0" kern="1200" dirty="0" smtClean="0">
                <a:solidFill>
                  <a:schemeClr val="tx1"/>
                </a:solidFill>
                <a:effectLst/>
                <a:latin typeface="+mn-lt"/>
                <a:ea typeface="+mn-ea"/>
                <a:cs typeface="+mn-cs"/>
              </a:rPr>
              <a:t>There will be 1,290 days from the time the regular burnt offering is rescinded and the destructive desolation established. </a:t>
            </a:r>
            <a:r>
              <a:rPr lang="en-US" sz="1200" b="1" i="0" kern="1200" baseline="30000" dirty="0" smtClean="0">
                <a:solidFill>
                  <a:schemeClr val="tx1"/>
                </a:solidFill>
                <a:effectLst/>
                <a:latin typeface="+mn-lt"/>
                <a:ea typeface="+mn-ea"/>
                <a:cs typeface="+mn-cs"/>
              </a:rPr>
              <a:t>12 </a:t>
            </a:r>
            <a:r>
              <a:rPr lang="en-US" sz="1200" b="0" i="0" kern="1200" dirty="0" smtClean="0">
                <a:solidFill>
                  <a:schemeClr val="tx1"/>
                </a:solidFill>
                <a:effectLst/>
                <a:latin typeface="+mn-lt"/>
                <a:ea typeface="+mn-ea"/>
                <a:cs typeface="+mn-cs"/>
              </a:rPr>
              <a:t>Blessed is the one who perseveres and attains to the 1,335 days. </a:t>
            </a:r>
            <a:r>
              <a:rPr lang="en-US" sz="1200" b="1" i="0" kern="1200" baseline="30000" dirty="0" smtClean="0">
                <a:solidFill>
                  <a:schemeClr val="tx1"/>
                </a:solidFill>
                <a:effectLst/>
                <a:latin typeface="+mn-lt"/>
                <a:ea typeface="+mn-ea"/>
                <a:cs typeface="+mn-cs"/>
              </a:rPr>
              <a:t>13 </a:t>
            </a:r>
            <a:r>
              <a:rPr lang="en-US" sz="1200" b="0" i="0" kern="1200" dirty="0" smtClean="0">
                <a:solidFill>
                  <a:schemeClr val="tx1"/>
                </a:solidFill>
                <a:effectLst/>
                <a:latin typeface="+mn-lt"/>
                <a:ea typeface="+mn-ea"/>
                <a:cs typeface="+mn-cs"/>
              </a:rPr>
              <a:t>Now as for you, keep on going until the end—you’ll rest and then rise to receive your reward at the end of the age.’”</a:t>
            </a:r>
          </a:p>
          <a:p>
            <a:endParaRPr lang="en-US" baseline="0" dirty="0" smtClean="0"/>
          </a:p>
          <a:p>
            <a:r>
              <a:rPr lang="en-US" baseline="0" dirty="0" smtClean="0"/>
              <a:t>Again this is an allusion to Antiochus Epiphanes decrees before the Maccabean revolt.  Similar things will be happening at the end.</a:t>
            </a:r>
          </a:p>
          <a:p>
            <a:endParaRPr lang="en-US" baseline="0" dirty="0" smtClean="0"/>
          </a:p>
          <a:p>
            <a:r>
              <a:rPr lang="en-US" baseline="0" dirty="0" smtClean="0"/>
              <a:t>Antiochus was a type of the Antichrist.</a:t>
            </a:r>
          </a:p>
          <a:p>
            <a:endParaRPr lang="en-US" baseline="0" dirty="0" smtClean="0"/>
          </a:p>
          <a:p>
            <a:r>
              <a:rPr lang="en-US" baseline="0" dirty="0" smtClean="0"/>
              <a:t>Good summary of antichrist behavior. Daniel 8</a:t>
            </a:r>
          </a:p>
          <a:p>
            <a:r>
              <a:rPr lang="en-US" sz="1200" b="0" i="0" u="none" strike="noStrike" kern="1200" baseline="0" dirty="0" smtClean="0">
                <a:solidFill>
                  <a:schemeClr val="tx1"/>
                </a:solidFill>
                <a:latin typeface="+mn-lt"/>
                <a:ea typeface="+mn-ea"/>
                <a:cs typeface="+mn-cs"/>
              </a:rPr>
              <a:t>• He will achieve great power by subduing others (v.24);</a:t>
            </a:r>
          </a:p>
          <a:p>
            <a:r>
              <a:rPr lang="en-US" sz="1200" b="0" i="0" u="none" strike="noStrike" kern="1200" baseline="0" dirty="0" smtClean="0">
                <a:solidFill>
                  <a:schemeClr val="tx1"/>
                </a:solidFill>
                <a:latin typeface="+mn-lt"/>
                <a:ea typeface="+mn-ea"/>
                <a:cs typeface="+mn-cs"/>
              </a:rPr>
              <a:t>• He will rise to power by promising false security (v.25);</a:t>
            </a:r>
          </a:p>
          <a:p>
            <a:r>
              <a:rPr lang="en-US" sz="1200" b="0" i="0" u="none" strike="noStrike" kern="1200" baseline="0" dirty="0" smtClean="0">
                <a:solidFill>
                  <a:schemeClr val="tx1"/>
                </a:solidFill>
                <a:latin typeface="+mn-lt"/>
                <a:ea typeface="+mn-ea"/>
                <a:cs typeface="+mn-cs"/>
              </a:rPr>
              <a:t>• He will be intelligent and persuasive (v.23);</a:t>
            </a:r>
          </a:p>
          <a:p>
            <a:r>
              <a:rPr lang="en-US" sz="1200" b="0" i="0" u="none" strike="noStrike" kern="1200" baseline="0" dirty="0" smtClean="0">
                <a:solidFill>
                  <a:schemeClr val="tx1"/>
                </a:solidFill>
                <a:latin typeface="+mn-lt"/>
                <a:ea typeface="+mn-ea"/>
                <a:cs typeface="+mn-cs"/>
              </a:rPr>
              <a:t>• He will be controlled by another, Satan (v.24);</a:t>
            </a:r>
          </a:p>
          <a:p>
            <a:r>
              <a:rPr lang="en-US" sz="1200" b="0" i="0" u="none" strike="noStrike" kern="1200" baseline="0" dirty="0" smtClean="0">
                <a:solidFill>
                  <a:schemeClr val="tx1"/>
                </a:solidFill>
                <a:latin typeface="+mn-lt"/>
                <a:ea typeface="+mn-ea"/>
                <a:cs typeface="+mn-cs"/>
              </a:rPr>
              <a:t>• He will be an adversary of Israel and subjugate Israel to his authority</a:t>
            </a:r>
          </a:p>
          <a:p>
            <a:r>
              <a:rPr lang="en-US" sz="1200" b="0" i="0" u="none" strike="noStrike" kern="1200" baseline="0" dirty="0" smtClean="0">
                <a:solidFill>
                  <a:schemeClr val="tx1"/>
                </a:solidFill>
                <a:latin typeface="+mn-lt"/>
                <a:ea typeface="+mn-ea"/>
                <a:cs typeface="+mn-cs"/>
              </a:rPr>
              <a:t>(vv.24-25);</a:t>
            </a:r>
          </a:p>
          <a:p>
            <a:r>
              <a:rPr lang="en-US" sz="1200" b="0" i="0" u="none" strike="noStrike" kern="1200" baseline="0" dirty="0" smtClean="0">
                <a:solidFill>
                  <a:schemeClr val="tx1"/>
                </a:solidFill>
                <a:latin typeface="+mn-lt"/>
                <a:ea typeface="+mn-ea"/>
                <a:cs typeface="+mn-cs"/>
              </a:rPr>
              <a:t>• He will rise up in opposition to the Prince of princes, the Lord Jesus</a:t>
            </a:r>
          </a:p>
          <a:p>
            <a:r>
              <a:rPr lang="en-US" sz="1200" b="0" i="0" u="none" strike="noStrike" kern="1200" baseline="0" dirty="0" smtClean="0">
                <a:solidFill>
                  <a:schemeClr val="tx1"/>
                </a:solidFill>
                <a:latin typeface="+mn-lt"/>
                <a:ea typeface="+mn-ea"/>
                <a:cs typeface="+mn-cs"/>
              </a:rPr>
              <a:t>Christ (v.25);</a:t>
            </a:r>
          </a:p>
          <a:p>
            <a:r>
              <a:rPr lang="en-US" sz="1200" b="0" i="0" u="none" strike="noStrike" kern="1200" baseline="0" dirty="0" smtClean="0">
                <a:solidFill>
                  <a:schemeClr val="tx1"/>
                </a:solidFill>
                <a:latin typeface="+mn-lt"/>
                <a:ea typeface="+mn-ea"/>
                <a:cs typeface="+mn-cs"/>
              </a:rPr>
              <a:t>• His rule will be terminated by divine judgment (v.25).</a:t>
            </a:r>
            <a:endParaRPr lang="en-US" baseline="0" dirty="0" smtClean="0"/>
          </a:p>
        </p:txBody>
      </p:sp>
      <p:sp>
        <p:nvSpPr>
          <p:cNvPr id="4" name="Slide Number Placeholder 3"/>
          <p:cNvSpPr>
            <a:spLocks noGrp="1"/>
          </p:cNvSpPr>
          <p:nvPr>
            <p:ph type="sldNum" sz="quarter" idx="10"/>
          </p:nvPr>
        </p:nvSpPr>
        <p:spPr/>
        <p:txBody>
          <a:bodyPr/>
          <a:lstStyle/>
          <a:p>
            <a:fld id="{69D7ECCC-5D98-40D5-80D6-5A98A53CFA20}" type="slidenum">
              <a:rPr lang="en-US" smtClean="0"/>
              <a:t>102</a:t>
            </a:fld>
            <a:endParaRPr lang="en-US"/>
          </a:p>
        </p:txBody>
      </p:sp>
    </p:spTree>
    <p:extLst>
      <p:ext uri="{BB962C8B-B14F-4D97-AF65-F5344CB8AC3E}">
        <p14:creationId xmlns:p14="http://schemas.microsoft.com/office/powerpoint/2010/main" val="2380709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baseline="30000" dirty="0" smtClean="0">
                <a:solidFill>
                  <a:schemeClr val="tx1"/>
                </a:solidFill>
                <a:effectLst/>
                <a:latin typeface="+mn-lt"/>
                <a:ea typeface="+mn-ea"/>
                <a:cs typeface="+mn-cs"/>
              </a:rPr>
              <a:t>46 </a:t>
            </a:r>
            <a:r>
              <a:rPr lang="en-US" sz="1200" b="0" i="0" kern="1200" dirty="0" smtClean="0">
                <a:solidFill>
                  <a:schemeClr val="tx1"/>
                </a:solidFill>
                <a:effectLst/>
                <a:latin typeface="+mn-lt"/>
                <a:ea typeface="+mn-ea"/>
                <a:cs typeface="+mn-cs"/>
              </a:rPr>
              <a:t>Then King Nebuchadnezzar fell on his face before Daniel, paid honor to him, and commanded that an offering and incense be presented on his behalf. </a:t>
            </a:r>
            <a:r>
              <a:rPr lang="en-US" sz="1200" b="1" i="0" kern="1200" baseline="30000" dirty="0" smtClean="0">
                <a:solidFill>
                  <a:schemeClr val="tx1"/>
                </a:solidFill>
                <a:effectLst/>
                <a:latin typeface="+mn-lt"/>
                <a:ea typeface="+mn-ea"/>
                <a:cs typeface="+mn-cs"/>
              </a:rPr>
              <a:t>47 </a:t>
            </a:r>
            <a:r>
              <a:rPr lang="en-US" sz="1200" b="0" i="0" kern="1200" dirty="0" smtClean="0">
                <a:solidFill>
                  <a:schemeClr val="tx1"/>
                </a:solidFill>
                <a:effectLst/>
                <a:latin typeface="+mn-lt"/>
                <a:ea typeface="+mn-ea"/>
                <a:cs typeface="+mn-cs"/>
              </a:rPr>
              <a:t>The king told Daniel, “Truly your God is the God of gods, the Lord of kings, and the Revealer of Secrets, because you were able to reveal this mystery.” </a:t>
            </a:r>
            <a:r>
              <a:rPr lang="en-US" sz="1200" b="1" i="0" kern="1200" baseline="30000" dirty="0" smtClean="0">
                <a:solidFill>
                  <a:schemeClr val="tx1"/>
                </a:solidFill>
                <a:effectLst/>
                <a:latin typeface="+mn-lt"/>
                <a:ea typeface="+mn-ea"/>
                <a:cs typeface="+mn-cs"/>
              </a:rPr>
              <a:t>48 </a:t>
            </a:r>
            <a:r>
              <a:rPr lang="en-US" sz="1200" b="0" i="0" kern="1200" dirty="0" smtClean="0">
                <a:solidFill>
                  <a:schemeClr val="tx1"/>
                </a:solidFill>
                <a:effectLst/>
                <a:latin typeface="+mn-lt"/>
                <a:ea typeface="+mn-ea"/>
                <a:cs typeface="+mn-cs"/>
              </a:rPr>
              <a:t>Then the king promoted Daniel to a high position and lavished many great gifts on him, including making him ruler over the entire province of Babylon and chief administrator over the advisors of Babylon. </a:t>
            </a:r>
            <a:r>
              <a:rPr lang="en-US" sz="1200" b="1" i="0" kern="1200" baseline="30000" dirty="0" smtClean="0">
                <a:solidFill>
                  <a:schemeClr val="tx1"/>
                </a:solidFill>
                <a:effectLst/>
                <a:latin typeface="+mn-lt"/>
                <a:ea typeface="+mn-ea"/>
                <a:cs typeface="+mn-cs"/>
              </a:rPr>
              <a:t>49 </a:t>
            </a:r>
            <a:r>
              <a:rPr lang="en-US" sz="1200" b="0" i="0" kern="1200" dirty="0" smtClean="0">
                <a:solidFill>
                  <a:schemeClr val="tx1"/>
                </a:solidFill>
                <a:effectLst/>
                <a:latin typeface="+mn-lt"/>
                <a:ea typeface="+mn-ea"/>
                <a:cs typeface="+mn-cs"/>
              </a:rPr>
              <a:t>Moreover, Daniel requested that the king appoint Shadrach, Meshach, and Abednego administrators over the province of Babylon, while Daniel himself remained in the royal court.</a:t>
            </a:r>
            <a:endParaRPr lang="en-US" dirty="0"/>
          </a:p>
        </p:txBody>
      </p:sp>
      <p:sp>
        <p:nvSpPr>
          <p:cNvPr id="4" name="Slide Number Placeholder 3"/>
          <p:cNvSpPr>
            <a:spLocks noGrp="1"/>
          </p:cNvSpPr>
          <p:nvPr>
            <p:ph type="sldNum" sz="quarter" idx="10"/>
          </p:nvPr>
        </p:nvSpPr>
        <p:spPr/>
        <p:txBody>
          <a:bodyPr/>
          <a:lstStyle/>
          <a:p>
            <a:fld id="{69D7ECCC-5D98-40D5-80D6-5A98A53CFA20}" type="slidenum">
              <a:rPr lang="en-US" smtClean="0"/>
              <a:t>15</a:t>
            </a:fld>
            <a:endParaRPr lang="en-US"/>
          </a:p>
        </p:txBody>
      </p:sp>
    </p:spTree>
    <p:extLst>
      <p:ext uri="{BB962C8B-B14F-4D97-AF65-F5344CB8AC3E}">
        <p14:creationId xmlns:p14="http://schemas.microsoft.com/office/powerpoint/2010/main" val="1814846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Some time later, king Nebuchadnezzar built a golden statue, making it 60 cubits high and six cubits wide. He set it up in the Dura Valley within the province of Babylon. </a:t>
            </a:r>
            <a:r>
              <a:rPr lang="en-US" sz="1200" b="1" i="0" kern="1200" baseline="30000" dirty="0" smtClean="0">
                <a:solidFill>
                  <a:schemeClr val="tx1"/>
                </a:solidFill>
                <a:effectLst/>
                <a:latin typeface="+mn-lt"/>
                <a:ea typeface="+mn-ea"/>
                <a:cs typeface="+mn-cs"/>
              </a:rPr>
              <a:t>2 </a:t>
            </a:r>
            <a:r>
              <a:rPr lang="en-US" sz="1200" b="0" i="0" kern="1200" dirty="0" smtClean="0">
                <a:solidFill>
                  <a:schemeClr val="tx1"/>
                </a:solidFill>
                <a:effectLst/>
                <a:latin typeface="+mn-lt"/>
                <a:ea typeface="+mn-ea"/>
                <a:cs typeface="+mn-cs"/>
              </a:rPr>
              <a:t>Then King Nebuchadnezzar summoned the regional authorities, governors, deputy governors, advisors, treasurers, judges, magistrates, and all of the other administrators of the provinces, ordering them to come to the dedication of the statue that he had erected.</a:t>
            </a:r>
          </a:p>
          <a:p>
            <a:r>
              <a:rPr lang="en-US" sz="1200" b="1" i="0" kern="1200" baseline="30000" dirty="0" smtClean="0">
                <a:solidFill>
                  <a:schemeClr val="tx1"/>
                </a:solidFill>
                <a:effectLst/>
                <a:latin typeface="+mn-lt"/>
                <a:ea typeface="+mn-ea"/>
                <a:cs typeface="+mn-cs"/>
              </a:rPr>
              <a:t>3 </a:t>
            </a:r>
            <a:r>
              <a:rPr lang="en-US" sz="1200" b="0" i="0" kern="1200" dirty="0" smtClean="0">
                <a:solidFill>
                  <a:schemeClr val="tx1"/>
                </a:solidFill>
                <a:effectLst/>
                <a:latin typeface="+mn-lt"/>
                <a:ea typeface="+mn-ea"/>
                <a:cs typeface="+mn-cs"/>
              </a:rPr>
              <a:t>So the regional authorities, governors, deputy governors, advisors, treasurers, judges, magistrates, and all of the other administrators of the provinces assembled to dedicate the statue that King Nebuchadnezzar had erected. They took their places in front of the statue that he had erected.</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D7ECCC-5D98-40D5-80D6-5A98A53CFA20}" type="slidenum">
              <a:rPr lang="en-US" smtClean="0"/>
              <a:t>17</a:t>
            </a:fld>
            <a:endParaRPr lang="en-US"/>
          </a:p>
        </p:txBody>
      </p:sp>
    </p:spTree>
    <p:extLst>
      <p:ext uri="{BB962C8B-B14F-4D97-AF65-F5344CB8AC3E}">
        <p14:creationId xmlns:p14="http://schemas.microsoft.com/office/powerpoint/2010/main" val="91430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88FCA9-BF9E-4346-B9DB-CA3F8BA7BCD1}" type="datetimeFigureOut">
              <a:rPr lang="en-US" smtClean="0"/>
              <a:t>7/19/2020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47F13-5F8E-4E92-9EF2-7A61A12F72B0}" type="slidenum">
              <a:rPr lang="en-US" smtClean="0"/>
              <a:t>‹#›</a:t>
            </a:fld>
            <a:endParaRPr lang="en-US"/>
          </a:p>
        </p:txBody>
      </p:sp>
    </p:spTree>
    <p:extLst>
      <p:ext uri="{BB962C8B-B14F-4D97-AF65-F5344CB8AC3E}">
        <p14:creationId xmlns:p14="http://schemas.microsoft.com/office/powerpoint/2010/main" val="15222305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88FCA9-BF9E-4346-B9DB-CA3F8BA7BCD1}" type="datetimeFigureOut">
              <a:rPr lang="en-US" smtClean="0"/>
              <a:t>7/19/2020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47F13-5F8E-4E92-9EF2-7A61A12F72B0}" type="slidenum">
              <a:rPr lang="en-US" smtClean="0"/>
              <a:t>‹#›</a:t>
            </a:fld>
            <a:endParaRPr lang="en-US"/>
          </a:p>
        </p:txBody>
      </p:sp>
    </p:spTree>
    <p:extLst>
      <p:ext uri="{BB962C8B-B14F-4D97-AF65-F5344CB8AC3E}">
        <p14:creationId xmlns:p14="http://schemas.microsoft.com/office/powerpoint/2010/main" val="3032946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88FCA9-BF9E-4346-B9DB-CA3F8BA7BCD1}" type="datetimeFigureOut">
              <a:rPr lang="en-US" smtClean="0"/>
              <a:t>7/19/2020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47F13-5F8E-4E92-9EF2-7A61A12F72B0}" type="slidenum">
              <a:rPr lang="en-US" smtClean="0"/>
              <a:t>‹#›</a:t>
            </a:fld>
            <a:endParaRPr lang="en-US"/>
          </a:p>
        </p:txBody>
      </p:sp>
    </p:spTree>
    <p:extLst>
      <p:ext uri="{BB962C8B-B14F-4D97-AF65-F5344CB8AC3E}">
        <p14:creationId xmlns:p14="http://schemas.microsoft.com/office/powerpoint/2010/main" val="2625879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88FCA9-BF9E-4346-B9DB-CA3F8BA7BCD1}" type="datetimeFigureOut">
              <a:rPr lang="en-US" smtClean="0"/>
              <a:t>7/19/2020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47F13-5F8E-4E92-9EF2-7A61A12F72B0}" type="slidenum">
              <a:rPr lang="en-US" smtClean="0"/>
              <a:t>‹#›</a:t>
            </a:fld>
            <a:endParaRPr lang="en-US"/>
          </a:p>
        </p:txBody>
      </p:sp>
    </p:spTree>
    <p:extLst>
      <p:ext uri="{BB962C8B-B14F-4D97-AF65-F5344CB8AC3E}">
        <p14:creationId xmlns:p14="http://schemas.microsoft.com/office/powerpoint/2010/main" val="40904415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88FCA9-BF9E-4346-B9DB-CA3F8BA7BCD1}" type="datetimeFigureOut">
              <a:rPr lang="en-US" smtClean="0"/>
              <a:t>7/19/2020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47F13-5F8E-4E92-9EF2-7A61A12F72B0}" type="slidenum">
              <a:rPr lang="en-US" smtClean="0"/>
              <a:t>‹#›</a:t>
            </a:fld>
            <a:endParaRPr lang="en-US"/>
          </a:p>
        </p:txBody>
      </p:sp>
    </p:spTree>
    <p:extLst>
      <p:ext uri="{BB962C8B-B14F-4D97-AF65-F5344CB8AC3E}">
        <p14:creationId xmlns:p14="http://schemas.microsoft.com/office/powerpoint/2010/main" val="48348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88FCA9-BF9E-4346-B9DB-CA3F8BA7BCD1}" type="datetimeFigureOut">
              <a:rPr lang="en-US" smtClean="0"/>
              <a:t>7/19/2020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847F13-5F8E-4E92-9EF2-7A61A12F72B0}" type="slidenum">
              <a:rPr lang="en-US" smtClean="0"/>
              <a:t>‹#›</a:t>
            </a:fld>
            <a:endParaRPr lang="en-US"/>
          </a:p>
        </p:txBody>
      </p:sp>
    </p:spTree>
    <p:extLst>
      <p:ext uri="{BB962C8B-B14F-4D97-AF65-F5344CB8AC3E}">
        <p14:creationId xmlns:p14="http://schemas.microsoft.com/office/powerpoint/2010/main" val="2757420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88FCA9-BF9E-4346-B9DB-CA3F8BA7BCD1}" type="datetimeFigureOut">
              <a:rPr lang="en-US" smtClean="0"/>
              <a:t>7/19/2020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847F13-5F8E-4E92-9EF2-7A61A12F72B0}" type="slidenum">
              <a:rPr lang="en-US" smtClean="0"/>
              <a:t>‹#›</a:t>
            </a:fld>
            <a:endParaRPr lang="en-US"/>
          </a:p>
        </p:txBody>
      </p:sp>
    </p:spTree>
    <p:extLst>
      <p:ext uri="{BB962C8B-B14F-4D97-AF65-F5344CB8AC3E}">
        <p14:creationId xmlns:p14="http://schemas.microsoft.com/office/powerpoint/2010/main" val="3449920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88FCA9-BF9E-4346-B9DB-CA3F8BA7BCD1}" type="datetimeFigureOut">
              <a:rPr lang="en-US" smtClean="0"/>
              <a:t>7/19/2020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847F13-5F8E-4E92-9EF2-7A61A12F72B0}" type="slidenum">
              <a:rPr lang="en-US" smtClean="0"/>
              <a:t>‹#›</a:t>
            </a:fld>
            <a:endParaRPr lang="en-US"/>
          </a:p>
        </p:txBody>
      </p:sp>
    </p:spTree>
    <p:extLst>
      <p:ext uri="{BB962C8B-B14F-4D97-AF65-F5344CB8AC3E}">
        <p14:creationId xmlns:p14="http://schemas.microsoft.com/office/powerpoint/2010/main" val="597213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88FCA9-BF9E-4346-B9DB-CA3F8BA7BCD1}" type="datetimeFigureOut">
              <a:rPr lang="en-US" smtClean="0"/>
              <a:t>7/19/2020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847F13-5F8E-4E92-9EF2-7A61A12F72B0}" type="slidenum">
              <a:rPr lang="en-US" smtClean="0"/>
              <a:t>‹#›</a:t>
            </a:fld>
            <a:endParaRPr lang="en-US"/>
          </a:p>
        </p:txBody>
      </p:sp>
    </p:spTree>
    <p:extLst>
      <p:ext uri="{BB962C8B-B14F-4D97-AF65-F5344CB8AC3E}">
        <p14:creationId xmlns:p14="http://schemas.microsoft.com/office/powerpoint/2010/main" val="3839413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88FCA9-BF9E-4346-B9DB-CA3F8BA7BCD1}" type="datetimeFigureOut">
              <a:rPr lang="en-US" smtClean="0"/>
              <a:t>7/19/2020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847F13-5F8E-4E92-9EF2-7A61A12F72B0}" type="slidenum">
              <a:rPr lang="en-US" smtClean="0"/>
              <a:t>‹#›</a:t>
            </a:fld>
            <a:endParaRPr lang="en-US"/>
          </a:p>
        </p:txBody>
      </p:sp>
    </p:spTree>
    <p:extLst>
      <p:ext uri="{BB962C8B-B14F-4D97-AF65-F5344CB8AC3E}">
        <p14:creationId xmlns:p14="http://schemas.microsoft.com/office/powerpoint/2010/main" val="1627555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88FCA9-BF9E-4346-B9DB-CA3F8BA7BCD1}" type="datetimeFigureOut">
              <a:rPr lang="en-US" smtClean="0"/>
              <a:t>7/19/2020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847F13-5F8E-4E92-9EF2-7A61A12F72B0}" type="slidenum">
              <a:rPr lang="en-US" smtClean="0"/>
              <a:t>‹#›</a:t>
            </a:fld>
            <a:endParaRPr lang="en-US"/>
          </a:p>
        </p:txBody>
      </p:sp>
    </p:spTree>
    <p:extLst>
      <p:ext uri="{BB962C8B-B14F-4D97-AF65-F5344CB8AC3E}">
        <p14:creationId xmlns:p14="http://schemas.microsoft.com/office/powerpoint/2010/main" val="3461743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3">
            <a:lum bright="70000" contrast="-70000"/>
            <a:extLst>
              <a:ext uri="{28A0092B-C50C-407E-A947-70E740481C1C}">
                <a14:useLocalDpi xmlns:a14="http://schemas.microsoft.com/office/drawing/2010/main" val="0"/>
              </a:ext>
            </a:extLst>
          </a:blip>
          <a:srcRect l="-1418" t="-25" r="10838" b="2082"/>
          <a:stretch/>
        </p:blipFill>
        <p:spPr>
          <a:xfrm>
            <a:off x="10058400" y="100584"/>
            <a:ext cx="2133600" cy="667512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88FCA9-BF9E-4346-B9DB-CA3F8BA7BCD1}" type="datetimeFigureOut">
              <a:rPr lang="en-US" smtClean="0"/>
              <a:t>7/19/2020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847F13-5F8E-4E92-9EF2-7A61A12F72B0}" type="slidenum">
              <a:rPr lang="en-US" smtClean="0"/>
              <a:t>‹#›</a:t>
            </a:fld>
            <a:endParaRPr lang="en-US"/>
          </a:p>
        </p:txBody>
      </p:sp>
      <p:sp>
        <p:nvSpPr>
          <p:cNvPr id="8" name="Rectangle 7"/>
          <p:cNvSpPr/>
          <p:nvPr userDrawn="1"/>
        </p:nvSpPr>
        <p:spPr>
          <a:xfrm>
            <a:off x="-1" y="0"/>
            <a:ext cx="12192001" cy="102299"/>
          </a:xfrm>
          <a:prstGeom prst="rect">
            <a:avLst/>
          </a:prstGeom>
          <a:solidFill>
            <a:srgbClr val="D24726">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 y="6741855"/>
            <a:ext cx="12192000" cy="124017"/>
          </a:xfrm>
          <a:prstGeom prst="rect">
            <a:avLst/>
          </a:prstGeom>
          <a:solidFill>
            <a:srgbClr val="D24726">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3281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6.jpeg"/><Relationship Id="rId4" Type="http://schemas.openxmlformats.org/officeDocument/2006/relationships/image" Target="../media/image4.png"/><Relationship Id="rId9" Type="http://schemas.openxmlformats.org/officeDocument/2006/relationships/image" Target="../media/image15.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www.whatsaiththescripture.com/Voice/The.Coming.Prince.html"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www.whatsaiththescripture.com/Text.Only/pdfs/The_Coming_Prince_Text.pdf"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Book of Daniel</a:t>
            </a:r>
            <a:endParaRPr lang="en-US" dirty="0"/>
          </a:p>
        </p:txBody>
      </p:sp>
    </p:spTree>
    <p:extLst>
      <p:ext uri="{BB962C8B-B14F-4D97-AF65-F5344CB8AC3E}">
        <p14:creationId xmlns:p14="http://schemas.microsoft.com/office/powerpoint/2010/main" val="1127192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Daniel 1: Choose God’s Standard</a:t>
            </a:r>
            <a:endParaRPr lang="en-US" dirty="0"/>
          </a:p>
        </p:txBody>
      </p:sp>
      <p:sp>
        <p:nvSpPr>
          <p:cNvPr id="3" name="Content Placeholder 2"/>
          <p:cNvSpPr>
            <a:spLocks noGrp="1"/>
          </p:cNvSpPr>
          <p:nvPr>
            <p:ph idx="1"/>
          </p:nvPr>
        </p:nvSpPr>
        <p:spPr/>
        <p:txBody>
          <a:bodyPr/>
          <a:lstStyle/>
          <a:p>
            <a:r>
              <a:rPr lang="en-US" dirty="0" smtClean="0"/>
              <a:t>Daniel is determined to remain true to God’s laws.</a:t>
            </a:r>
          </a:p>
          <a:p>
            <a:pPr lvl="1"/>
            <a:r>
              <a:rPr lang="en-US" dirty="0" smtClean="0"/>
              <a:t>He approaches the chief officer with a reasonable proposal rather than a protest.</a:t>
            </a:r>
          </a:p>
          <a:p>
            <a:r>
              <a:rPr lang="en-US" dirty="0" smtClean="0"/>
              <a:t>Daniel, </a:t>
            </a:r>
            <a:r>
              <a:rPr lang="en-US" dirty="0" err="1" smtClean="0"/>
              <a:t>Hananiah</a:t>
            </a:r>
            <a:r>
              <a:rPr lang="en-US" dirty="0" smtClean="0"/>
              <a:t>, </a:t>
            </a:r>
            <a:r>
              <a:rPr lang="en-US" dirty="0" err="1" smtClean="0"/>
              <a:t>Mishael</a:t>
            </a:r>
            <a:r>
              <a:rPr lang="en-US" dirty="0"/>
              <a:t> </a:t>
            </a:r>
            <a:r>
              <a:rPr lang="en-US" dirty="0" smtClean="0"/>
              <a:t>and </a:t>
            </a:r>
            <a:r>
              <a:rPr lang="en-US" dirty="0" err="1" smtClean="0"/>
              <a:t>Azariah</a:t>
            </a:r>
            <a:r>
              <a:rPr lang="en-US" dirty="0" smtClean="0"/>
              <a:t> learn the Babylonian ways well enough to pass the King’s tests even while keeping God’s precepts.</a:t>
            </a:r>
          </a:p>
          <a:p>
            <a:pPr lvl="1"/>
            <a:r>
              <a:rPr lang="en-US" dirty="0" smtClean="0"/>
              <a:t>They passed the tests given by the state while not giving up their belief in </a:t>
            </a:r>
            <a:r>
              <a:rPr lang="en-US" dirty="0" err="1" smtClean="0"/>
              <a:t>Yaweh</a:t>
            </a:r>
            <a:r>
              <a:rPr lang="en-US" dirty="0" smtClean="0"/>
              <a:t>.</a:t>
            </a:r>
          </a:p>
          <a:p>
            <a:r>
              <a:rPr lang="en-US" dirty="0" smtClean="0"/>
              <a:t>As a follower, one can learn of the world without being of the world.</a:t>
            </a:r>
          </a:p>
        </p:txBody>
      </p:sp>
    </p:spTree>
    <p:extLst>
      <p:ext uri="{BB962C8B-B14F-4D97-AF65-F5344CB8AC3E}">
        <p14:creationId xmlns:p14="http://schemas.microsoft.com/office/powerpoint/2010/main" val="288425124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12</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91000" y="2572544"/>
            <a:ext cx="3810000" cy="2857500"/>
          </a:xfrm>
        </p:spPr>
      </p:pic>
      <p:sp>
        <p:nvSpPr>
          <p:cNvPr id="3" name="TextBox 2"/>
          <p:cNvSpPr txBox="1"/>
          <p:nvPr/>
        </p:nvSpPr>
        <p:spPr>
          <a:xfrm>
            <a:off x="1263721" y="1500027"/>
            <a:ext cx="9133726" cy="369332"/>
          </a:xfrm>
          <a:prstGeom prst="rect">
            <a:avLst/>
          </a:prstGeom>
          <a:noFill/>
        </p:spPr>
        <p:txBody>
          <a:bodyPr wrap="square" rtlCol="0">
            <a:spAutoFit/>
          </a:bodyPr>
          <a:lstStyle/>
          <a:p>
            <a:r>
              <a:rPr lang="en-US" dirty="0" smtClean="0"/>
              <a:t>Summary of THE tribulation, the resurrection of all, judgement and eternity.</a:t>
            </a:r>
            <a:endParaRPr lang="en-US" dirty="0"/>
          </a:p>
        </p:txBody>
      </p:sp>
    </p:spTree>
    <p:extLst>
      <p:ext uri="{BB962C8B-B14F-4D97-AF65-F5344CB8AC3E}">
        <p14:creationId xmlns:p14="http://schemas.microsoft.com/office/powerpoint/2010/main" val="195911424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12</a:t>
            </a:r>
            <a:endParaRPr lang="en-US" dirty="0"/>
          </a:p>
        </p:txBody>
      </p:sp>
      <p:sp>
        <p:nvSpPr>
          <p:cNvPr id="5" name="Content Placeholder 4"/>
          <p:cNvSpPr>
            <a:spLocks noGrp="1"/>
          </p:cNvSpPr>
          <p:nvPr>
            <p:ph idx="1"/>
          </p:nvPr>
        </p:nvSpPr>
        <p:spPr>
          <a:xfrm>
            <a:off x="838200" y="1458930"/>
            <a:ext cx="10515600" cy="1746607"/>
          </a:xfrm>
        </p:spPr>
        <p:txBody>
          <a:bodyPr>
            <a:noAutofit/>
          </a:bodyPr>
          <a:lstStyle/>
          <a:p>
            <a:pPr marL="0" indent="0">
              <a:buNone/>
            </a:pPr>
            <a:r>
              <a:rPr lang="en-US" b="1" dirty="0" smtClean="0"/>
              <a:t>Amos 7:1</a:t>
            </a:r>
          </a:p>
          <a:p>
            <a:pPr marL="0" indent="0">
              <a:buNone/>
            </a:pPr>
            <a:r>
              <a:rPr lang="en-US" dirty="0" smtClean="0"/>
              <a:t>This </a:t>
            </a:r>
            <a:r>
              <a:rPr lang="en-US" dirty="0"/>
              <a:t>is what the Lord </a:t>
            </a:r>
            <a:r>
              <a:rPr lang="en-US" cap="small" dirty="0"/>
              <a:t>God</a:t>
            </a:r>
            <a:r>
              <a:rPr lang="en-US" dirty="0"/>
              <a:t> showed me: behold, he was forming locusts when the latter growth was just beginning to sprout, and behold, it was the latter growth after the king's </a:t>
            </a:r>
            <a:r>
              <a:rPr lang="en-US" dirty="0" err="1"/>
              <a:t>mowings</a:t>
            </a:r>
            <a:r>
              <a:rPr lang="en-US" dirty="0"/>
              <a:t>.</a:t>
            </a:r>
          </a:p>
        </p:txBody>
      </p:sp>
      <p:sp>
        <p:nvSpPr>
          <p:cNvPr id="6" name="TextBox 5"/>
          <p:cNvSpPr txBox="1"/>
          <p:nvPr/>
        </p:nvSpPr>
        <p:spPr>
          <a:xfrm>
            <a:off x="863029" y="4866590"/>
            <a:ext cx="10654301" cy="1384995"/>
          </a:xfrm>
          <a:prstGeom prst="rect">
            <a:avLst/>
          </a:prstGeom>
          <a:noFill/>
        </p:spPr>
        <p:txBody>
          <a:bodyPr wrap="square" rtlCol="0">
            <a:spAutoFit/>
          </a:bodyPr>
          <a:lstStyle/>
          <a:p>
            <a:r>
              <a:rPr lang="en-US" sz="2800" b="1" dirty="0" smtClean="0"/>
              <a:t>Amos 7:1 Septuagint (Brenton Septuagint Translation)</a:t>
            </a:r>
            <a:endParaRPr lang="en-US" sz="2800" b="1" dirty="0"/>
          </a:p>
          <a:p>
            <a:r>
              <a:rPr lang="en-US" sz="2800" dirty="0" smtClean="0"/>
              <a:t>Thus </a:t>
            </a:r>
            <a:r>
              <a:rPr lang="en-US" sz="2800" dirty="0"/>
              <a:t>has the Lord God shewed me; and, behold, a swarm of locusts coming from the east; and, behold, one caterpillar, king Gog.</a:t>
            </a:r>
          </a:p>
        </p:txBody>
      </p:sp>
      <p:sp>
        <p:nvSpPr>
          <p:cNvPr id="7" name="TextBox 6"/>
          <p:cNvSpPr txBox="1"/>
          <p:nvPr/>
        </p:nvSpPr>
        <p:spPr>
          <a:xfrm>
            <a:off x="863029" y="3322682"/>
            <a:ext cx="9616611" cy="1384995"/>
          </a:xfrm>
          <a:prstGeom prst="rect">
            <a:avLst/>
          </a:prstGeom>
          <a:noFill/>
        </p:spPr>
        <p:txBody>
          <a:bodyPr wrap="square" rtlCol="0">
            <a:spAutoFit/>
          </a:bodyPr>
          <a:lstStyle/>
          <a:p>
            <a:r>
              <a:rPr lang="en-US" sz="2800" b="1" dirty="0" smtClean="0"/>
              <a:t>Amos 7:1 Septuagint (</a:t>
            </a:r>
            <a:r>
              <a:rPr lang="en-US" sz="2800" b="1" dirty="0" err="1" smtClean="0"/>
              <a:t>Swete’s</a:t>
            </a:r>
            <a:r>
              <a:rPr lang="en-US" sz="2800" b="1" dirty="0" smtClean="0"/>
              <a:t> Septuagint)</a:t>
            </a:r>
          </a:p>
          <a:p>
            <a:r>
              <a:rPr lang="el-GR" sz="2800" dirty="0" smtClean="0"/>
              <a:t>Οὕτως </a:t>
            </a:r>
            <a:r>
              <a:rPr lang="el-GR" sz="2800" dirty="0"/>
              <a:t>ἔδειξέν μοι Κύριος ὁ θεός, καὶ ἰδοὺ ἐπιγονὴ ἀκρίδων ἐρχομένη ἑωθινή, καὶ ἰδοὺ βροῦχος εἷς Γὼγ ὁ Βασιλεύς</a:t>
            </a:r>
            <a:endParaRPr lang="en-US" sz="2800" dirty="0"/>
          </a:p>
        </p:txBody>
      </p:sp>
    </p:spTree>
    <p:extLst>
      <p:ext uri="{BB962C8B-B14F-4D97-AF65-F5344CB8AC3E}">
        <p14:creationId xmlns:p14="http://schemas.microsoft.com/office/powerpoint/2010/main" val="3578311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12</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91000" y="2572544"/>
            <a:ext cx="3810000" cy="2857500"/>
          </a:xfrm>
        </p:spPr>
      </p:pic>
    </p:spTree>
    <p:extLst>
      <p:ext uri="{BB962C8B-B14F-4D97-AF65-F5344CB8AC3E}">
        <p14:creationId xmlns:p14="http://schemas.microsoft.com/office/powerpoint/2010/main" val="41752372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lstStyle/>
          <a:p>
            <a:r>
              <a:rPr lang="en-US" dirty="0" smtClean="0"/>
              <a:t>Daniel, </a:t>
            </a:r>
            <a:r>
              <a:rPr lang="en-US" dirty="0" err="1" smtClean="0"/>
              <a:t>Mishael</a:t>
            </a:r>
            <a:r>
              <a:rPr lang="en-US" dirty="0" smtClean="0"/>
              <a:t>, </a:t>
            </a:r>
            <a:r>
              <a:rPr lang="en-US" dirty="0" err="1" smtClean="0"/>
              <a:t>Hananiah</a:t>
            </a:r>
            <a:r>
              <a:rPr lang="en-US" dirty="0" smtClean="0"/>
              <a:t>, </a:t>
            </a:r>
            <a:r>
              <a:rPr lang="en-US" dirty="0" err="1" smtClean="0"/>
              <a:t>Azariah</a:t>
            </a:r>
            <a:r>
              <a:rPr lang="en-US" dirty="0" smtClean="0"/>
              <a:t> are now members of the “diviners, enchanters, sorcerers and Chaldeans”.</a:t>
            </a:r>
          </a:p>
          <a:p>
            <a:r>
              <a:rPr lang="en-US" dirty="0" smtClean="0"/>
              <a:t>Nebuchadnezzar has a dream</a:t>
            </a:r>
          </a:p>
          <a:p>
            <a:pPr lvl="1"/>
            <a:r>
              <a:rPr lang="en-US" dirty="0" smtClean="0"/>
              <a:t>He inherited the “wise men” from his father.</a:t>
            </a:r>
          </a:p>
          <a:p>
            <a:pPr lvl="1"/>
            <a:r>
              <a:rPr lang="en-US" dirty="0" smtClean="0"/>
              <a:t>It is not likely the case that he can’t remember the dream.  It is part of his test to see if these people he pays are the real thing.</a:t>
            </a:r>
          </a:p>
        </p:txBody>
      </p:sp>
    </p:spTree>
    <p:extLst>
      <p:ext uri="{BB962C8B-B14F-4D97-AF65-F5344CB8AC3E}">
        <p14:creationId xmlns:p14="http://schemas.microsoft.com/office/powerpoint/2010/main" val="12163338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lstStyle/>
          <a:p>
            <a:r>
              <a:rPr lang="en-US" baseline="30000" dirty="0" smtClean="0"/>
              <a:t> </a:t>
            </a:r>
            <a:r>
              <a:rPr lang="en-US" baseline="30000" dirty="0" smtClean="0">
                <a:solidFill>
                  <a:schemeClr val="accent1"/>
                </a:solidFill>
              </a:rPr>
              <a:t>1</a:t>
            </a:r>
            <a:r>
              <a:rPr lang="en-US" dirty="0" smtClean="0"/>
              <a:t>When the advisors can’t give the king what he wants, he orders all of the wise men to be killed.  This includes Daniel and his three friends, who aren’t even there at the meeting.</a:t>
            </a:r>
          </a:p>
          <a:p>
            <a:pPr lvl="1"/>
            <a:r>
              <a:rPr lang="en-US" dirty="0" smtClean="0"/>
              <a:t>The Chaldeans did get one thing right, no man can do what Nebuchadnezzar has asked.</a:t>
            </a:r>
          </a:p>
          <a:p>
            <a:pPr lvl="1"/>
            <a:r>
              <a:rPr lang="en-US" baseline="30000" dirty="0" smtClean="0"/>
              <a:t> </a:t>
            </a:r>
            <a:r>
              <a:rPr lang="en-US" baseline="30000" dirty="0" smtClean="0">
                <a:solidFill>
                  <a:schemeClr val="accent1"/>
                </a:solidFill>
              </a:rPr>
              <a:t>2</a:t>
            </a:r>
            <a:r>
              <a:rPr lang="en-US" dirty="0" smtClean="0"/>
              <a:t>But… Daniel knows someone the advisors do not.</a:t>
            </a:r>
          </a:p>
          <a:p>
            <a:pPr lvl="2"/>
            <a:r>
              <a:rPr lang="en-US" dirty="0" smtClean="0"/>
              <a:t>Convinces the king to hold off on the executions.</a:t>
            </a:r>
          </a:p>
          <a:p>
            <a:pPr lvl="2"/>
            <a:r>
              <a:rPr lang="en-US" dirty="0" smtClean="0"/>
              <a:t>Daniel and his three friends hold one intense prayer session.</a:t>
            </a:r>
          </a:p>
          <a:p>
            <a:pPr lvl="1"/>
            <a:r>
              <a:rPr lang="en-US" baseline="30000" dirty="0" smtClean="0"/>
              <a:t> </a:t>
            </a:r>
            <a:r>
              <a:rPr lang="en-US" baseline="30000" dirty="0" smtClean="0">
                <a:solidFill>
                  <a:schemeClr val="accent1"/>
                </a:solidFill>
              </a:rPr>
              <a:t>3</a:t>
            </a:r>
            <a:r>
              <a:rPr lang="en-US" dirty="0" smtClean="0"/>
              <a:t>Upon receiving the answer, Daniel immediately thanks God.</a:t>
            </a:r>
          </a:p>
          <a:p>
            <a:pPr lvl="2"/>
            <a:r>
              <a:rPr lang="en-US" dirty="0" smtClean="0"/>
              <a:t>Removes kings and promotes kings is a theme throughout the book.</a:t>
            </a:r>
          </a:p>
        </p:txBody>
      </p:sp>
    </p:spTree>
    <p:extLst>
      <p:ext uri="{BB962C8B-B14F-4D97-AF65-F5344CB8AC3E}">
        <p14:creationId xmlns:p14="http://schemas.microsoft.com/office/powerpoint/2010/main" val="12278663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lstStyle/>
          <a:p>
            <a:r>
              <a:rPr lang="en-US" dirty="0" smtClean="0"/>
              <a:t>Daniel answers truthfully and gives God the credit for revelation.</a:t>
            </a:r>
          </a:p>
          <a:p>
            <a:endParaRPr lang="en-US" dirty="0"/>
          </a:p>
        </p:txBody>
      </p:sp>
    </p:spTree>
    <p:extLst>
      <p:ext uri="{BB962C8B-B14F-4D97-AF65-F5344CB8AC3E}">
        <p14:creationId xmlns:p14="http://schemas.microsoft.com/office/powerpoint/2010/main" val="5830585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19616" y="212526"/>
            <a:ext cx="1085159" cy="1478162"/>
          </a:xfr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4763" y="2503038"/>
            <a:ext cx="1636536" cy="1706925"/>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0162" y="6009925"/>
            <a:ext cx="1794913" cy="72735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28918" y="3967548"/>
            <a:ext cx="1419505" cy="2358020"/>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78734" y="1251052"/>
            <a:ext cx="1894628" cy="1478162"/>
          </a:xfrm>
          <a:prstGeom prst="rect">
            <a:avLst/>
          </a:prstGeom>
        </p:spPr>
      </p:pic>
      <p:cxnSp>
        <p:nvCxnSpPr>
          <p:cNvPr id="16" name="Straight Connector 15"/>
          <p:cNvCxnSpPr/>
          <p:nvPr/>
        </p:nvCxnSpPr>
        <p:spPr>
          <a:xfrm flipH="1">
            <a:off x="2374900" y="1022289"/>
            <a:ext cx="217170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08000" y="622300"/>
            <a:ext cx="1866900" cy="646331"/>
          </a:xfrm>
          <a:prstGeom prst="rect">
            <a:avLst/>
          </a:prstGeom>
          <a:noFill/>
          <a:ln>
            <a:solidFill>
              <a:schemeClr val="tx1"/>
            </a:solidFill>
          </a:ln>
        </p:spPr>
        <p:txBody>
          <a:bodyPr wrap="square" rtlCol="0">
            <a:spAutoFit/>
          </a:bodyPr>
          <a:lstStyle/>
          <a:p>
            <a:pPr algn="ctr"/>
            <a:r>
              <a:rPr lang="en-US" dirty="0" smtClean="0"/>
              <a:t>Babylon</a:t>
            </a:r>
          </a:p>
          <a:p>
            <a:pPr algn="ctr"/>
            <a:r>
              <a:rPr lang="en-US" dirty="0" smtClean="0"/>
              <a:t>(605 BC – 539 BC)</a:t>
            </a:r>
          </a:p>
        </p:txBody>
      </p:sp>
      <p:cxnSp>
        <p:nvCxnSpPr>
          <p:cNvPr id="18" name="Straight Connector 17"/>
          <p:cNvCxnSpPr/>
          <p:nvPr/>
        </p:nvCxnSpPr>
        <p:spPr>
          <a:xfrm flipH="1" flipV="1">
            <a:off x="1879608" y="2256696"/>
            <a:ext cx="1999126" cy="3904"/>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2708" y="1856707"/>
            <a:ext cx="1866900" cy="923330"/>
          </a:xfrm>
          <a:prstGeom prst="rect">
            <a:avLst/>
          </a:prstGeom>
          <a:noFill/>
          <a:ln>
            <a:solidFill>
              <a:schemeClr val="tx1"/>
            </a:solidFill>
          </a:ln>
        </p:spPr>
        <p:txBody>
          <a:bodyPr wrap="square" rtlCol="0">
            <a:spAutoFit/>
          </a:bodyPr>
          <a:lstStyle/>
          <a:p>
            <a:pPr algn="ctr"/>
            <a:r>
              <a:rPr lang="en-US" dirty="0" err="1" smtClean="0"/>
              <a:t>Medo</a:t>
            </a:r>
            <a:r>
              <a:rPr lang="en-US" dirty="0" smtClean="0"/>
              <a:t>-Persian [</a:t>
            </a:r>
            <a:r>
              <a:rPr lang="en-US" dirty="0" err="1" smtClean="0"/>
              <a:t>Achaemenid</a:t>
            </a:r>
            <a:r>
              <a:rPr lang="en-US" dirty="0" smtClean="0"/>
              <a:t>] (550 BC – 330 BC)</a:t>
            </a:r>
          </a:p>
        </p:txBody>
      </p:sp>
      <p:cxnSp>
        <p:nvCxnSpPr>
          <p:cNvPr id="21" name="Straight Connector 20"/>
          <p:cNvCxnSpPr/>
          <p:nvPr/>
        </p:nvCxnSpPr>
        <p:spPr>
          <a:xfrm flipH="1">
            <a:off x="2374900" y="3454814"/>
            <a:ext cx="1893454" cy="12286"/>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65100" y="3050921"/>
            <a:ext cx="2209800" cy="923330"/>
          </a:xfrm>
          <a:prstGeom prst="rect">
            <a:avLst/>
          </a:prstGeom>
          <a:noFill/>
          <a:ln>
            <a:solidFill>
              <a:schemeClr val="tx1"/>
            </a:solidFill>
          </a:ln>
        </p:spPr>
        <p:txBody>
          <a:bodyPr wrap="square" rtlCol="0">
            <a:spAutoFit/>
          </a:bodyPr>
          <a:lstStyle/>
          <a:p>
            <a:pPr algn="ctr"/>
            <a:r>
              <a:rPr lang="en-US" dirty="0" smtClean="0"/>
              <a:t>Greek</a:t>
            </a:r>
          </a:p>
          <a:p>
            <a:pPr algn="ctr"/>
            <a:r>
              <a:rPr lang="en-US" dirty="0" smtClean="0"/>
              <a:t>[Macedonian Empire]</a:t>
            </a:r>
          </a:p>
          <a:p>
            <a:pPr algn="ctr"/>
            <a:r>
              <a:rPr lang="en-US" dirty="0" smtClean="0"/>
              <a:t> </a:t>
            </a:r>
            <a:r>
              <a:rPr lang="en-US" dirty="0" smtClean="0"/>
              <a:t>(336BC – 197BC</a:t>
            </a:r>
            <a:r>
              <a:rPr lang="en-US" dirty="0" smtClean="0"/>
              <a:t>)</a:t>
            </a:r>
          </a:p>
        </p:txBody>
      </p:sp>
      <p:cxnSp>
        <p:nvCxnSpPr>
          <p:cNvPr id="24" name="Straight Connector 23"/>
          <p:cNvCxnSpPr/>
          <p:nvPr/>
        </p:nvCxnSpPr>
        <p:spPr>
          <a:xfrm flipH="1">
            <a:off x="2574391" y="4997937"/>
            <a:ext cx="1893454" cy="12286"/>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64591" y="4594044"/>
            <a:ext cx="2209800" cy="646331"/>
          </a:xfrm>
          <a:prstGeom prst="rect">
            <a:avLst/>
          </a:prstGeom>
          <a:noFill/>
          <a:ln>
            <a:solidFill>
              <a:schemeClr val="tx1"/>
            </a:solidFill>
          </a:ln>
        </p:spPr>
        <p:txBody>
          <a:bodyPr wrap="square" rtlCol="0">
            <a:spAutoFit/>
          </a:bodyPr>
          <a:lstStyle/>
          <a:p>
            <a:pPr algn="ctr"/>
            <a:r>
              <a:rPr lang="en-US" dirty="0" smtClean="0"/>
              <a:t>Roman Empire</a:t>
            </a:r>
          </a:p>
          <a:p>
            <a:pPr algn="ctr"/>
            <a:r>
              <a:rPr lang="en-US" dirty="0" smtClean="0"/>
              <a:t>(27BC –480/1453AD)</a:t>
            </a:r>
            <a:endParaRPr lang="en-US" dirty="0" smtClean="0"/>
          </a:p>
        </p:txBody>
      </p:sp>
      <p:cxnSp>
        <p:nvCxnSpPr>
          <p:cNvPr id="26" name="Straight Connector 25"/>
          <p:cNvCxnSpPr/>
          <p:nvPr/>
        </p:nvCxnSpPr>
        <p:spPr>
          <a:xfrm flipH="1">
            <a:off x="2653146" y="6360764"/>
            <a:ext cx="1893454" cy="12286"/>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29900" y="5735702"/>
            <a:ext cx="2209800" cy="923330"/>
          </a:xfrm>
          <a:prstGeom prst="rect">
            <a:avLst/>
          </a:prstGeom>
          <a:noFill/>
          <a:ln>
            <a:solidFill>
              <a:schemeClr val="tx1"/>
            </a:solidFill>
          </a:ln>
        </p:spPr>
        <p:txBody>
          <a:bodyPr wrap="square" rtlCol="0">
            <a:spAutoFit/>
          </a:bodyPr>
          <a:lstStyle/>
          <a:p>
            <a:pPr algn="ctr"/>
            <a:r>
              <a:rPr lang="en-US" dirty="0" smtClean="0"/>
              <a:t>Modern Age</a:t>
            </a:r>
          </a:p>
          <a:p>
            <a:pPr algn="ctr"/>
            <a:r>
              <a:rPr lang="en-US" dirty="0" smtClean="0"/>
              <a:t>[Divided nations]</a:t>
            </a:r>
          </a:p>
          <a:p>
            <a:pPr algn="ctr"/>
            <a:r>
              <a:rPr lang="en-US" dirty="0" smtClean="0"/>
              <a:t>(480AD–)</a:t>
            </a:r>
            <a:endParaRPr lang="en-US" dirty="0" smtClean="0"/>
          </a:p>
        </p:txBody>
      </p:sp>
      <p:sp>
        <p:nvSpPr>
          <p:cNvPr id="28" name="Rectangle 27"/>
          <p:cNvSpPr/>
          <p:nvPr/>
        </p:nvSpPr>
        <p:spPr>
          <a:xfrm>
            <a:off x="-1" y="0"/>
            <a:ext cx="12192001" cy="102299"/>
          </a:xfrm>
          <a:prstGeom prst="rect">
            <a:avLst/>
          </a:prstGeom>
          <a:solidFill>
            <a:srgbClr val="D24726">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 y="6741855"/>
            <a:ext cx="12192000" cy="124017"/>
          </a:xfrm>
          <a:prstGeom prst="rect">
            <a:avLst/>
          </a:prstGeom>
          <a:solidFill>
            <a:srgbClr val="D24726">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071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25"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lstStyle/>
          <a:p>
            <a:r>
              <a:rPr lang="en-US" dirty="0" smtClean="0"/>
              <a:t>Let us not forget the stone and the mountain.</a:t>
            </a:r>
          </a:p>
          <a:p>
            <a:pPr lvl="1"/>
            <a:r>
              <a:rPr lang="en-US" dirty="0" smtClean="0"/>
              <a:t>The principle of Expositional consistency states that a mountain is metaphorically a kingdom.</a:t>
            </a:r>
          </a:p>
          <a:p>
            <a:pPr lvl="2"/>
            <a:r>
              <a:rPr lang="en-US" dirty="0" smtClean="0"/>
              <a:t>Expositional consistency, in essence, means that a symbol or metaphor used in the bible is used for the same meaning throughout.</a:t>
            </a:r>
          </a:p>
          <a:p>
            <a:pPr lvl="3"/>
            <a:r>
              <a:rPr lang="en-US" dirty="0" smtClean="0"/>
              <a:t>Leven (yeast) stands for sin.</a:t>
            </a:r>
          </a:p>
          <a:p>
            <a:pPr lvl="3"/>
            <a:r>
              <a:rPr lang="en-US" dirty="0" smtClean="0"/>
              <a:t>Birds are a symbol for Satan's minions.</a:t>
            </a:r>
          </a:p>
          <a:p>
            <a:pPr lvl="3"/>
            <a:r>
              <a:rPr lang="en-US" dirty="0" smtClean="0"/>
              <a:t>Trees are people.</a:t>
            </a:r>
          </a:p>
          <a:p>
            <a:r>
              <a:rPr lang="en-US" dirty="0" smtClean="0"/>
              <a:t>The stone is Jesus, whose kingdom brings down and replaces all the kingdoms of man.</a:t>
            </a:r>
          </a:p>
          <a:p>
            <a:pPr lvl="3"/>
            <a:endParaRPr lang="en-US" dirty="0" smtClean="0"/>
          </a:p>
          <a:p>
            <a:pPr lvl="3"/>
            <a:endParaRPr lang="en-US" dirty="0"/>
          </a:p>
        </p:txBody>
      </p:sp>
    </p:spTree>
    <p:extLst>
      <p:ext uri="{BB962C8B-B14F-4D97-AF65-F5344CB8AC3E}">
        <p14:creationId xmlns:p14="http://schemas.microsoft.com/office/powerpoint/2010/main" val="32199185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lstStyle/>
          <a:p>
            <a:r>
              <a:rPr lang="en-US" dirty="0" smtClean="0"/>
              <a:t>Nebuchadnezzar is obviously impressed.</a:t>
            </a:r>
          </a:p>
          <a:p>
            <a:pPr lvl="1"/>
            <a:r>
              <a:rPr lang="en-US" dirty="0" smtClean="0"/>
              <a:t>Makes Daniel, </a:t>
            </a:r>
            <a:r>
              <a:rPr lang="en-US" dirty="0" err="1" smtClean="0"/>
              <a:t>Mishael</a:t>
            </a:r>
            <a:r>
              <a:rPr lang="en-US" dirty="0" smtClean="0"/>
              <a:t>, </a:t>
            </a:r>
            <a:r>
              <a:rPr lang="en-US" dirty="0" err="1" smtClean="0"/>
              <a:t>Hananaiah</a:t>
            </a:r>
            <a:r>
              <a:rPr lang="en-US" dirty="0"/>
              <a:t> </a:t>
            </a:r>
            <a:r>
              <a:rPr lang="en-US" dirty="0" smtClean="0"/>
              <a:t>and </a:t>
            </a:r>
            <a:r>
              <a:rPr lang="en-US" dirty="0" err="1" smtClean="0"/>
              <a:t>Azael</a:t>
            </a:r>
            <a:r>
              <a:rPr lang="en-US" dirty="0" smtClean="0"/>
              <a:t> provincial administrators.</a:t>
            </a:r>
          </a:p>
          <a:p>
            <a:pPr lvl="1"/>
            <a:r>
              <a:rPr lang="en-US" dirty="0" smtClean="0"/>
              <a:t>Promotes Daniel over all of the king’s advisors.</a:t>
            </a:r>
          </a:p>
          <a:p>
            <a:pPr lvl="2"/>
            <a:r>
              <a:rPr lang="en-US" dirty="0" smtClean="0"/>
              <a:t>This probably didn’t sit well with the advisors who then plotted their revenge which we will see in chapter 3.</a:t>
            </a:r>
            <a:endParaRPr lang="en-US" dirty="0"/>
          </a:p>
        </p:txBody>
      </p:sp>
    </p:spTree>
    <p:extLst>
      <p:ext uri="{BB962C8B-B14F-4D97-AF65-F5344CB8AC3E}">
        <p14:creationId xmlns:p14="http://schemas.microsoft.com/office/powerpoint/2010/main" val="33924919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a:t>
            </a:r>
            <a:endParaRPr lang="en-US" dirty="0"/>
          </a:p>
        </p:txBody>
      </p:sp>
      <p:sp>
        <p:nvSpPr>
          <p:cNvPr id="3" name="Content Placeholder 2"/>
          <p:cNvSpPr>
            <a:spLocks noGrp="1"/>
          </p:cNvSpPr>
          <p:nvPr>
            <p:ph idx="1"/>
          </p:nvPr>
        </p:nvSpPr>
        <p:spPr/>
        <p:txBody>
          <a:bodyPr>
            <a:normAutofit/>
          </a:bodyPr>
          <a:lstStyle/>
          <a:p>
            <a:r>
              <a:rPr lang="en-US" dirty="0" smtClean="0"/>
              <a:t>Chapter 3 contains a mystery.</a:t>
            </a:r>
          </a:p>
          <a:p>
            <a:pPr lvl="1"/>
            <a:r>
              <a:rPr lang="en-US" dirty="0" smtClean="0"/>
              <a:t>Where is Daniel?</a:t>
            </a:r>
          </a:p>
          <a:p>
            <a:r>
              <a:rPr lang="en-US" dirty="0" smtClean="0"/>
              <a:t>Probably not an accident that Nebuchadnezzar has erected a statue to worship.</a:t>
            </a:r>
          </a:p>
          <a:p>
            <a:pPr lvl="1"/>
            <a:r>
              <a:rPr lang="en-US" dirty="0" smtClean="0"/>
              <a:t>Likely it is the same as the one in his dream except that it is all gold.</a:t>
            </a:r>
          </a:p>
          <a:p>
            <a:r>
              <a:rPr lang="en-US" dirty="0" smtClean="0"/>
              <a:t>The advisors were upset that Daniel and his friends were promoted above them and were seeking some vengeance.</a:t>
            </a:r>
          </a:p>
          <a:p>
            <a:r>
              <a:rPr lang="en-US" dirty="0" smtClean="0"/>
              <a:t>The advisors, administrators, </a:t>
            </a:r>
            <a:r>
              <a:rPr lang="en-US" dirty="0" err="1" smtClean="0"/>
              <a:t>etc</a:t>
            </a:r>
            <a:r>
              <a:rPr lang="en-US" dirty="0" smtClean="0"/>
              <a:t>, include </a:t>
            </a:r>
            <a:r>
              <a:rPr lang="en-US" dirty="0" err="1" smtClean="0"/>
              <a:t>Hanaiah</a:t>
            </a:r>
            <a:r>
              <a:rPr lang="en-US" dirty="0" smtClean="0"/>
              <a:t>, </a:t>
            </a:r>
            <a:r>
              <a:rPr lang="en-US" dirty="0" err="1" smtClean="0"/>
              <a:t>Azael</a:t>
            </a:r>
            <a:r>
              <a:rPr lang="en-US" dirty="0" smtClean="0"/>
              <a:t>, </a:t>
            </a:r>
            <a:r>
              <a:rPr lang="en-US" dirty="0" err="1" smtClean="0"/>
              <a:t>Mishael</a:t>
            </a:r>
            <a:r>
              <a:rPr lang="en-US" dirty="0" smtClean="0"/>
              <a:t> and Daniel.</a:t>
            </a:r>
          </a:p>
          <a:p>
            <a:pPr lvl="1"/>
            <a:r>
              <a:rPr lang="en-US" dirty="0" smtClean="0"/>
              <a:t>Daniel is not among those at the statue dedication.</a:t>
            </a:r>
            <a:endParaRPr lang="en-US" dirty="0"/>
          </a:p>
        </p:txBody>
      </p:sp>
    </p:spTree>
    <p:extLst>
      <p:ext uri="{BB962C8B-B14F-4D97-AF65-F5344CB8AC3E}">
        <p14:creationId xmlns:p14="http://schemas.microsoft.com/office/powerpoint/2010/main" val="753417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a:t>
            </a:r>
            <a:endParaRPr lang="en-US" dirty="0"/>
          </a:p>
        </p:txBody>
      </p:sp>
      <p:sp>
        <p:nvSpPr>
          <p:cNvPr id="3" name="Content Placeholder 2"/>
          <p:cNvSpPr>
            <a:spLocks noGrp="1"/>
          </p:cNvSpPr>
          <p:nvPr>
            <p:ph idx="1"/>
          </p:nvPr>
        </p:nvSpPr>
        <p:spPr/>
        <p:txBody>
          <a:bodyPr/>
          <a:lstStyle/>
          <a:p>
            <a:r>
              <a:rPr lang="en-US" dirty="0" smtClean="0"/>
              <a:t>With Daniel gone, the advisors played on Nebuchadnezzar’s ego knowing that </a:t>
            </a:r>
            <a:r>
              <a:rPr lang="en-US" dirty="0" err="1" smtClean="0"/>
              <a:t>Mishael</a:t>
            </a:r>
            <a:r>
              <a:rPr lang="en-US" dirty="0" smtClean="0"/>
              <a:t>, </a:t>
            </a:r>
            <a:r>
              <a:rPr lang="en-US" dirty="0" err="1" smtClean="0"/>
              <a:t>Hananaiah</a:t>
            </a:r>
            <a:r>
              <a:rPr lang="en-US" dirty="0" smtClean="0"/>
              <a:t> and </a:t>
            </a:r>
            <a:r>
              <a:rPr lang="en-US" dirty="0" err="1" smtClean="0"/>
              <a:t>Azael</a:t>
            </a:r>
            <a:r>
              <a:rPr lang="en-US" dirty="0" smtClean="0"/>
              <a:t> would not bow to the statue.</a:t>
            </a:r>
          </a:p>
          <a:p>
            <a:r>
              <a:rPr lang="en-US" dirty="0" smtClean="0"/>
              <a:t>They convince Nebuchadnezzar to build the statue and have everyone come to worship it.</a:t>
            </a:r>
            <a:endParaRPr lang="en-US" dirty="0"/>
          </a:p>
        </p:txBody>
      </p:sp>
    </p:spTree>
    <p:extLst>
      <p:ext uri="{BB962C8B-B14F-4D97-AF65-F5344CB8AC3E}">
        <p14:creationId xmlns:p14="http://schemas.microsoft.com/office/powerpoint/2010/main" val="29980000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Fiery Furnaces</a:t>
            </a:r>
            <a:endParaRPr lang="en-US" dirty="0"/>
          </a:p>
        </p:txBody>
      </p:sp>
      <p:sp>
        <p:nvSpPr>
          <p:cNvPr id="3" name="Content Placeholder 2"/>
          <p:cNvSpPr>
            <a:spLocks noGrp="1"/>
          </p:cNvSpPr>
          <p:nvPr>
            <p:ph idx="1"/>
          </p:nvPr>
        </p:nvSpPr>
        <p:spPr/>
        <p:txBody>
          <a:bodyPr/>
          <a:lstStyle/>
          <a:p>
            <a:r>
              <a:rPr lang="en-US" dirty="0" smtClean="0"/>
              <a:t>Ancient Babylon did use furnaces for the purposes of capital punishment.</a:t>
            </a:r>
          </a:p>
          <a:p>
            <a:pPr lvl="1"/>
            <a:r>
              <a:rPr lang="en-US" dirty="0" smtClean="0"/>
              <a:t>Archaeologist have dug up a firing kiln with a </a:t>
            </a:r>
            <a:r>
              <a:rPr lang="en-US" dirty="0" err="1" smtClean="0"/>
              <a:t>cuniform</a:t>
            </a:r>
            <a:r>
              <a:rPr lang="en-US" dirty="0" smtClean="0"/>
              <a:t> inscription which reads, “This is the place of burning where men who </a:t>
            </a:r>
            <a:r>
              <a:rPr lang="en-US" dirty="0" err="1" smtClean="0"/>
              <a:t>blasphemend</a:t>
            </a:r>
            <a:r>
              <a:rPr lang="en-US" dirty="0" smtClean="0"/>
              <a:t> the gods of Chaldea died by fire” (</a:t>
            </a:r>
            <a:r>
              <a:rPr lang="en-US" dirty="0" err="1" smtClean="0"/>
              <a:t>Rimmer</a:t>
            </a:r>
            <a:r>
              <a:rPr lang="en-US" dirty="0" smtClean="0"/>
              <a:t>, p. 325)</a:t>
            </a:r>
          </a:p>
          <a:p>
            <a:pPr lvl="1"/>
            <a:r>
              <a:rPr lang="en-US" dirty="0" smtClean="0"/>
              <a:t>There is also a </a:t>
            </a:r>
            <a:r>
              <a:rPr lang="en-US" dirty="0" err="1" smtClean="0"/>
              <a:t>cuniform</a:t>
            </a:r>
            <a:r>
              <a:rPr lang="en-US" dirty="0" smtClean="0"/>
              <a:t> inscription from the library of the Assyrian king, Ashurbanipal which reads “</a:t>
            </a:r>
            <a:r>
              <a:rPr lang="en-US" dirty="0" err="1" smtClean="0"/>
              <a:t>Saulmagina</a:t>
            </a:r>
            <a:r>
              <a:rPr lang="en-US" dirty="0" smtClean="0"/>
              <a:t> my rebellious brother, who made war with me, they threw into a burning fiery furnace, and destroyed his life” (</a:t>
            </a:r>
            <a:r>
              <a:rPr lang="en-US" dirty="0" err="1" smtClean="0"/>
              <a:t>Caiger</a:t>
            </a:r>
            <a:r>
              <a:rPr lang="en-US" dirty="0" smtClean="0"/>
              <a:t>, p.176)</a:t>
            </a:r>
            <a:endParaRPr lang="en-US" dirty="0"/>
          </a:p>
        </p:txBody>
      </p:sp>
    </p:spTree>
    <p:extLst>
      <p:ext uri="{BB962C8B-B14F-4D97-AF65-F5344CB8AC3E}">
        <p14:creationId xmlns:p14="http://schemas.microsoft.com/office/powerpoint/2010/main" val="4205944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lnSpcReduction="10000"/>
          </a:bodyPr>
          <a:lstStyle/>
          <a:p>
            <a:r>
              <a:rPr lang="en-US" dirty="0" smtClean="0"/>
              <a:t>Daniel, </a:t>
            </a:r>
            <a:r>
              <a:rPr lang="en-US" dirty="0" err="1" smtClean="0"/>
              <a:t>Hananiah</a:t>
            </a:r>
            <a:r>
              <a:rPr lang="en-US" dirty="0" smtClean="0"/>
              <a:t> (Shadrach), </a:t>
            </a:r>
            <a:r>
              <a:rPr lang="en-US" dirty="0" err="1" smtClean="0"/>
              <a:t>Mishael</a:t>
            </a:r>
            <a:r>
              <a:rPr lang="en-US" dirty="0" smtClean="0"/>
              <a:t>, (Meshach), </a:t>
            </a:r>
            <a:r>
              <a:rPr lang="en-US" dirty="0" err="1" smtClean="0"/>
              <a:t>Azariah</a:t>
            </a:r>
            <a:r>
              <a:rPr lang="en-US" dirty="0"/>
              <a:t> </a:t>
            </a:r>
            <a:r>
              <a:rPr lang="en-US" dirty="0" smtClean="0"/>
              <a:t>(Abednego) were taken captive during the first deportation from Jerusalem.</a:t>
            </a:r>
          </a:p>
          <a:p>
            <a:pPr lvl="1"/>
            <a:r>
              <a:rPr lang="en-US" dirty="0" smtClean="0"/>
              <a:t>605 BC</a:t>
            </a:r>
          </a:p>
          <a:p>
            <a:pPr lvl="2"/>
            <a:r>
              <a:rPr lang="en-US" dirty="0" smtClean="0"/>
              <a:t>After defeating the Assyrians at Carchemish, Nebuchadnezzar attacked Egypt for their part in helping Assyria.  Then turned to Jerusalem.</a:t>
            </a:r>
          </a:p>
          <a:p>
            <a:r>
              <a:rPr lang="en-US" dirty="0" smtClean="0"/>
              <a:t>There were two more invasions of Jerusalem to follow.</a:t>
            </a:r>
          </a:p>
          <a:p>
            <a:pPr lvl="1"/>
            <a:r>
              <a:rPr lang="en-US" dirty="0" smtClean="0"/>
              <a:t>597 BC – the second deportation in which Ezekiel was part of.</a:t>
            </a:r>
          </a:p>
          <a:p>
            <a:pPr lvl="1"/>
            <a:r>
              <a:rPr lang="en-US" dirty="0" smtClean="0"/>
              <a:t>586 BC – After betraying an oath of fealty to </a:t>
            </a:r>
            <a:r>
              <a:rPr lang="en-US" dirty="0" err="1" smtClean="0"/>
              <a:t>Nebuchandezzar</a:t>
            </a:r>
            <a:r>
              <a:rPr lang="en-US" dirty="0" smtClean="0"/>
              <a:t>, the city of Jerusalem was again invaded.  This time it was destroyed and the populace scattered.  Ending the Judean kingship and the nation of Israel for a time.</a:t>
            </a:r>
          </a:p>
          <a:p>
            <a:pPr lvl="2"/>
            <a:r>
              <a:rPr lang="en-US" dirty="0" smtClean="0"/>
              <a:t>Zedekiah (last king of Judah) is killed but not before being made to watch his sons killed, blinded and then taken to Babylon. </a:t>
            </a:r>
            <a:endParaRPr lang="en-US" dirty="0"/>
          </a:p>
        </p:txBody>
      </p:sp>
    </p:spTree>
    <p:extLst>
      <p:ext uri="{BB962C8B-B14F-4D97-AF65-F5344CB8AC3E}">
        <p14:creationId xmlns:p14="http://schemas.microsoft.com/office/powerpoint/2010/main" val="36745235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a:t>
            </a:r>
            <a:endParaRPr lang="en-US" dirty="0"/>
          </a:p>
        </p:txBody>
      </p:sp>
      <p:sp>
        <p:nvSpPr>
          <p:cNvPr id="3" name="Content Placeholder 2"/>
          <p:cNvSpPr>
            <a:spLocks noGrp="1"/>
          </p:cNvSpPr>
          <p:nvPr>
            <p:ph idx="1"/>
          </p:nvPr>
        </p:nvSpPr>
        <p:spPr/>
        <p:txBody>
          <a:bodyPr/>
          <a:lstStyle/>
          <a:p>
            <a:r>
              <a:rPr lang="en-US" dirty="0" smtClean="0"/>
              <a:t>I propose that Nebuchadnezzar was not as angry at </a:t>
            </a:r>
            <a:r>
              <a:rPr lang="en-US" dirty="0" err="1" smtClean="0"/>
              <a:t>Mishael</a:t>
            </a:r>
            <a:r>
              <a:rPr lang="en-US" dirty="0" smtClean="0"/>
              <a:t>, </a:t>
            </a:r>
            <a:r>
              <a:rPr lang="en-US" dirty="0" err="1" smtClean="0"/>
              <a:t>Azael</a:t>
            </a:r>
            <a:r>
              <a:rPr lang="en-US" dirty="0" smtClean="0"/>
              <a:t> and </a:t>
            </a:r>
            <a:r>
              <a:rPr lang="en-US" dirty="0" err="1" smtClean="0"/>
              <a:t>Hananaiah</a:t>
            </a:r>
            <a:r>
              <a:rPr lang="en-US" dirty="0" smtClean="0"/>
              <a:t> as he was at realizing he may have been duped into killing his favored administrators by his other advisors.</a:t>
            </a:r>
          </a:p>
          <a:p>
            <a:r>
              <a:rPr lang="en-US" dirty="0" smtClean="0"/>
              <a:t>Tried giving them a second chance to just submit to the instruction.</a:t>
            </a:r>
          </a:p>
          <a:p>
            <a:pPr lvl="1"/>
            <a:r>
              <a:rPr lang="en-US" dirty="0" smtClean="0"/>
              <a:t>They refuse and he can’t go back on his order or he’d appear weak.</a:t>
            </a:r>
          </a:p>
          <a:p>
            <a:pPr lvl="1"/>
            <a:r>
              <a:rPr lang="en-US" dirty="0" smtClean="0"/>
              <a:t>Giving them a second chance is not in his nature, so is an indicator that he really didn’t want to kill them.</a:t>
            </a:r>
          </a:p>
          <a:p>
            <a:r>
              <a:rPr lang="en-US" dirty="0" smtClean="0"/>
              <a:t>Where is Daniel during this incident?</a:t>
            </a:r>
          </a:p>
          <a:p>
            <a:pPr lvl="1"/>
            <a:r>
              <a:rPr lang="en-US" dirty="0" smtClean="0"/>
              <a:t>Some propose he may have been among the crowd.</a:t>
            </a:r>
          </a:p>
          <a:p>
            <a:pPr lvl="2"/>
            <a:r>
              <a:rPr lang="en-US" dirty="0" smtClean="0"/>
              <a:t>It is doubtful that Daniel would have relented to worship the statue.</a:t>
            </a:r>
            <a:endParaRPr lang="en-US" dirty="0"/>
          </a:p>
        </p:txBody>
      </p:sp>
    </p:spTree>
    <p:extLst>
      <p:ext uri="{BB962C8B-B14F-4D97-AF65-F5344CB8AC3E}">
        <p14:creationId xmlns:p14="http://schemas.microsoft.com/office/powerpoint/2010/main" val="24310282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fire was hot enough to kill the guards who threw the three men into the fire.</a:t>
            </a:r>
          </a:p>
          <a:p>
            <a:r>
              <a:rPr lang="en-US" dirty="0" smtClean="0"/>
              <a:t>Cool spot theory.</a:t>
            </a:r>
          </a:p>
          <a:p>
            <a:pPr lvl="1"/>
            <a:r>
              <a:rPr lang="en-US" dirty="0" smtClean="0"/>
              <a:t>An attempt at a natural explanation of how they </a:t>
            </a:r>
            <a:r>
              <a:rPr lang="en-US" dirty="0" err="1" smtClean="0"/>
              <a:t>surivived</a:t>
            </a:r>
            <a:r>
              <a:rPr lang="en-US" dirty="0" smtClean="0"/>
              <a:t>.</a:t>
            </a:r>
          </a:p>
          <a:p>
            <a:pPr lvl="2"/>
            <a:r>
              <a:rPr lang="en-US" dirty="0" smtClean="0"/>
              <a:t>Bonds were burned off, but they were not harmed.</a:t>
            </a:r>
          </a:p>
          <a:p>
            <a:pPr lvl="2"/>
            <a:r>
              <a:rPr lang="en-US" dirty="0" smtClean="0"/>
              <a:t>How did they get to the cool spot and back again when they were ordered to come out without passing through the fire?</a:t>
            </a:r>
          </a:p>
          <a:p>
            <a:r>
              <a:rPr lang="en-US" dirty="0" smtClean="0"/>
              <a:t>The incident ends with Nebuchadnezzar’s second realization that the God of Israel is the one true God.</a:t>
            </a:r>
          </a:p>
          <a:p>
            <a:r>
              <a:rPr lang="en-US" dirty="0" smtClean="0"/>
              <a:t>He promotes </a:t>
            </a:r>
            <a:r>
              <a:rPr lang="en-US" dirty="0" err="1" smtClean="0"/>
              <a:t>Mishael</a:t>
            </a:r>
            <a:r>
              <a:rPr lang="en-US" dirty="0" smtClean="0"/>
              <a:t>, </a:t>
            </a:r>
            <a:r>
              <a:rPr lang="en-US" dirty="0" err="1" smtClean="0"/>
              <a:t>Azael</a:t>
            </a:r>
            <a:r>
              <a:rPr lang="en-US" dirty="0" smtClean="0"/>
              <a:t> and </a:t>
            </a:r>
            <a:r>
              <a:rPr lang="en-US" dirty="0" err="1" smtClean="0"/>
              <a:t>Hananiah</a:t>
            </a:r>
            <a:r>
              <a:rPr lang="en-US" dirty="0" smtClean="0"/>
              <a:t> which probably didn’t make the other advisors any happier.</a:t>
            </a:r>
          </a:p>
          <a:p>
            <a:r>
              <a:rPr lang="en-US" dirty="0" smtClean="0"/>
              <a:t>Nebuchadnezzar’s realization that there is but one Most High God segues into chapter 4.</a:t>
            </a:r>
            <a:endParaRPr lang="en-US" dirty="0"/>
          </a:p>
        </p:txBody>
      </p:sp>
    </p:spTree>
    <p:extLst>
      <p:ext uri="{BB962C8B-B14F-4D97-AF65-F5344CB8AC3E}">
        <p14:creationId xmlns:p14="http://schemas.microsoft.com/office/powerpoint/2010/main" val="37123070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was Daniel?</a:t>
            </a:r>
            <a:endParaRPr lang="en-US" dirty="0"/>
          </a:p>
        </p:txBody>
      </p:sp>
      <p:sp>
        <p:nvSpPr>
          <p:cNvPr id="3" name="Content Placeholder 2"/>
          <p:cNvSpPr>
            <a:spLocks noGrp="1"/>
          </p:cNvSpPr>
          <p:nvPr>
            <p:ph idx="1"/>
          </p:nvPr>
        </p:nvSpPr>
        <p:spPr/>
        <p:txBody>
          <a:bodyPr/>
          <a:lstStyle/>
          <a:p>
            <a:pPr marL="0" indent="0">
              <a:buNone/>
            </a:pPr>
            <a:r>
              <a:rPr lang="en-US" dirty="0" smtClean="0"/>
              <a:t>While this is a true event, it is also a type (figure of speech).</a:t>
            </a:r>
          </a:p>
          <a:p>
            <a:pPr marL="0" indent="0">
              <a:buNone/>
            </a:pPr>
            <a:r>
              <a:rPr lang="en-US" dirty="0" smtClean="0"/>
              <a:t>If Daniel’s friends represent the body of believers, and Babylon is the world.  Daniel represents Jesus.</a:t>
            </a:r>
          </a:p>
          <a:p>
            <a:pPr marL="0" indent="0">
              <a:buNone/>
            </a:pPr>
            <a:r>
              <a:rPr lang="en-US" dirty="0"/>
              <a:t>Fire is idiomatically used as a representation of judgement.</a:t>
            </a:r>
            <a:endParaRPr lang="en-US" dirty="0" smtClean="0"/>
          </a:p>
          <a:p>
            <a:pPr marL="0" indent="0">
              <a:buNone/>
            </a:pPr>
            <a:r>
              <a:rPr lang="en-US" dirty="0" smtClean="0"/>
              <a:t>Rescue from the fiery furnace can be representative of the body of believers being saved from the judgement. </a:t>
            </a:r>
            <a:endParaRPr lang="en-US" dirty="0"/>
          </a:p>
        </p:txBody>
      </p:sp>
    </p:spTree>
    <p:extLst>
      <p:ext uri="{BB962C8B-B14F-4D97-AF65-F5344CB8AC3E}">
        <p14:creationId xmlns:p14="http://schemas.microsoft.com/office/powerpoint/2010/main" val="39560756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This is the testimony of King Nebuchadnezzar.</a:t>
            </a:r>
          </a:p>
          <a:p>
            <a:r>
              <a:rPr lang="en-US" dirty="0" smtClean="0"/>
              <a:t>The madness described is possibly porphyria or clinical lycanthropy.</a:t>
            </a:r>
          </a:p>
          <a:p>
            <a:r>
              <a:rPr lang="en-US" dirty="0" smtClean="0"/>
              <a:t>In the end, Nebuchadnezzar comes to the conclusion that </a:t>
            </a:r>
            <a:r>
              <a:rPr lang="en-US" dirty="0" err="1" smtClean="0"/>
              <a:t>Yaweh</a:t>
            </a:r>
            <a:r>
              <a:rPr lang="en-US" dirty="0" smtClean="0"/>
              <a:t> is the God of all.</a:t>
            </a:r>
          </a:p>
          <a:p>
            <a:pPr lvl="1"/>
            <a:r>
              <a:rPr lang="en-US" smtClean="0"/>
              <a:t>According </a:t>
            </a:r>
            <a:r>
              <a:rPr lang="en-US" dirty="0"/>
              <a:t>to the Babylonian Talmud: care of Nebuchadnezzar </a:t>
            </a:r>
            <a:r>
              <a:rPr lang="en-US" dirty="0" smtClean="0"/>
              <a:t>during this </a:t>
            </a:r>
            <a:r>
              <a:rPr lang="en-US" dirty="0"/>
              <a:t>period was provided by Daniel.</a:t>
            </a:r>
          </a:p>
          <a:p>
            <a:r>
              <a:rPr lang="en-US" dirty="0" smtClean="0"/>
              <a:t>Possible that Daniel took care of Nebuchadnezzar during his 7 years of madness.</a:t>
            </a:r>
          </a:p>
          <a:p>
            <a:r>
              <a:rPr lang="en-US" dirty="0" smtClean="0"/>
              <a:t>Nebuchadnezzar appears to have come to admire Daniel.</a:t>
            </a:r>
          </a:p>
          <a:p>
            <a:r>
              <a:rPr lang="en-US" dirty="0" smtClean="0"/>
              <a:t>Babylonia tradition holds that toward the end of his life, Nebuchadnezzar prophesied the end of the Chaldean Dynasty (</a:t>
            </a:r>
            <a:r>
              <a:rPr lang="en-US" dirty="0" err="1" smtClean="0"/>
              <a:t>Berossus</a:t>
            </a:r>
            <a:r>
              <a:rPr lang="en-US" dirty="0" smtClean="0"/>
              <a:t> and </a:t>
            </a:r>
            <a:r>
              <a:rPr lang="en-US" dirty="0" err="1" smtClean="0"/>
              <a:t>Abydenus</a:t>
            </a:r>
            <a:r>
              <a:rPr lang="en-US" dirty="0" smtClean="0"/>
              <a:t> in Eusebius, </a:t>
            </a:r>
            <a:r>
              <a:rPr lang="en-US" dirty="0" err="1" smtClean="0"/>
              <a:t>Praeparatio</a:t>
            </a:r>
            <a:r>
              <a:rPr lang="en-US" dirty="0" smtClean="0"/>
              <a:t> </a:t>
            </a:r>
            <a:r>
              <a:rPr lang="en-US" dirty="0" err="1" smtClean="0"/>
              <a:t>Evangelica</a:t>
            </a:r>
            <a:r>
              <a:rPr lang="en-US" dirty="0" smtClean="0"/>
              <a:t>)</a:t>
            </a:r>
          </a:p>
        </p:txBody>
      </p:sp>
    </p:spTree>
    <p:extLst>
      <p:ext uri="{BB962C8B-B14F-4D97-AF65-F5344CB8AC3E}">
        <p14:creationId xmlns:p14="http://schemas.microsoft.com/office/powerpoint/2010/main" val="6703821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 Prayer of </a:t>
            </a:r>
            <a:r>
              <a:rPr lang="en-US" dirty="0" err="1" smtClean="0"/>
              <a:t>Nabonidus</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a:t>“The words of the prayer that (</a:t>
            </a:r>
            <a:r>
              <a:rPr lang="en-US" dirty="0" err="1"/>
              <a:t>Nabonidus</a:t>
            </a:r>
            <a:r>
              <a:rPr lang="en-US" dirty="0"/>
              <a:t>?), the king of Assyria and</a:t>
            </a:r>
          </a:p>
          <a:p>
            <a:pPr marL="0" indent="0">
              <a:buNone/>
            </a:pPr>
            <a:r>
              <a:rPr lang="en-US" dirty="0"/>
              <a:t>Babylon, the [great] king, prayed [when he was smitten] with a malignant</a:t>
            </a:r>
          </a:p>
          <a:p>
            <a:pPr marL="0" indent="0">
              <a:buNone/>
            </a:pPr>
            <a:r>
              <a:rPr lang="en-US" dirty="0"/>
              <a:t>disease by the decree of the [Most High God] in [the city of] </a:t>
            </a:r>
            <a:r>
              <a:rPr lang="en-US" dirty="0" err="1"/>
              <a:t>Tema</a:t>
            </a:r>
            <a:r>
              <a:rPr lang="en-US" dirty="0"/>
              <a:t>. I was</a:t>
            </a:r>
          </a:p>
          <a:p>
            <a:pPr marL="0" indent="0">
              <a:buNone/>
            </a:pPr>
            <a:r>
              <a:rPr lang="en-US" dirty="0"/>
              <a:t>smitten for seven years and from [men] I was put away. But when I</a:t>
            </a:r>
          </a:p>
          <a:p>
            <a:pPr marL="0" indent="0">
              <a:buNone/>
            </a:pPr>
            <a:r>
              <a:rPr lang="en-US" dirty="0"/>
              <a:t>confessed my sins and my faults, He [God] allowed me (to have) a</a:t>
            </a:r>
          </a:p>
          <a:p>
            <a:pPr marL="0" indent="0">
              <a:buNone/>
            </a:pPr>
            <a:r>
              <a:rPr lang="en-US" dirty="0"/>
              <a:t>soothsayer. This was a Jewish [man of the exiles in Babylon. He]</a:t>
            </a:r>
          </a:p>
          <a:p>
            <a:pPr marL="0" indent="0">
              <a:buNone/>
            </a:pPr>
            <a:r>
              <a:rPr lang="en-US" dirty="0"/>
              <a:t>explained (it) and wrote (me) to render honor and g[</a:t>
            </a:r>
            <a:r>
              <a:rPr lang="en-US" dirty="0" err="1"/>
              <a:t>reat</a:t>
            </a:r>
            <a:r>
              <a:rPr lang="en-US" dirty="0"/>
              <a:t> </a:t>
            </a:r>
            <a:r>
              <a:rPr lang="en-US" dirty="0" err="1"/>
              <a:t>glor</a:t>
            </a:r>
            <a:r>
              <a:rPr lang="en-US" dirty="0"/>
              <a:t>]y to the name</a:t>
            </a:r>
          </a:p>
          <a:p>
            <a:pPr marL="0" indent="0">
              <a:buNone/>
            </a:pPr>
            <a:r>
              <a:rPr lang="en-US" dirty="0"/>
              <a:t>of the [Most High God]...”</a:t>
            </a:r>
            <a:endParaRPr lang="en-US" dirty="0" smtClean="0"/>
          </a:p>
        </p:txBody>
      </p:sp>
    </p:spTree>
    <p:extLst>
      <p:ext uri="{BB962C8B-B14F-4D97-AF65-F5344CB8AC3E}">
        <p14:creationId xmlns:p14="http://schemas.microsoft.com/office/powerpoint/2010/main" val="30222826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lstStyle/>
          <a:p>
            <a:r>
              <a:rPr lang="en-US" dirty="0" smtClean="0"/>
              <a:t>Belshazzar not to be confused with Daniel’s Babylonian name </a:t>
            </a:r>
            <a:r>
              <a:rPr lang="en-US" dirty="0" err="1" smtClean="0"/>
              <a:t>Belteshazzar</a:t>
            </a:r>
            <a:r>
              <a:rPr lang="en-US" dirty="0" smtClean="0"/>
              <a:t>.</a:t>
            </a:r>
          </a:p>
          <a:p>
            <a:r>
              <a:rPr lang="en-US" dirty="0" smtClean="0"/>
              <a:t>612 Nineveh falls to neo-Babylonian army led by Nebuchadnezzar</a:t>
            </a:r>
          </a:p>
          <a:p>
            <a:r>
              <a:rPr lang="en-US" dirty="0" smtClean="0"/>
              <a:t>608 </a:t>
            </a:r>
            <a:r>
              <a:rPr lang="en-US" dirty="0" err="1" smtClean="0"/>
              <a:t>Pharoah</a:t>
            </a:r>
            <a:r>
              <a:rPr lang="en-US" dirty="0" smtClean="0"/>
              <a:t> </a:t>
            </a:r>
            <a:r>
              <a:rPr lang="en-US" dirty="0" err="1" smtClean="0"/>
              <a:t>Neco</a:t>
            </a:r>
            <a:r>
              <a:rPr lang="en-US" dirty="0" smtClean="0"/>
              <a:t> marches to </a:t>
            </a:r>
            <a:r>
              <a:rPr lang="en-US" dirty="0" err="1" smtClean="0"/>
              <a:t>Carchemesh</a:t>
            </a:r>
            <a:r>
              <a:rPr lang="en-US" dirty="0" smtClean="0"/>
              <a:t> to help Assyria but is delayed by Josiah.</a:t>
            </a:r>
          </a:p>
          <a:p>
            <a:r>
              <a:rPr lang="en-US" dirty="0" smtClean="0"/>
              <a:t>605 </a:t>
            </a:r>
            <a:r>
              <a:rPr lang="en-US" dirty="0" err="1" smtClean="0"/>
              <a:t>Nabopolassar</a:t>
            </a:r>
            <a:r>
              <a:rPr lang="en-US" dirty="0" smtClean="0"/>
              <a:t> (King of Babylon) fights the remainder of the Assyrians and Egyptians at </a:t>
            </a:r>
            <a:r>
              <a:rPr lang="en-US" dirty="0" err="1" smtClean="0"/>
              <a:t>Carchemesh</a:t>
            </a:r>
            <a:r>
              <a:rPr lang="en-US" dirty="0" smtClean="0"/>
              <a:t>.</a:t>
            </a:r>
          </a:p>
          <a:p>
            <a:pPr lvl="1"/>
            <a:r>
              <a:rPr lang="en-US" dirty="0" smtClean="0"/>
              <a:t>Nebuchadnezzar returns to Babylon upon the death of his father (</a:t>
            </a:r>
            <a:r>
              <a:rPr lang="en-US" dirty="0" err="1" smtClean="0"/>
              <a:t>Nabopolassar</a:t>
            </a:r>
            <a:r>
              <a:rPr lang="en-US" dirty="0" smtClean="0"/>
              <a:t>) and is crowned King of Babylon.</a:t>
            </a:r>
          </a:p>
          <a:p>
            <a:pPr lvl="1"/>
            <a:r>
              <a:rPr lang="en-US" dirty="0" smtClean="0"/>
              <a:t>Same year as the first deportation from Judah.</a:t>
            </a:r>
          </a:p>
        </p:txBody>
      </p:sp>
    </p:spTree>
    <p:extLst>
      <p:ext uri="{BB962C8B-B14F-4D97-AF65-F5344CB8AC3E}">
        <p14:creationId xmlns:p14="http://schemas.microsoft.com/office/powerpoint/2010/main" val="41240891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4" name="TextBox 3"/>
          <p:cNvSpPr txBox="1"/>
          <p:nvPr/>
        </p:nvSpPr>
        <p:spPr>
          <a:xfrm>
            <a:off x="3544824" y="2696082"/>
            <a:ext cx="2660904" cy="861774"/>
          </a:xfrm>
          <a:prstGeom prst="rect">
            <a:avLst/>
          </a:prstGeom>
          <a:noFill/>
          <a:ln>
            <a:solidFill>
              <a:schemeClr val="tx1"/>
            </a:solidFill>
          </a:ln>
        </p:spPr>
        <p:txBody>
          <a:bodyPr wrap="square" rtlCol="0">
            <a:spAutoFit/>
          </a:bodyPr>
          <a:lstStyle/>
          <a:p>
            <a:pPr algn="ctr"/>
            <a:r>
              <a:rPr lang="en-US" sz="2600" dirty="0" smtClean="0"/>
              <a:t>Nebuchadnezzar</a:t>
            </a:r>
            <a:r>
              <a:rPr lang="en-US" sz="2400" dirty="0" smtClean="0"/>
              <a:t> II</a:t>
            </a:r>
          </a:p>
          <a:p>
            <a:pPr algn="ctr"/>
            <a:r>
              <a:rPr lang="en-US" sz="2400" dirty="0" smtClean="0"/>
              <a:t>605 BC – 562 BC</a:t>
            </a:r>
            <a:endParaRPr lang="en-US" sz="2400" dirty="0"/>
          </a:p>
        </p:txBody>
      </p:sp>
      <p:sp>
        <p:nvSpPr>
          <p:cNvPr id="5" name="TextBox 4"/>
          <p:cNvSpPr txBox="1"/>
          <p:nvPr/>
        </p:nvSpPr>
        <p:spPr>
          <a:xfrm>
            <a:off x="3544824" y="3718002"/>
            <a:ext cx="2660904" cy="892552"/>
          </a:xfrm>
          <a:prstGeom prst="rect">
            <a:avLst/>
          </a:prstGeom>
          <a:noFill/>
          <a:ln>
            <a:solidFill>
              <a:schemeClr val="tx1"/>
            </a:solidFill>
          </a:ln>
        </p:spPr>
        <p:txBody>
          <a:bodyPr wrap="square" rtlCol="0">
            <a:spAutoFit/>
          </a:bodyPr>
          <a:lstStyle/>
          <a:p>
            <a:pPr algn="ctr"/>
            <a:r>
              <a:rPr lang="en-US" sz="2600" dirty="0" smtClean="0"/>
              <a:t>Evil-</a:t>
            </a:r>
            <a:r>
              <a:rPr lang="en-US" sz="2600" dirty="0" err="1" smtClean="0"/>
              <a:t>Merodach</a:t>
            </a:r>
            <a:endParaRPr lang="en-US" sz="2600" dirty="0" smtClean="0"/>
          </a:p>
          <a:p>
            <a:pPr algn="ctr"/>
            <a:r>
              <a:rPr lang="en-US" sz="2600" dirty="0" smtClean="0"/>
              <a:t>562 BC – 560 BC</a:t>
            </a:r>
            <a:endParaRPr lang="en-US" sz="2400" dirty="0"/>
          </a:p>
        </p:txBody>
      </p:sp>
      <p:sp>
        <p:nvSpPr>
          <p:cNvPr id="6" name="TextBox 5"/>
          <p:cNvSpPr txBox="1"/>
          <p:nvPr/>
        </p:nvSpPr>
        <p:spPr>
          <a:xfrm>
            <a:off x="3544824" y="4770700"/>
            <a:ext cx="2660904" cy="830997"/>
          </a:xfrm>
          <a:prstGeom prst="rect">
            <a:avLst/>
          </a:prstGeom>
          <a:noFill/>
          <a:ln>
            <a:solidFill>
              <a:schemeClr val="tx1"/>
            </a:solidFill>
          </a:ln>
        </p:spPr>
        <p:txBody>
          <a:bodyPr wrap="square" rtlCol="0">
            <a:spAutoFit/>
          </a:bodyPr>
          <a:lstStyle/>
          <a:p>
            <a:pPr algn="ctr"/>
            <a:r>
              <a:rPr lang="en-US" sz="2400" dirty="0" err="1" smtClean="0"/>
              <a:t>Neriglissar</a:t>
            </a:r>
            <a:endParaRPr lang="en-US" sz="2400" dirty="0" smtClean="0"/>
          </a:p>
          <a:p>
            <a:pPr algn="ctr"/>
            <a:r>
              <a:rPr lang="en-US" sz="2400" dirty="0" smtClean="0"/>
              <a:t>560 BC – 556 BC</a:t>
            </a:r>
            <a:endParaRPr lang="en-US" sz="2400" dirty="0"/>
          </a:p>
        </p:txBody>
      </p:sp>
      <p:sp>
        <p:nvSpPr>
          <p:cNvPr id="7" name="TextBox 6"/>
          <p:cNvSpPr txBox="1"/>
          <p:nvPr/>
        </p:nvSpPr>
        <p:spPr>
          <a:xfrm>
            <a:off x="3544824" y="5719432"/>
            <a:ext cx="2660904" cy="892552"/>
          </a:xfrm>
          <a:prstGeom prst="rect">
            <a:avLst/>
          </a:prstGeom>
          <a:noFill/>
          <a:ln>
            <a:solidFill>
              <a:schemeClr val="tx1"/>
            </a:solidFill>
          </a:ln>
        </p:spPr>
        <p:txBody>
          <a:bodyPr wrap="square" rtlCol="0">
            <a:spAutoFit/>
          </a:bodyPr>
          <a:lstStyle/>
          <a:p>
            <a:pPr algn="ctr"/>
            <a:r>
              <a:rPr lang="en-US" sz="2600" dirty="0" err="1" smtClean="0"/>
              <a:t>Nabonidus</a:t>
            </a:r>
            <a:endParaRPr lang="en-US" sz="2600" dirty="0" smtClean="0"/>
          </a:p>
          <a:p>
            <a:pPr algn="ctr"/>
            <a:r>
              <a:rPr lang="en-US" sz="2600" dirty="0" smtClean="0"/>
              <a:t>556 BC – 539 BC</a:t>
            </a:r>
            <a:endParaRPr lang="en-US" sz="2400" dirty="0"/>
          </a:p>
        </p:txBody>
      </p:sp>
      <p:sp>
        <p:nvSpPr>
          <p:cNvPr id="8" name="TextBox 7"/>
          <p:cNvSpPr txBox="1"/>
          <p:nvPr/>
        </p:nvSpPr>
        <p:spPr>
          <a:xfrm>
            <a:off x="6330696" y="5765598"/>
            <a:ext cx="2660904" cy="800219"/>
          </a:xfrm>
          <a:prstGeom prst="rect">
            <a:avLst/>
          </a:prstGeom>
          <a:noFill/>
          <a:ln>
            <a:solidFill>
              <a:schemeClr val="tx1"/>
            </a:solidFill>
          </a:ln>
        </p:spPr>
        <p:txBody>
          <a:bodyPr wrap="square" rtlCol="0">
            <a:spAutoFit/>
          </a:bodyPr>
          <a:lstStyle/>
          <a:p>
            <a:pPr algn="ctr"/>
            <a:r>
              <a:rPr lang="en-US" sz="2600" dirty="0" smtClean="0"/>
              <a:t>Belshazzar</a:t>
            </a:r>
          </a:p>
          <a:p>
            <a:pPr algn="ctr"/>
            <a:r>
              <a:rPr lang="en-US" sz="2000" dirty="0" smtClean="0"/>
              <a:t>Co-regent in Babylon</a:t>
            </a:r>
            <a:endParaRPr lang="en-US" sz="2000" dirty="0"/>
          </a:p>
        </p:txBody>
      </p:sp>
      <p:sp>
        <p:nvSpPr>
          <p:cNvPr id="10" name="TextBox 9"/>
          <p:cNvSpPr txBox="1"/>
          <p:nvPr/>
        </p:nvSpPr>
        <p:spPr>
          <a:xfrm>
            <a:off x="3544824" y="1716573"/>
            <a:ext cx="2660904" cy="861774"/>
          </a:xfrm>
          <a:prstGeom prst="rect">
            <a:avLst/>
          </a:prstGeom>
          <a:noFill/>
          <a:ln>
            <a:solidFill>
              <a:schemeClr val="tx1"/>
            </a:solidFill>
          </a:ln>
        </p:spPr>
        <p:txBody>
          <a:bodyPr wrap="square" rtlCol="0">
            <a:spAutoFit/>
          </a:bodyPr>
          <a:lstStyle/>
          <a:p>
            <a:pPr algn="ctr"/>
            <a:r>
              <a:rPr lang="en-US" sz="2600" dirty="0" err="1" smtClean="0"/>
              <a:t>Nabopolassar</a:t>
            </a:r>
            <a:endParaRPr lang="en-US" sz="2600" dirty="0" smtClean="0"/>
          </a:p>
          <a:p>
            <a:pPr algn="ctr"/>
            <a:r>
              <a:rPr lang="en-US" sz="2400" dirty="0" smtClean="0"/>
              <a:t>626 BC – 605 BC</a:t>
            </a:r>
            <a:endParaRPr lang="en-US" sz="2400" dirty="0"/>
          </a:p>
        </p:txBody>
      </p:sp>
      <p:sp>
        <p:nvSpPr>
          <p:cNvPr id="11" name="Content Placeholder 10"/>
          <p:cNvSpPr>
            <a:spLocks noGrp="1"/>
          </p:cNvSpPr>
          <p:nvPr>
            <p:ph idx="1"/>
          </p:nvPr>
        </p:nvSpPr>
        <p:spPr>
          <a:xfrm>
            <a:off x="0" y="1231391"/>
            <a:ext cx="12192000" cy="436413"/>
          </a:xfrm>
          <a:gradFill>
            <a:gsLst>
              <a:gs pos="0">
                <a:schemeClr val="accent1">
                  <a:lumMod val="5000"/>
                  <a:lumOff val="95000"/>
                  <a:alpha val="0"/>
                </a:schemeClr>
              </a:gs>
              <a:gs pos="74000">
                <a:schemeClr val="accent2">
                  <a:lumMod val="60000"/>
                  <a:lumOff val="40000"/>
                </a:schemeClr>
              </a:gs>
              <a:gs pos="83000">
                <a:schemeClr val="accent2">
                  <a:lumMod val="40000"/>
                  <a:lumOff val="60000"/>
                </a:schemeClr>
              </a:gs>
              <a:gs pos="100000">
                <a:schemeClr val="accent2">
                  <a:lumMod val="20000"/>
                  <a:lumOff val="80000"/>
                </a:schemeClr>
              </a:gs>
            </a:gsLst>
            <a:lin ang="5400000" scaled="1"/>
          </a:gradFill>
          <a:ln>
            <a:noFill/>
          </a:ln>
        </p:spPr>
        <p:txBody>
          <a:bodyPr>
            <a:normAutofit fontScale="92500" lnSpcReduction="10000"/>
          </a:bodyPr>
          <a:lstStyle/>
          <a:p>
            <a:pPr marL="0" indent="0" algn="ctr">
              <a:buNone/>
            </a:pPr>
            <a:r>
              <a:rPr lang="en-US" dirty="0" smtClean="0"/>
              <a:t>Kings of Neo-Babylonian Empire</a:t>
            </a:r>
            <a:endParaRPr lang="en-US" dirty="0"/>
          </a:p>
        </p:txBody>
      </p:sp>
      <p:sp>
        <p:nvSpPr>
          <p:cNvPr id="12" name="TextBox 11"/>
          <p:cNvSpPr txBox="1"/>
          <p:nvPr/>
        </p:nvSpPr>
        <p:spPr>
          <a:xfrm>
            <a:off x="7415784" y="4167906"/>
            <a:ext cx="2660904" cy="830997"/>
          </a:xfrm>
          <a:prstGeom prst="rect">
            <a:avLst/>
          </a:prstGeom>
          <a:noFill/>
          <a:ln>
            <a:solidFill>
              <a:schemeClr val="tx1"/>
            </a:solidFill>
          </a:ln>
        </p:spPr>
        <p:txBody>
          <a:bodyPr wrap="square" rtlCol="0">
            <a:spAutoFit/>
          </a:bodyPr>
          <a:lstStyle/>
          <a:p>
            <a:pPr algn="ctr"/>
            <a:r>
              <a:rPr lang="en-US" sz="2400" dirty="0" err="1" smtClean="0"/>
              <a:t>Labashi-Marduk</a:t>
            </a:r>
            <a:endParaRPr lang="en-US" sz="2400" dirty="0" smtClean="0"/>
          </a:p>
          <a:p>
            <a:pPr algn="ctr"/>
            <a:r>
              <a:rPr lang="en-US" sz="2400" dirty="0" smtClean="0"/>
              <a:t>556 BC</a:t>
            </a:r>
            <a:endParaRPr lang="en-US" sz="2400" dirty="0"/>
          </a:p>
        </p:txBody>
      </p:sp>
      <p:cxnSp>
        <p:nvCxnSpPr>
          <p:cNvPr id="14" name="Straight Connector 13"/>
          <p:cNvCxnSpPr>
            <a:endCxn id="12" idx="1"/>
          </p:cNvCxnSpPr>
          <p:nvPr/>
        </p:nvCxnSpPr>
        <p:spPr>
          <a:xfrm flipV="1">
            <a:off x="6242304" y="4583405"/>
            <a:ext cx="1173480" cy="107368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4828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lstStyle/>
          <a:p>
            <a:r>
              <a:rPr lang="en-US" dirty="0" smtClean="0"/>
              <a:t>Belshazzar being named as the king of Babylon in the book of Daniel was one reason the book was said to be made up.</a:t>
            </a:r>
          </a:p>
          <a:p>
            <a:pPr lvl="1"/>
            <a:r>
              <a:rPr lang="en-US" dirty="0" smtClean="0"/>
              <a:t>Everyone knew that </a:t>
            </a:r>
            <a:r>
              <a:rPr lang="en-US" dirty="0" err="1" smtClean="0"/>
              <a:t>Nabonidus</a:t>
            </a:r>
            <a:r>
              <a:rPr lang="en-US" dirty="0" smtClean="0"/>
              <a:t> was the last king of Babylon.</a:t>
            </a:r>
          </a:p>
          <a:p>
            <a:pPr lvl="1"/>
            <a:r>
              <a:rPr lang="en-US" dirty="0" err="1" smtClean="0"/>
              <a:t>Nabonidus</a:t>
            </a:r>
            <a:r>
              <a:rPr lang="en-US" dirty="0" smtClean="0"/>
              <a:t> built a temple to the moon god, Sin which angered the people so he left to live in another city.</a:t>
            </a:r>
          </a:p>
          <a:p>
            <a:pPr lvl="1"/>
            <a:r>
              <a:rPr lang="en-US" dirty="0" smtClean="0"/>
              <a:t>Conducted wars trying to hold the empire together.</a:t>
            </a:r>
          </a:p>
          <a:p>
            <a:pPr lvl="1"/>
            <a:r>
              <a:rPr lang="en-US" dirty="0" smtClean="0"/>
              <a:t>Left his son in charge of Babylon.</a:t>
            </a:r>
          </a:p>
          <a:p>
            <a:pPr lvl="1"/>
            <a:r>
              <a:rPr lang="en-US" dirty="0" err="1" smtClean="0"/>
              <a:t>Nabonidus</a:t>
            </a:r>
            <a:r>
              <a:rPr lang="en-US" dirty="0" smtClean="0"/>
              <a:t> cylinder was discovered which puts to rest the idea that Belshazzar was a made up person.</a:t>
            </a:r>
            <a:endParaRPr lang="en-US" dirty="0"/>
          </a:p>
        </p:txBody>
      </p:sp>
    </p:spTree>
    <p:extLst>
      <p:ext uri="{BB962C8B-B14F-4D97-AF65-F5344CB8AC3E}">
        <p14:creationId xmlns:p14="http://schemas.microsoft.com/office/powerpoint/2010/main" val="35932662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Nabonidus</a:t>
            </a:r>
            <a:r>
              <a:rPr lang="en-US" dirty="0" smtClean="0"/>
              <a:t> Cylinder</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300288"/>
            <a:ext cx="4458540" cy="2814454"/>
          </a:xfrm>
        </p:spPr>
      </p:pic>
      <p:sp>
        <p:nvSpPr>
          <p:cNvPr id="6" name="TextBox 5"/>
          <p:cNvSpPr txBox="1"/>
          <p:nvPr/>
        </p:nvSpPr>
        <p:spPr>
          <a:xfrm>
            <a:off x="5535168" y="2328672"/>
            <a:ext cx="4998720" cy="369332"/>
          </a:xfrm>
          <a:prstGeom prst="rect">
            <a:avLst/>
          </a:prstGeom>
          <a:noFill/>
        </p:spPr>
        <p:txBody>
          <a:bodyPr wrap="square" rtlCol="0">
            <a:spAutoFit/>
          </a:bodyPr>
          <a:lstStyle/>
          <a:p>
            <a:r>
              <a:rPr lang="en-US" dirty="0" smtClean="0"/>
              <a:t>Translation:</a:t>
            </a:r>
          </a:p>
        </p:txBody>
      </p:sp>
      <p:sp>
        <p:nvSpPr>
          <p:cNvPr id="8" name="TextBox 7"/>
          <p:cNvSpPr txBox="1"/>
          <p:nvPr/>
        </p:nvSpPr>
        <p:spPr>
          <a:xfrm>
            <a:off x="5535168" y="2799540"/>
            <a:ext cx="4998720" cy="2308324"/>
          </a:xfrm>
          <a:prstGeom prst="rect">
            <a:avLst/>
          </a:prstGeom>
          <a:noFill/>
        </p:spPr>
        <p:txBody>
          <a:bodyPr wrap="square" rtlCol="0">
            <a:spAutoFit/>
          </a:bodyPr>
          <a:lstStyle/>
          <a:p>
            <a:r>
              <a:rPr lang="en-US" dirty="0" smtClean="0"/>
              <a:t>He entrusted the ‘Camp’ to his oldest (son), the firstborn [Belshazzar], the troops everywhere in the country he ordered under his (command). He let (everything) go, entrusted the kingship to him and, himself, he [</a:t>
            </a:r>
            <a:r>
              <a:rPr lang="en-US" dirty="0" err="1" smtClean="0"/>
              <a:t>Nabonidus</a:t>
            </a:r>
            <a:r>
              <a:rPr lang="en-US" dirty="0" smtClean="0"/>
              <a:t>] started out for a long journey, the (military) forces of Akkad marching with him; he turned towards </a:t>
            </a:r>
            <a:r>
              <a:rPr lang="en-US" dirty="0" err="1" smtClean="0"/>
              <a:t>Tema</a:t>
            </a:r>
            <a:r>
              <a:rPr lang="en-US" dirty="0" smtClean="0"/>
              <a:t> (deep) in the west.</a:t>
            </a:r>
          </a:p>
        </p:txBody>
      </p:sp>
    </p:spTree>
    <p:extLst>
      <p:ext uri="{BB962C8B-B14F-4D97-AF65-F5344CB8AC3E}">
        <p14:creationId xmlns:p14="http://schemas.microsoft.com/office/powerpoint/2010/main" val="32317892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Ancient Babylon</a:t>
            </a:r>
            <a:endParaRPr lang="en-US" dirty="0"/>
          </a:p>
        </p:txBody>
      </p:sp>
      <p:pic>
        <p:nvPicPr>
          <p:cNvPr id="4" name="Content Placeholder 3"/>
          <p:cNvPicPr>
            <a:picLocks noGrp="1" noChangeAspect="1"/>
          </p:cNvPicPr>
          <p:nvPr>
            <p:ph idx="1"/>
          </p:nvPr>
        </p:nvPicPr>
        <p:blipFill>
          <a:blip r:embed="rId2"/>
          <a:stretch>
            <a:fillRect/>
          </a:stretch>
        </p:blipFill>
        <p:spPr>
          <a:xfrm>
            <a:off x="4724400" y="1795995"/>
            <a:ext cx="6629400" cy="3486150"/>
          </a:xfrm>
          <a:prstGeom prst="rect">
            <a:avLst/>
          </a:prstGeom>
        </p:spPr>
      </p:pic>
      <p:sp>
        <p:nvSpPr>
          <p:cNvPr id="5" name="TextBox 4"/>
          <p:cNvSpPr txBox="1"/>
          <p:nvPr/>
        </p:nvSpPr>
        <p:spPr>
          <a:xfrm>
            <a:off x="301487" y="3077405"/>
            <a:ext cx="4240696" cy="923330"/>
          </a:xfrm>
          <a:prstGeom prst="rect">
            <a:avLst/>
          </a:prstGeom>
          <a:noFill/>
        </p:spPr>
        <p:txBody>
          <a:bodyPr wrap="square" rtlCol="0">
            <a:spAutoFit/>
          </a:bodyPr>
          <a:lstStyle/>
          <a:p>
            <a:r>
              <a:rPr lang="en-US" dirty="0" smtClean="0"/>
              <a:t>Satellite imagery of ancient Babylon.</a:t>
            </a:r>
          </a:p>
          <a:p>
            <a:r>
              <a:rPr lang="en-US" dirty="0" smtClean="0"/>
              <a:t>Saddam Hussein excavated and attempted to reconstruct Babylon.</a:t>
            </a:r>
            <a:endParaRPr lang="en-US" dirty="0"/>
          </a:p>
        </p:txBody>
      </p:sp>
    </p:spTree>
    <p:extLst>
      <p:ext uri="{BB962C8B-B14F-4D97-AF65-F5344CB8AC3E}">
        <p14:creationId xmlns:p14="http://schemas.microsoft.com/office/powerpoint/2010/main" val="705266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Around the World</a:t>
            </a:r>
            <a:endParaRPr lang="en-US" dirty="0"/>
          </a:p>
        </p:txBody>
      </p:sp>
      <p:sp>
        <p:nvSpPr>
          <p:cNvPr id="3" name="Content Placeholder 2"/>
          <p:cNvSpPr>
            <a:spLocks noGrp="1"/>
          </p:cNvSpPr>
          <p:nvPr>
            <p:ph idx="1"/>
          </p:nvPr>
        </p:nvSpPr>
        <p:spPr/>
        <p:txBody>
          <a:bodyPr/>
          <a:lstStyle/>
          <a:p>
            <a:r>
              <a:rPr lang="en-US" dirty="0" smtClean="0"/>
              <a:t>Greece was not a unified country, it was in it’s city-state period.</a:t>
            </a:r>
          </a:p>
          <a:p>
            <a:pPr lvl="1"/>
            <a:r>
              <a:rPr lang="en-US" dirty="0" smtClean="0"/>
              <a:t>Sparta and Athens being the most significant city-states.</a:t>
            </a:r>
          </a:p>
          <a:p>
            <a:pPr lvl="1"/>
            <a:r>
              <a:rPr lang="en-US" dirty="0" smtClean="0"/>
              <a:t>Sparta was a warrior society.</a:t>
            </a:r>
          </a:p>
          <a:p>
            <a:pPr lvl="1"/>
            <a:r>
              <a:rPr lang="en-US" dirty="0" smtClean="0"/>
              <a:t>Athens was a democracy.</a:t>
            </a:r>
          </a:p>
          <a:p>
            <a:pPr lvl="1"/>
            <a:r>
              <a:rPr lang="en-US" dirty="0" smtClean="0"/>
              <a:t>Greek mathematician Pythagoras derived his theorem that we know as the Pythagorean theorem now.</a:t>
            </a:r>
          </a:p>
          <a:p>
            <a:pPr lvl="2"/>
            <a:r>
              <a:rPr lang="en-US" dirty="0" smtClean="0"/>
              <a:t>Pythagoras set up a religious sect was built up around mathematics.</a:t>
            </a:r>
          </a:p>
          <a:p>
            <a:r>
              <a:rPr lang="en-US" dirty="0" smtClean="0"/>
              <a:t>Buddhism starts in what is now Nepal.</a:t>
            </a:r>
            <a:endParaRPr lang="en-US" dirty="0"/>
          </a:p>
        </p:txBody>
      </p:sp>
    </p:spTree>
    <p:extLst>
      <p:ext uri="{BB962C8B-B14F-4D97-AF65-F5344CB8AC3E}">
        <p14:creationId xmlns:p14="http://schemas.microsoft.com/office/powerpoint/2010/main" val="28264853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Ancient Babylon</a:t>
            </a:r>
            <a:endParaRPr lang="en-US" dirty="0"/>
          </a:p>
        </p:txBody>
      </p:sp>
      <p:sp>
        <p:nvSpPr>
          <p:cNvPr id="3" name="Content Placeholder 2"/>
          <p:cNvSpPr>
            <a:spLocks noGrp="1"/>
          </p:cNvSpPr>
          <p:nvPr>
            <p:ph idx="1"/>
          </p:nvPr>
        </p:nvSpPr>
        <p:spPr/>
        <p:txBody>
          <a:bodyPr>
            <a:normAutofit lnSpcReduction="10000"/>
          </a:bodyPr>
          <a:lstStyle/>
          <a:p>
            <a:r>
              <a:rPr lang="en-US" dirty="0" smtClean="0"/>
              <a:t>196 square miles in size.</a:t>
            </a:r>
          </a:p>
          <a:p>
            <a:r>
              <a:rPr lang="en-US" dirty="0" smtClean="0"/>
              <a:t>Surrounded by a moat which was part of the Euphrates river.</a:t>
            </a:r>
          </a:p>
          <a:p>
            <a:r>
              <a:rPr lang="en-US" dirty="0" smtClean="0"/>
              <a:t>Walls were 300 feet high, 25 feet thick.</a:t>
            </a:r>
          </a:p>
          <a:p>
            <a:r>
              <a:rPr lang="en-US" dirty="0" smtClean="0"/>
              <a:t>250 towers lined the walls and were 450 feet high.</a:t>
            </a:r>
          </a:p>
          <a:p>
            <a:r>
              <a:rPr lang="en-US" dirty="0" smtClean="0"/>
              <a:t>The city had 8 gates.</a:t>
            </a:r>
          </a:p>
          <a:p>
            <a:r>
              <a:rPr lang="en-US" dirty="0" smtClean="0"/>
              <a:t>The city had a double wall, later a triple wall.</a:t>
            </a:r>
          </a:p>
          <a:p>
            <a:pPr lvl="1"/>
            <a:r>
              <a:rPr lang="en-US" dirty="0" smtClean="0"/>
              <a:t>“No-man’s land” gap in between.</a:t>
            </a:r>
          </a:p>
          <a:p>
            <a:r>
              <a:rPr lang="en-US" dirty="0" smtClean="0"/>
              <a:t>Could hold chariot races on the top of the walls.</a:t>
            </a:r>
          </a:p>
          <a:p>
            <a:r>
              <a:rPr lang="en-US" dirty="0" smtClean="0"/>
              <a:t>Babylon was believed to be impregnable.</a:t>
            </a:r>
            <a:endParaRPr lang="en-US" dirty="0"/>
          </a:p>
        </p:txBody>
      </p:sp>
    </p:spTree>
    <p:extLst>
      <p:ext uri="{BB962C8B-B14F-4D97-AF65-F5344CB8AC3E}">
        <p14:creationId xmlns:p14="http://schemas.microsoft.com/office/powerpoint/2010/main" val="37562606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Ancient Babylon</a:t>
            </a:r>
            <a:endParaRPr lang="en-US" dirty="0"/>
          </a:p>
        </p:txBody>
      </p:sp>
      <p:sp>
        <p:nvSpPr>
          <p:cNvPr id="3" name="Content Placeholder 2"/>
          <p:cNvSpPr>
            <a:spLocks noGrp="1"/>
          </p:cNvSpPr>
          <p:nvPr>
            <p:ph idx="1"/>
          </p:nvPr>
        </p:nvSpPr>
        <p:spPr>
          <a:xfrm>
            <a:off x="2315817" y="2710206"/>
            <a:ext cx="6858000" cy="1563619"/>
          </a:xfrm>
        </p:spPr>
        <p:txBody>
          <a:bodyPr>
            <a:normAutofit/>
          </a:bodyPr>
          <a:lstStyle/>
          <a:p>
            <a:pPr marL="0" indent="0" algn="ctr">
              <a:buNone/>
            </a:pPr>
            <a:r>
              <a:rPr lang="en-US" dirty="0" smtClean="0"/>
              <a:t>Yet Babylon was conquered.</a:t>
            </a:r>
          </a:p>
          <a:p>
            <a:pPr marL="0" indent="0" algn="ctr">
              <a:buNone/>
            </a:pPr>
            <a:r>
              <a:rPr lang="en-US" dirty="0" smtClean="0"/>
              <a:t>  It was conquered by hubris.</a:t>
            </a:r>
          </a:p>
          <a:p>
            <a:pPr marL="0" indent="0" algn="ctr">
              <a:buNone/>
            </a:pPr>
            <a:r>
              <a:rPr lang="en-US" dirty="0" smtClean="0"/>
              <a:t> Without a siege or battle.</a:t>
            </a:r>
            <a:endParaRPr lang="en-US" dirty="0"/>
          </a:p>
        </p:txBody>
      </p:sp>
    </p:spTree>
    <p:extLst>
      <p:ext uri="{BB962C8B-B14F-4D97-AF65-F5344CB8AC3E}">
        <p14:creationId xmlns:p14="http://schemas.microsoft.com/office/powerpoint/2010/main" val="20673603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lstStyle/>
          <a:p>
            <a:r>
              <a:rPr lang="en-US" dirty="0" smtClean="0"/>
              <a:t>Belshazzar offers the third highest position in the kingdom.</a:t>
            </a:r>
          </a:p>
          <a:p>
            <a:pPr lvl="1"/>
            <a:r>
              <a:rPr lang="en-US" dirty="0" smtClean="0"/>
              <a:t>Seems strange until one learns that Belshazzar held the second highest position under his father </a:t>
            </a:r>
            <a:r>
              <a:rPr lang="en-US" dirty="0" err="1" smtClean="0"/>
              <a:t>Nabonidus</a:t>
            </a:r>
            <a:r>
              <a:rPr lang="en-US" dirty="0" smtClean="0"/>
              <a:t> and thus could not offer any position higher than the third.</a:t>
            </a:r>
          </a:p>
          <a:p>
            <a:r>
              <a:rPr lang="en-US" dirty="0" smtClean="0"/>
              <a:t>The queen in this case is likely not Belshazzar’s wife, but instead either his mother or grandmother.  She obviously knows of Daniel and appears to not think highly of Belshazzar.</a:t>
            </a:r>
          </a:p>
          <a:p>
            <a:r>
              <a:rPr lang="en-US" dirty="0" smtClean="0"/>
              <a:t>Daniel was taken to Babylon when he was a teenager.  Daniel would have been between 60 and 80 years old about this time.</a:t>
            </a:r>
            <a:endParaRPr lang="en-US" dirty="0"/>
          </a:p>
        </p:txBody>
      </p:sp>
    </p:spTree>
    <p:extLst>
      <p:ext uri="{BB962C8B-B14F-4D97-AF65-F5344CB8AC3E}">
        <p14:creationId xmlns:p14="http://schemas.microsoft.com/office/powerpoint/2010/main" val="36573180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lstStyle/>
          <a:p>
            <a:r>
              <a:rPr lang="en-US" dirty="0" smtClean="0"/>
              <a:t>Daniel is not interested in the gifts.</a:t>
            </a:r>
          </a:p>
          <a:p>
            <a:r>
              <a:rPr lang="en-US" dirty="0" smtClean="0"/>
              <a:t>Belshazzar was familiar with his grandfathers ailment.  Did not learn from his lesson.</a:t>
            </a:r>
          </a:p>
          <a:p>
            <a:endParaRPr lang="en-US" dirty="0"/>
          </a:p>
        </p:txBody>
      </p:sp>
    </p:spTree>
    <p:extLst>
      <p:ext uri="{BB962C8B-B14F-4D97-AF65-F5344CB8AC3E}">
        <p14:creationId xmlns:p14="http://schemas.microsoft.com/office/powerpoint/2010/main" val="17408801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lstStyle/>
          <a:p>
            <a:r>
              <a:rPr lang="en-US" dirty="0" smtClean="0"/>
              <a:t>Belshazzar had ample opportunity to know better but didn’t perform better.</a:t>
            </a:r>
          </a:p>
          <a:p>
            <a:r>
              <a:rPr lang="en-US" dirty="0" err="1" smtClean="0"/>
              <a:t>Mene</a:t>
            </a:r>
            <a:r>
              <a:rPr lang="en-US" dirty="0"/>
              <a:t> </a:t>
            </a:r>
            <a:r>
              <a:rPr lang="en-US" dirty="0" err="1" smtClean="0"/>
              <a:t>Mene</a:t>
            </a:r>
            <a:r>
              <a:rPr lang="en-US" dirty="0" smtClean="0"/>
              <a:t> </a:t>
            </a:r>
            <a:r>
              <a:rPr lang="en-US" dirty="0" err="1" smtClean="0"/>
              <a:t>Tekel</a:t>
            </a:r>
            <a:r>
              <a:rPr lang="en-US" dirty="0" smtClean="0"/>
              <a:t> </a:t>
            </a:r>
            <a:r>
              <a:rPr lang="en-US" dirty="0" err="1" smtClean="0"/>
              <a:t>Upharsin</a:t>
            </a:r>
            <a:r>
              <a:rPr lang="en-US" dirty="0" smtClean="0"/>
              <a:t> (</a:t>
            </a:r>
            <a:r>
              <a:rPr lang="en-US" dirty="0" err="1" smtClean="0"/>
              <a:t>Parsin</a:t>
            </a:r>
            <a:r>
              <a:rPr lang="en-US" dirty="0" smtClean="0"/>
              <a:t>)</a:t>
            </a:r>
          </a:p>
          <a:p>
            <a:pPr lvl="1"/>
            <a:r>
              <a:rPr lang="en-US" dirty="0" smtClean="0"/>
              <a:t>Counted </a:t>
            </a:r>
            <a:r>
              <a:rPr lang="en-US" dirty="0" err="1" smtClean="0"/>
              <a:t>counted</a:t>
            </a:r>
            <a:r>
              <a:rPr lang="en-US" dirty="0" smtClean="0"/>
              <a:t> weight and assessed.</a:t>
            </a:r>
          </a:p>
          <a:p>
            <a:pPr lvl="1"/>
            <a:r>
              <a:rPr lang="en-US" dirty="0" err="1" smtClean="0"/>
              <a:t>Mn</a:t>
            </a:r>
            <a:r>
              <a:rPr lang="en-US" dirty="0" smtClean="0"/>
              <a:t>’ </a:t>
            </a:r>
            <a:r>
              <a:rPr lang="en-US" dirty="0" err="1" smtClean="0"/>
              <a:t>Mn</a:t>
            </a:r>
            <a:r>
              <a:rPr lang="en-US" dirty="0" smtClean="0"/>
              <a:t>’ </a:t>
            </a:r>
            <a:r>
              <a:rPr lang="en-US" dirty="0" err="1" smtClean="0"/>
              <a:t>təquiltâ</a:t>
            </a:r>
            <a:r>
              <a:rPr lang="en-US" dirty="0" smtClean="0"/>
              <a:t> Peres</a:t>
            </a:r>
          </a:p>
          <a:p>
            <a:r>
              <a:rPr lang="en-US" dirty="0" smtClean="0"/>
              <a:t>The meaning is given to us. No big mystery.</a:t>
            </a:r>
          </a:p>
          <a:p>
            <a:r>
              <a:rPr lang="en-US" dirty="0" smtClean="0"/>
              <a:t>Belshazzar died that night as Babylon was taken over by Darius of the </a:t>
            </a:r>
            <a:r>
              <a:rPr lang="en-US" dirty="0" err="1" smtClean="0"/>
              <a:t>Medo</a:t>
            </a:r>
            <a:r>
              <a:rPr lang="en-US" dirty="0" smtClean="0"/>
              <a:t>-Persian empire.</a:t>
            </a:r>
          </a:p>
          <a:p>
            <a:endParaRPr lang="en-US" dirty="0"/>
          </a:p>
        </p:txBody>
      </p:sp>
    </p:spTree>
    <p:extLst>
      <p:ext uri="{BB962C8B-B14F-4D97-AF65-F5344CB8AC3E}">
        <p14:creationId xmlns:p14="http://schemas.microsoft.com/office/powerpoint/2010/main" val="40772838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lstStyle/>
          <a:p>
            <a:r>
              <a:rPr lang="en-US" dirty="0" smtClean="0"/>
              <a:t>While Belshazzar was busy partying and ignoring the </a:t>
            </a:r>
            <a:r>
              <a:rPr lang="en-US" dirty="0" err="1" smtClean="0"/>
              <a:t>medo</a:t>
            </a:r>
            <a:r>
              <a:rPr lang="en-US" dirty="0" smtClean="0"/>
              <a:t>-Persian threat, Cyrus had rerouted the Euphrates river so it </a:t>
            </a:r>
            <a:r>
              <a:rPr lang="en-US" dirty="0" smtClean="0"/>
              <a:t>no longer </a:t>
            </a:r>
            <a:r>
              <a:rPr lang="en-US" dirty="0" smtClean="0"/>
              <a:t>flowed around Babylon.</a:t>
            </a:r>
          </a:p>
          <a:p>
            <a:pPr lvl="1"/>
            <a:r>
              <a:rPr lang="en-US" dirty="0" smtClean="0"/>
              <a:t>This drained the moat leaving it shallow enough for the Persian army to walk in under the walls.</a:t>
            </a:r>
          </a:p>
          <a:p>
            <a:pPr lvl="1"/>
            <a:r>
              <a:rPr lang="en-US" dirty="0" smtClean="0"/>
              <a:t>People weren’t even aware of the city’s capture according to Herodotus.</a:t>
            </a:r>
          </a:p>
          <a:p>
            <a:r>
              <a:rPr lang="en-US" dirty="0" smtClean="0"/>
              <a:t>This event is described as the Fall of Babylon, though Babylon did not fall at this time.  It existed many years afterward but dwindled in prominence.  (lasted until about 1000 AD when it was abandoned)</a:t>
            </a:r>
            <a:endParaRPr lang="en-US" dirty="0"/>
          </a:p>
        </p:txBody>
      </p:sp>
    </p:spTree>
    <p:extLst>
      <p:ext uri="{BB962C8B-B14F-4D97-AF65-F5344CB8AC3E}">
        <p14:creationId xmlns:p14="http://schemas.microsoft.com/office/powerpoint/2010/main" val="34327228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Cyrus Cylinder</a:t>
            </a:r>
            <a:endParaRPr lang="en-US" dirty="0"/>
          </a:p>
        </p:txBody>
      </p:sp>
      <p:sp>
        <p:nvSpPr>
          <p:cNvPr id="3" name="Content Placeholder 2"/>
          <p:cNvSpPr>
            <a:spLocks noGrp="1"/>
          </p:cNvSpPr>
          <p:nvPr>
            <p:ph idx="1"/>
          </p:nvPr>
        </p:nvSpPr>
        <p:spPr>
          <a:xfrm>
            <a:off x="6772910" y="2785958"/>
            <a:ext cx="4240083" cy="871642"/>
          </a:xfrm>
        </p:spPr>
        <p:txBody>
          <a:bodyPr>
            <a:normAutofit fontScale="92500"/>
          </a:bodyPr>
          <a:lstStyle/>
          <a:p>
            <a:pPr marL="0" indent="0">
              <a:buNone/>
            </a:pPr>
            <a:r>
              <a:rPr lang="en-US" dirty="0" smtClean="0"/>
              <a:t>The Cyrus Cylinder describes the conquest of Babylon.  </a:t>
            </a:r>
            <a:endParaRPr lang="en-US" dirty="0"/>
          </a:p>
        </p:txBody>
      </p:sp>
      <p:pic>
        <p:nvPicPr>
          <p:cNvPr id="4" name="Picture 3" descr="C:\Users\1073583760E\Pictures\Cyrus_Cylinder_fron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690688"/>
            <a:ext cx="5934710" cy="3580130"/>
          </a:xfrm>
          <a:prstGeom prst="rect">
            <a:avLst/>
          </a:prstGeom>
          <a:noFill/>
          <a:ln>
            <a:noFill/>
          </a:ln>
        </p:spPr>
      </p:pic>
    </p:spTree>
    <p:extLst>
      <p:ext uri="{BB962C8B-B14F-4D97-AF65-F5344CB8AC3E}">
        <p14:creationId xmlns:p14="http://schemas.microsoft.com/office/powerpoint/2010/main" val="4582665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Chapter 6</a:t>
            </a:r>
            <a:endParaRPr lang="en-US"/>
          </a:p>
        </p:txBody>
      </p:sp>
      <p:sp>
        <p:nvSpPr>
          <p:cNvPr id="3" name="Content Placeholder 2"/>
          <p:cNvSpPr>
            <a:spLocks noGrp="1"/>
          </p:cNvSpPr>
          <p:nvPr>
            <p:ph idx="1"/>
          </p:nvPr>
        </p:nvSpPr>
        <p:spPr/>
        <p:txBody>
          <a:bodyPr/>
          <a:lstStyle/>
          <a:p>
            <a:r>
              <a:rPr lang="en-US" dirty="0" smtClean="0"/>
              <a:t>Darius the Mede is not mentioned in history at all.</a:t>
            </a:r>
          </a:p>
          <a:p>
            <a:pPr lvl="1"/>
            <a:r>
              <a:rPr lang="en-US" dirty="0" smtClean="0"/>
              <a:t>Darius is possibly a title which means “holder of the scepter”.</a:t>
            </a:r>
          </a:p>
          <a:p>
            <a:pPr lvl="1"/>
            <a:r>
              <a:rPr lang="en-US" dirty="0" smtClean="0"/>
              <a:t>Most likely Darius is just another name for:</a:t>
            </a:r>
          </a:p>
          <a:p>
            <a:pPr marL="457200" lvl="1" indent="0" algn="ctr">
              <a:buNone/>
            </a:pPr>
            <a:r>
              <a:rPr lang="en-US" dirty="0" smtClean="0"/>
              <a:t>	Cyrus the Persian </a:t>
            </a:r>
          </a:p>
          <a:p>
            <a:pPr marL="914400" lvl="2" indent="0" algn="ctr">
              <a:buNone/>
            </a:pPr>
            <a:r>
              <a:rPr lang="en-US" dirty="0" smtClean="0"/>
              <a:t>OR</a:t>
            </a:r>
          </a:p>
          <a:p>
            <a:pPr marL="457200" lvl="1" indent="0" algn="ctr">
              <a:buNone/>
            </a:pPr>
            <a:r>
              <a:rPr lang="en-US" dirty="0" err="1" smtClean="0"/>
              <a:t>Ugbaru</a:t>
            </a:r>
            <a:r>
              <a:rPr lang="en-US" dirty="0" smtClean="0"/>
              <a:t>, the governor of </a:t>
            </a:r>
            <a:r>
              <a:rPr lang="en-US" dirty="0" err="1" smtClean="0"/>
              <a:t>Gutium</a:t>
            </a:r>
            <a:r>
              <a:rPr lang="en-US" dirty="0" smtClean="0"/>
              <a:t> who led Cyrus’ army into Babylon</a:t>
            </a:r>
          </a:p>
          <a:p>
            <a:pPr marL="914400" lvl="2" indent="0" algn="ctr">
              <a:buNone/>
            </a:pPr>
            <a:r>
              <a:rPr lang="en-US" dirty="0" smtClean="0"/>
              <a:t>OR</a:t>
            </a:r>
          </a:p>
          <a:p>
            <a:pPr marL="457200" lvl="1" indent="0" algn="ctr">
              <a:buNone/>
            </a:pPr>
            <a:r>
              <a:rPr lang="en-US" dirty="0" err="1" smtClean="0"/>
              <a:t>Gubaru</a:t>
            </a:r>
            <a:r>
              <a:rPr lang="en-US" dirty="0" smtClean="0"/>
              <a:t>, the governor appointed by Cyrus over Babylon</a:t>
            </a:r>
          </a:p>
        </p:txBody>
      </p:sp>
    </p:spTree>
    <p:extLst>
      <p:ext uri="{BB962C8B-B14F-4D97-AF65-F5344CB8AC3E}">
        <p14:creationId xmlns:p14="http://schemas.microsoft.com/office/powerpoint/2010/main" val="25491328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lstStyle/>
          <a:p>
            <a:r>
              <a:rPr lang="en-US" dirty="0" smtClean="0"/>
              <a:t>Once again, jealousy among the other officials rears it’s ugly head.</a:t>
            </a:r>
          </a:p>
          <a:p>
            <a:r>
              <a:rPr lang="en-US" dirty="0" smtClean="0"/>
              <a:t>They devise a trap, using the king’s ego, to catch Daniel and bring him down.</a:t>
            </a:r>
          </a:p>
          <a:p>
            <a:endParaRPr lang="en-US" dirty="0" smtClean="0"/>
          </a:p>
          <a:p>
            <a:endParaRPr lang="en-US" dirty="0"/>
          </a:p>
        </p:txBody>
      </p:sp>
    </p:spTree>
    <p:extLst>
      <p:ext uri="{BB962C8B-B14F-4D97-AF65-F5344CB8AC3E}">
        <p14:creationId xmlns:p14="http://schemas.microsoft.com/office/powerpoint/2010/main" val="10207981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Lion’s Dens</a:t>
            </a:r>
            <a:endParaRPr lang="en-US" dirty="0"/>
          </a:p>
        </p:txBody>
      </p:sp>
      <p:sp>
        <p:nvSpPr>
          <p:cNvPr id="3" name="Content Placeholder 2"/>
          <p:cNvSpPr>
            <a:spLocks noGrp="1"/>
          </p:cNvSpPr>
          <p:nvPr>
            <p:ph idx="1"/>
          </p:nvPr>
        </p:nvSpPr>
        <p:spPr/>
        <p:txBody>
          <a:bodyPr/>
          <a:lstStyle/>
          <a:p>
            <a:pPr marL="0" indent="0">
              <a:buNone/>
            </a:pPr>
            <a:r>
              <a:rPr lang="en-US" dirty="0" smtClean="0"/>
              <a:t>A more modern lion’s den consists of a square cavern with a dividing wall.  A door in the wall can be opened or closed from above.</a:t>
            </a:r>
          </a:p>
          <a:p>
            <a:pPr marL="0" indent="0">
              <a:buNone/>
            </a:pPr>
            <a:r>
              <a:rPr lang="en-US" dirty="0" smtClean="0"/>
              <a:t>The cavern is open at the top with a tall fence around the opening.  One can look down into the den over the fence.</a:t>
            </a:r>
          </a:p>
          <a:p>
            <a:pPr marL="0" indent="0">
              <a:buNone/>
            </a:pPr>
            <a:r>
              <a:rPr lang="en-US" dirty="0" smtClean="0"/>
              <a:t>There is a door in the cavern wall through which people can enter when need arises.</a:t>
            </a:r>
          </a:p>
          <a:p>
            <a:pPr marL="0" indent="0">
              <a:buNone/>
            </a:pPr>
            <a:r>
              <a:rPr lang="en-US" sz="1600" i="1" dirty="0"/>
              <a:t>C. F. </a:t>
            </a:r>
            <a:r>
              <a:rPr lang="en-US" sz="1600" i="1" dirty="0" smtClean="0"/>
              <a:t>Kiel, </a:t>
            </a:r>
            <a:r>
              <a:rPr lang="en-US" sz="1600" i="1" dirty="0"/>
              <a:t>Biblical Commentary on the Book of </a:t>
            </a:r>
            <a:r>
              <a:rPr lang="en-US" sz="1600" i="1" dirty="0" smtClean="0"/>
              <a:t>Daniel, p. 216.</a:t>
            </a:r>
          </a:p>
        </p:txBody>
      </p:sp>
    </p:spTree>
    <p:extLst>
      <p:ext uri="{BB962C8B-B14F-4D97-AF65-F5344CB8AC3E}">
        <p14:creationId xmlns:p14="http://schemas.microsoft.com/office/powerpoint/2010/main" val="16544210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12 chapters long</a:t>
            </a:r>
          </a:p>
          <a:p>
            <a:r>
              <a:rPr lang="en-US" dirty="0" smtClean="0"/>
              <a:t>Two parts</a:t>
            </a:r>
          </a:p>
          <a:p>
            <a:pPr lvl="1"/>
            <a:r>
              <a:rPr lang="en-US" dirty="0" smtClean="0"/>
              <a:t>Chapters 1-6 are historical</a:t>
            </a:r>
          </a:p>
          <a:p>
            <a:pPr lvl="1"/>
            <a:r>
              <a:rPr lang="en-US" dirty="0" smtClean="0"/>
              <a:t>Chapters 7-12 are prophetic</a:t>
            </a:r>
          </a:p>
          <a:p>
            <a:r>
              <a:rPr lang="en-US" dirty="0" smtClean="0"/>
              <a:t>Written in Hebrew and Aramaic.</a:t>
            </a:r>
          </a:p>
          <a:p>
            <a:pPr lvl="1"/>
            <a:r>
              <a:rPr lang="en-US" dirty="0" smtClean="0"/>
              <a:t>Chapter 1-2:4, 8:1- are in Hebrew.</a:t>
            </a:r>
          </a:p>
          <a:p>
            <a:pPr lvl="1"/>
            <a:r>
              <a:rPr lang="en-US" dirty="0" smtClean="0"/>
              <a:t>Chapters 2:4-7:27 are in Aramaic.</a:t>
            </a:r>
          </a:p>
          <a:p>
            <a:r>
              <a:rPr lang="en-US" dirty="0" smtClean="0"/>
              <a:t>Covers the time of the gentiles.</a:t>
            </a:r>
          </a:p>
          <a:p>
            <a:pPr marL="0" indent="0">
              <a:buNone/>
            </a:pPr>
            <a:endParaRPr lang="en-US" dirty="0"/>
          </a:p>
        </p:txBody>
      </p:sp>
    </p:spTree>
    <p:extLst>
      <p:ext uri="{BB962C8B-B14F-4D97-AF65-F5344CB8AC3E}">
        <p14:creationId xmlns:p14="http://schemas.microsoft.com/office/powerpoint/2010/main" val="17758105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lstStyle/>
          <a:p>
            <a:r>
              <a:rPr lang="en-US" dirty="0" smtClean="0"/>
              <a:t>Realizing that his advisors had tricked him, Darius still can’t change the law.</a:t>
            </a:r>
          </a:p>
          <a:p>
            <a:r>
              <a:rPr lang="en-US" dirty="0" smtClean="0"/>
              <a:t>Daniel rose to prominence in two consecutive world kingdoms.</a:t>
            </a:r>
          </a:p>
          <a:p>
            <a:r>
              <a:rPr lang="en-US" dirty="0" smtClean="0"/>
              <a:t>Daniel is placed in charge of the Magistrates.</a:t>
            </a:r>
          </a:p>
          <a:p>
            <a:pPr lvl="1"/>
            <a:r>
              <a:rPr lang="en-US" dirty="0" smtClean="0"/>
              <a:t>The very same order of Magi that are famous from the Nativity story.</a:t>
            </a:r>
          </a:p>
          <a:p>
            <a:pPr lvl="1"/>
            <a:r>
              <a:rPr lang="en-US" dirty="0" smtClean="0"/>
              <a:t>Daniel was </a:t>
            </a:r>
            <a:r>
              <a:rPr lang="en-US" smtClean="0"/>
              <a:t>a eunuch, </a:t>
            </a:r>
            <a:r>
              <a:rPr lang="en-US" dirty="0" smtClean="0"/>
              <a:t>was given fore-knowledge of the coming of Jesus and was rich with nobody to leave his money to.</a:t>
            </a:r>
          </a:p>
          <a:p>
            <a:pPr lvl="2"/>
            <a:r>
              <a:rPr lang="en-US" dirty="0" smtClean="0"/>
              <a:t>It is not unreasonable to think that he had left instruction with at least a group of those he was in charge of to bring certain items when the time was right.</a:t>
            </a:r>
          </a:p>
          <a:p>
            <a:endParaRPr lang="en-US" dirty="0" smtClean="0"/>
          </a:p>
          <a:p>
            <a:endParaRPr lang="en-US" dirty="0"/>
          </a:p>
        </p:txBody>
      </p:sp>
    </p:spTree>
    <p:extLst>
      <p:ext uri="{BB962C8B-B14F-4D97-AF65-F5344CB8AC3E}">
        <p14:creationId xmlns:p14="http://schemas.microsoft.com/office/powerpoint/2010/main" val="18601442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Magi</a:t>
            </a:r>
            <a:endParaRPr lang="en-US" dirty="0"/>
          </a:p>
        </p:txBody>
      </p:sp>
      <p:sp>
        <p:nvSpPr>
          <p:cNvPr id="4" name="Content Placeholder 3"/>
          <p:cNvSpPr>
            <a:spLocks noGrp="1"/>
          </p:cNvSpPr>
          <p:nvPr>
            <p:ph idx="1"/>
          </p:nvPr>
        </p:nvSpPr>
        <p:spPr/>
        <p:txBody>
          <a:bodyPr/>
          <a:lstStyle/>
          <a:p>
            <a:r>
              <a:rPr lang="en-US" dirty="0" smtClean="0"/>
              <a:t>Magi is the </a:t>
            </a:r>
            <a:r>
              <a:rPr lang="en-US" dirty="0" err="1" smtClean="0"/>
              <a:t>latinized</a:t>
            </a:r>
            <a:r>
              <a:rPr lang="en-US" dirty="0" smtClean="0"/>
              <a:t> word </a:t>
            </a:r>
            <a:r>
              <a:rPr lang="en-US" dirty="0" err="1" smtClean="0"/>
              <a:t>Magoi</a:t>
            </a:r>
            <a:r>
              <a:rPr lang="en-US" dirty="0" smtClean="0"/>
              <a:t> which is a transliteration of the Persian original (</a:t>
            </a:r>
            <a:r>
              <a:rPr lang="en-US" dirty="0" err="1" smtClean="0"/>
              <a:t>Herodotus,The</a:t>
            </a:r>
            <a:r>
              <a:rPr lang="en-US" dirty="0" smtClean="0"/>
              <a:t> Histories 1:101)</a:t>
            </a:r>
          </a:p>
          <a:p>
            <a:pPr lvl="1"/>
            <a:r>
              <a:rPr lang="en-US" sz="1200" dirty="0" err="1"/>
              <a:t>Deioces</a:t>
            </a:r>
            <a:r>
              <a:rPr lang="en-US" sz="1200" dirty="0"/>
              <a:t>, then, united the Median nation by itself and ruled it. The Median tribes are these: the </a:t>
            </a:r>
            <a:r>
              <a:rPr lang="en-US" sz="1200" dirty="0" err="1"/>
              <a:t>Busae</a:t>
            </a:r>
            <a:r>
              <a:rPr lang="en-US" sz="1200" dirty="0"/>
              <a:t>, the </a:t>
            </a:r>
            <a:r>
              <a:rPr lang="en-US" sz="1200" dirty="0" err="1"/>
              <a:t>Paretaceni</a:t>
            </a:r>
            <a:r>
              <a:rPr lang="en-US" sz="1200" dirty="0"/>
              <a:t>, the </a:t>
            </a:r>
            <a:r>
              <a:rPr lang="en-US" sz="1200" dirty="0" err="1"/>
              <a:t>Struchates</a:t>
            </a:r>
            <a:r>
              <a:rPr lang="en-US" sz="1200" dirty="0"/>
              <a:t>, the </a:t>
            </a:r>
            <a:r>
              <a:rPr lang="en-US" sz="1200" dirty="0" err="1"/>
              <a:t>Arizanti</a:t>
            </a:r>
            <a:r>
              <a:rPr lang="en-US" sz="1200" dirty="0"/>
              <a:t>, the </a:t>
            </a:r>
            <a:r>
              <a:rPr lang="en-US" sz="1200" dirty="0" err="1"/>
              <a:t>Budii</a:t>
            </a:r>
            <a:r>
              <a:rPr lang="en-US" sz="1200" dirty="0"/>
              <a:t>, the Magi. Their tribes are this many.</a:t>
            </a:r>
            <a:endParaRPr lang="en-US" sz="1200" dirty="0" smtClean="0"/>
          </a:p>
          <a:p>
            <a:r>
              <a:rPr lang="en-US" dirty="0" smtClean="0"/>
              <a:t> The word </a:t>
            </a:r>
            <a:r>
              <a:rPr lang="en-US" dirty="0" err="1" smtClean="0"/>
              <a:t>Rab</a:t>
            </a:r>
            <a:r>
              <a:rPr lang="en-US" dirty="0" smtClean="0"/>
              <a:t>-Mag [</a:t>
            </a:r>
            <a:r>
              <a:rPr lang="he-IL" dirty="0" smtClean="0"/>
              <a:t>רַב־מָג</a:t>
            </a:r>
            <a:r>
              <a:rPr lang="en-US" dirty="0" smtClean="0"/>
              <a:t>] which means Chief of the Magi in Nebuchadnezzar’s Court (Jeremiah 39:3,13)</a:t>
            </a:r>
          </a:p>
          <a:p>
            <a:r>
              <a:rPr lang="en-US" dirty="0" smtClean="0"/>
              <a:t>Daniel’s Title in both Daniel 4 and Daniel 5 is </a:t>
            </a:r>
            <a:r>
              <a:rPr lang="en-US" dirty="0" err="1" smtClean="0"/>
              <a:t>Rab-Hartummin</a:t>
            </a:r>
            <a:r>
              <a:rPr lang="en-US" dirty="0" smtClean="0"/>
              <a:t>, chief of the magicians.</a:t>
            </a:r>
          </a:p>
          <a:p>
            <a:r>
              <a:rPr lang="en-US" dirty="0" smtClean="0"/>
              <a:t>The magi were most known for dream interpretation (</a:t>
            </a:r>
            <a:r>
              <a:rPr lang="en-US" dirty="0" err="1" smtClean="0"/>
              <a:t>oneiromancy</a:t>
            </a:r>
            <a:r>
              <a:rPr lang="en-US" dirty="0" smtClean="0"/>
              <a:t>). (Herodotus 1.107.1;7.19) </a:t>
            </a:r>
          </a:p>
          <a:p>
            <a:endParaRPr lang="en-US" dirty="0"/>
          </a:p>
        </p:txBody>
      </p:sp>
    </p:spTree>
    <p:extLst>
      <p:ext uri="{BB962C8B-B14F-4D97-AF65-F5344CB8AC3E}">
        <p14:creationId xmlns:p14="http://schemas.microsoft.com/office/powerpoint/2010/main" val="28216911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Magi</a:t>
            </a:r>
            <a:endParaRPr lang="en-US" dirty="0"/>
          </a:p>
        </p:txBody>
      </p:sp>
      <p:sp>
        <p:nvSpPr>
          <p:cNvPr id="4" name="Content Placeholder 3"/>
          <p:cNvSpPr>
            <a:spLocks noGrp="1"/>
          </p:cNvSpPr>
          <p:nvPr>
            <p:ph idx="1"/>
          </p:nvPr>
        </p:nvSpPr>
        <p:spPr/>
        <p:txBody>
          <a:bodyPr/>
          <a:lstStyle/>
          <a:p>
            <a:r>
              <a:rPr lang="en-US" dirty="0" smtClean="0"/>
              <a:t>The magi were a hereditary priesthood of the Medes.</a:t>
            </a:r>
          </a:p>
          <a:p>
            <a:r>
              <a:rPr lang="en-US" dirty="0" smtClean="0"/>
              <a:t>Darius the Great of Persia established their religion as the state religion after some Magi who proved to be expert dream interpreters were attached to the Median court.</a:t>
            </a:r>
          </a:p>
          <a:p>
            <a:r>
              <a:rPr lang="en-US" dirty="0" smtClean="0"/>
              <a:t>Not originally followers of Zoroaster (Encyclopedia Britannica 7:691).</a:t>
            </a:r>
          </a:p>
          <a:p>
            <a:pPr lvl="1"/>
            <a:r>
              <a:rPr lang="en-US" dirty="0" smtClean="0"/>
              <a:t>This came later.</a:t>
            </a:r>
          </a:p>
          <a:p>
            <a:r>
              <a:rPr lang="en-US" dirty="0" smtClean="0"/>
              <a:t>Philo of Alexandria, Cicero, Philo record that the Magi were attached to senior Roman courts with gifts and standing.</a:t>
            </a:r>
          </a:p>
          <a:p>
            <a:endParaRPr lang="en-US" dirty="0"/>
          </a:p>
        </p:txBody>
      </p:sp>
    </p:spTree>
    <p:extLst>
      <p:ext uri="{BB962C8B-B14F-4D97-AF65-F5344CB8AC3E}">
        <p14:creationId xmlns:p14="http://schemas.microsoft.com/office/powerpoint/2010/main" val="20005236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Magi</a:t>
            </a:r>
            <a:endParaRPr lang="en-US" dirty="0"/>
          </a:p>
        </p:txBody>
      </p:sp>
      <p:sp>
        <p:nvSpPr>
          <p:cNvPr id="4" name="Content Placeholder 3"/>
          <p:cNvSpPr>
            <a:spLocks noGrp="1"/>
          </p:cNvSpPr>
          <p:nvPr>
            <p:ph idx="1"/>
          </p:nvPr>
        </p:nvSpPr>
        <p:spPr/>
        <p:txBody>
          <a:bodyPr/>
          <a:lstStyle/>
          <a:p>
            <a:r>
              <a:rPr lang="en-US" dirty="0" smtClean="0"/>
              <a:t>Magi means magician as a profession.</a:t>
            </a:r>
          </a:p>
          <a:p>
            <a:r>
              <a:rPr lang="en-US" dirty="0" smtClean="0"/>
              <a:t>Book of Acts declares them as vile men without standing or morals.</a:t>
            </a:r>
          </a:p>
          <a:p>
            <a:pPr lvl="1"/>
            <a:r>
              <a:rPr lang="en-US" dirty="0" smtClean="0"/>
              <a:t>Simon Magus in Samaria (Acts 8:9-24)</a:t>
            </a:r>
          </a:p>
          <a:p>
            <a:pPr lvl="1"/>
            <a:r>
              <a:rPr lang="en-US" dirty="0" err="1" smtClean="0"/>
              <a:t>Elymas</a:t>
            </a:r>
            <a:r>
              <a:rPr lang="en-US" dirty="0" smtClean="0"/>
              <a:t> Magus of </a:t>
            </a:r>
            <a:r>
              <a:rPr lang="en-US" dirty="0" err="1" smtClean="0"/>
              <a:t>Paphos</a:t>
            </a:r>
            <a:r>
              <a:rPr lang="en-US" dirty="0" smtClean="0"/>
              <a:t> on Cyprus (Acts 13)</a:t>
            </a:r>
          </a:p>
          <a:p>
            <a:r>
              <a:rPr lang="en-US" dirty="0" smtClean="0"/>
              <a:t>Magi were attributed with possessing great religious knowledge.</a:t>
            </a:r>
          </a:p>
          <a:p>
            <a:r>
              <a:rPr lang="en-US" dirty="0" smtClean="0"/>
              <a:t>Being a hereditary priesthood, having an old Jewish guy appointed as their leader probably lead to the events in Daniel 6.</a:t>
            </a:r>
          </a:p>
          <a:p>
            <a:r>
              <a:rPr lang="en-US" dirty="0" smtClean="0"/>
              <a:t>The magi were the priests during the Seleucid, Parthian and Sasanian periods.</a:t>
            </a:r>
          </a:p>
          <a:p>
            <a:pPr marL="0" indent="0">
              <a:buNone/>
            </a:pPr>
            <a:endParaRPr lang="en-US" dirty="0" smtClean="0"/>
          </a:p>
          <a:p>
            <a:endParaRPr lang="en-US" dirty="0"/>
          </a:p>
        </p:txBody>
      </p:sp>
    </p:spTree>
    <p:extLst>
      <p:ext uri="{BB962C8B-B14F-4D97-AF65-F5344CB8AC3E}">
        <p14:creationId xmlns:p14="http://schemas.microsoft.com/office/powerpoint/2010/main" val="11554909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Magi</a:t>
            </a:r>
            <a:endParaRPr lang="en-US" dirty="0"/>
          </a:p>
        </p:txBody>
      </p:sp>
      <p:sp>
        <p:nvSpPr>
          <p:cNvPr id="4" name="Content Placeholder 3"/>
          <p:cNvSpPr>
            <a:spLocks noGrp="1"/>
          </p:cNvSpPr>
          <p:nvPr>
            <p:ph idx="1"/>
          </p:nvPr>
        </p:nvSpPr>
        <p:spPr/>
        <p:txBody>
          <a:bodyPr/>
          <a:lstStyle/>
          <a:p>
            <a:pPr marL="0" indent="0">
              <a:buNone/>
            </a:pPr>
            <a:r>
              <a:rPr lang="en-US" dirty="0" smtClean="0"/>
              <a:t>Similarities between Judaism and the Magi religion</a:t>
            </a:r>
          </a:p>
          <a:p>
            <a:r>
              <a:rPr lang="en-US" dirty="0" smtClean="0"/>
              <a:t>Monotheistic</a:t>
            </a:r>
          </a:p>
          <a:p>
            <a:pPr lvl="1"/>
            <a:r>
              <a:rPr lang="en-US" dirty="0" smtClean="0"/>
              <a:t>One creator of all good.</a:t>
            </a:r>
          </a:p>
          <a:p>
            <a:pPr lvl="1"/>
            <a:r>
              <a:rPr lang="en-US" dirty="0" smtClean="0"/>
              <a:t>Opposed by a malevolent evil spirit</a:t>
            </a:r>
          </a:p>
          <a:p>
            <a:r>
              <a:rPr lang="en-US" dirty="0" smtClean="0"/>
              <a:t>Hereditary priesthood as mediator between God and man.</a:t>
            </a:r>
          </a:p>
          <a:p>
            <a:pPr lvl="1"/>
            <a:r>
              <a:rPr lang="en-US" dirty="0" smtClean="0"/>
              <a:t>Including blood sacrifice</a:t>
            </a:r>
          </a:p>
          <a:p>
            <a:r>
              <a:rPr lang="en-US" dirty="0" smtClean="0"/>
              <a:t>Dependency on priesthood for divination.</a:t>
            </a:r>
          </a:p>
          <a:p>
            <a:r>
              <a:rPr lang="en-US" dirty="0" smtClean="0"/>
              <a:t>Concept of clean and unclean</a:t>
            </a:r>
          </a:p>
          <a:p>
            <a:pPr marL="0" indent="0">
              <a:buNone/>
            </a:pPr>
            <a:endParaRPr lang="en-US" dirty="0" smtClean="0"/>
          </a:p>
          <a:p>
            <a:endParaRPr lang="en-US" dirty="0"/>
          </a:p>
        </p:txBody>
      </p:sp>
    </p:spTree>
    <p:extLst>
      <p:ext uri="{BB962C8B-B14F-4D97-AF65-F5344CB8AC3E}">
        <p14:creationId xmlns:p14="http://schemas.microsoft.com/office/powerpoint/2010/main" val="8920278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Magi</a:t>
            </a:r>
            <a:endParaRPr lang="en-US" dirty="0"/>
          </a:p>
        </p:txBody>
      </p:sp>
      <p:sp>
        <p:nvSpPr>
          <p:cNvPr id="4" name="Content Placeholder 3"/>
          <p:cNvSpPr>
            <a:spLocks noGrp="1"/>
          </p:cNvSpPr>
          <p:nvPr>
            <p:ph idx="1"/>
          </p:nvPr>
        </p:nvSpPr>
        <p:spPr/>
        <p:txBody>
          <a:bodyPr/>
          <a:lstStyle/>
          <a:p>
            <a:pPr marL="0" indent="0">
              <a:buNone/>
            </a:pPr>
            <a:r>
              <a:rPr lang="en-US" dirty="0" smtClean="0"/>
              <a:t>The magi were king makers.</a:t>
            </a:r>
          </a:p>
          <a:p>
            <a:pPr marL="0" indent="0">
              <a:buNone/>
            </a:pPr>
            <a:r>
              <a:rPr lang="en-US" dirty="0" smtClean="0"/>
              <a:t>No Persian was made king unless they met two conditions:</a:t>
            </a:r>
            <a:br>
              <a:rPr lang="en-US" dirty="0" smtClean="0"/>
            </a:br>
            <a:endParaRPr lang="en-US" dirty="0" smtClean="0"/>
          </a:p>
          <a:p>
            <a:pPr marL="0" indent="0">
              <a:buNone/>
            </a:pPr>
            <a:r>
              <a:rPr lang="en-US" dirty="0" smtClean="0"/>
              <a:t>1. Mastery of the scientific and religious discipline of the Magi</a:t>
            </a:r>
          </a:p>
          <a:p>
            <a:pPr marL="0" indent="0">
              <a:buNone/>
            </a:pPr>
            <a:r>
              <a:rPr lang="en-US" dirty="0" smtClean="0"/>
              <a:t>2. Approved of and crowned by the Magi.</a:t>
            </a:r>
          </a:p>
        </p:txBody>
      </p:sp>
    </p:spTree>
    <p:extLst>
      <p:ext uri="{BB962C8B-B14F-4D97-AF65-F5344CB8AC3E}">
        <p14:creationId xmlns:p14="http://schemas.microsoft.com/office/powerpoint/2010/main" val="39240996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Parthian Empire</a:t>
            </a:r>
            <a:endParaRPr lang="en-US" dirty="0"/>
          </a:p>
        </p:txBody>
      </p:sp>
      <p:sp>
        <p:nvSpPr>
          <p:cNvPr id="4" name="Content Placeholder 3"/>
          <p:cNvSpPr>
            <a:spLocks noGrp="1"/>
          </p:cNvSpPr>
          <p:nvPr>
            <p:ph idx="1"/>
          </p:nvPr>
        </p:nvSpPr>
        <p:spPr/>
        <p:txBody>
          <a:bodyPr/>
          <a:lstStyle/>
          <a:p>
            <a:pPr marL="0" indent="0">
              <a:buNone/>
            </a:pPr>
            <a:r>
              <a:rPr lang="en-US" dirty="0" smtClean="0"/>
              <a:t>Rival to Rome</a:t>
            </a:r>
          </a:p>
          <a:p>
            <a:pPr marL="0" indent="0">
              <a:buNone/>
            </a:pPr>
            <a:r>
              <a:rPr lang="en-US" dirty="0" smtClean="0"/>
              <a:t>May be a connection between Parthia and Israel.   The name of the original capital of Parthia was </a:t>
            </a:r>
            <a:r>
              <a:rPr lang="en-US" dirty="0" err="1" smtClean="0"/>
              <a:t>Arsak</a:t>
            </a:r>
            <a:r>
              <a:rPr lang="en-US" dirty="0"/>
              <a:t> </a:t>
            </a:r>
            <a:r>
              <a:rPr lang="en-US" dirty="0" smtClean="0"/>
              <a:t>(Isaac).</a:t>
            </a:r>
          </a:p>
          <a:p>
            <a:endParaRPr lang="en-US" dirty="0"/>
          </a:p>
        </p:txBody>
      </p:sp>
    </p:spTree>
    <p:extLst>
      <p:ext uri="{BB962C8B-B14F-4D97-AF65-F5344CB8AC3E}">
        <p14:creationId xmlns:p14="http://schemas.microsoft.com/office/powerpoint/2010/main" val="18322090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Parthian Empire</a:t>
            </a:r>
            <a:endParaRPr lang="en-US" dirty="0"/>
          </a:p>
        </p:txBody>
      </p:sp>
      <p:sp>
        <p:nvSpPr>
          <p:cNvPr id="4" name="Content Placeholder 3"/>
          <p:cNvSpPr>
            <a:spLocks noGrp="1"/>
          </p:cNvSpPr>
          <p:nvPr>
            <p:ph idx="1"/>
          </p:nvPr>
        </p:nvSpPr>
        <p:spPr/>
        <p:txBody>
          <a:bodyPr/>
          <a:lstStyle/>
          <a:p>
            <a:pPr marL="0" indent="0">
              <a:buNone/>
            </a:pPr>
            <a:r>
              <a:rPr lang="en-US" dirty="0" smtClean="0"/>
              <a:t>Parthia was powerful enough that they forced Herod the Great to flea before the Romans appointed </a:t>
            </a:r>
            <a:r>
              <a:rPr lang="en-US" smtClean="0"/>
              <a:t>him King </a:t>
            </a:r>
            <a:r>
              <a:rPr lang="en-US" dirty="0" smtClean="0"/>
              <a:t>of the Jews.</a:t>
            </a:r>
          </a:p>
          <a:p>
            <a:endParaRPr lang="en-US" dirty="0"/>
          </a:p>
        </p:txBody>
      </p:sp>
    </p:spTree>
    <p:extLst>
      <p:ext uri="{BB962C8B-B14F-4D97-AF65-F5344CB8AC3E}">
        <p14:creationId xmlns:p14="http://schemas.microsoft.com/office/powerpoint/2010/main" val="34588140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Rival Empires</a:t>
            </a:r>
            <a:endParaRPr lang="en-US" dirty="0"/>
          </a:p>
        </p:txBody>
      </p:sp>
      <p:sp>
        <p:nvSpPr>
          <p:cNvPr id="4" name="Content Placeholder 3"/>
          <p:cNvSpPr>
            <a:spLocks noGrp="1"/>
          </p:cNvSpPr>
          <p:nvPr>
            <p:ph idx="1"/>
          </p:nvPr>
        </p:nvSpPr>
        <p:spPr/>
        <p:txBody>
          <a:bodyPr/>
          <a:lstStyle/>
          <a:p>
            <a:pPr marL="0" indent="0">
              <a:buNone/>
            </a:pPr>
            <a:endParaRPr lang="en-US" dirty="0" smtClean="0"/>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5380" y="1399293"/>
            <a:ext cx="6317665" cy="4743496"/>
          </a:xfrm>
          <a:prstGeom prst="rect">
            <a:avLst/>
          </a:prstGeom>
        </p:spPr>
      </p:pic>
    </p:spTree>
    <p:extLst>
      <p:ext uri="{BB962C8B-B14F-4D97-AF65-F5344CB8AC3E}">
        <p14:creationId xmlns:p14="http://schemas.microsoft.com/office/powerpoint/2010/main" val="40016253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 – Parthian Wars</a:t>
            </a:r>
            <a:endParaRPr lang="en-US" dirty="0"/>
          </a:p>
        </p:txBody>
      </p:sp>
      <p:sp>
        <p:nvSpPr>
          <p:cNvPr id="4" name="Content Placeholder 3"/>
          <p:cNvSpPr>
            <a:spLocks noGrp="1"/>
          </p:cNvSpPr>
          <p:nvPr>
            <p:ph idx="1"/>
          </p:nvPr>
        </p:nvSpPr>
        <p:spPr/>
        <p:txBody>
          <a:bodyPr/>
          <a:lstStyle/>
          <a:p>
            <a:pPr marL="0" indent="0">
              <a:buNone/>
            </a:pPr>
            <a:endParaRPr lang="en-US" dirty="0" smtClean="0"/>
          </a:p>
          <a:p>
            <a:pPr marL="0" indent="0">
              <a:buNone/>
            </a:pPr>
            <a:r>
              <a:rPr lang="en-US" dirty="0"/>
              <a:t>Battles between Rome and Parthia in 63, 55 and 40 BC.</a:t>
            </a:r>
          </a:p>
          <a:p>
            <a:pPr marL="0" indent="0">
              <a:buNone/>
            </a:pPr>
            <a:r>
              <a:rPr lang="en-US" dirty="0"/>
              <a:t>A few decades before Jesus’ birth, the Parthian Empire soundly defeated Rome at </a:t>
            </a:r>
            <a:r>
              <a:rPr lang="en-US" dirty="0" err="1"/>
              <a:t>Carrhae</a:t>
            </a:r>
            <a:r>
              <a:rPr lang="en-US" dirty="0"/>
              <a:t>.</a:t>
            </a:r>
          </a:p>
          <a:p>
            <a:pPr lvl="1"/>
            <a:r>
              <a:rPr lang="en-US" dirty="0"/>
              <a:t>	40,000 roman troops died</a:t>
            </a:r>
          </a:p>
          <a:p>
            <a:pPr lvl="1"/>
            <a:r>
              <a:rPr lang="en-US" dirty="0"/>
              <a:t>	10,000 taken captive</a:t>
            </a:r>
          </a:p>
          <a:p>
            <a:pPr lvl="1"/>
            <a:r>
              <a:rPr lang="en-US" dirty="0"/>
              <a:t>	25% of the soldiers fled the battlefield</a:t>
            </a:r>
          </a:p>
          <a:p>
            <a:pPr lvl="1"/>
            <a:r>
              <a:rPr lang="en-US" dirty="0"/>
              <a:t>	Crassus died in the battle</a:t>
            </a:r>
          </a:p>
          <a:p>
            <a:endParaRPr lang="en-US" dirty="0"/>
          </a:p>
        </p:txBody>
      </p:sp>
    </p:spTree>
    <p:extLst>
      <p:ext uri="{BB962C8B-B14F-4D97-AF65-F5344CB8AC3E}">
        <p14:creationId xmlns:p14="http://schemas.microsoft.com/office/powerpoint/2010/main" val="3910740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a:t>
            </a:r>
            <a:endParaRPr lang="en-US" dirty="0"/>
          </a:p>
        </p:txBody>
      </p:sp>
      <p:sp>
        <p:nvSpPr>
          <p:cNvPr id="3" name="Content Placeholder 2"/>
          <p:cNvSpPr>
            <a:spLocks noGrp="1"/>
          </p:cNvSpPr>
          <p:nvPr>
            <p:ph idx="1"/>
          </p:nvPr>
        </p:nvSpPr>
        <p:spPr/>
        <p:txBody>
          <a:bodyPr/>
          <a:lstStyle/>
          <a:p>
            <a:r>
              <a:rPr lang="en-US" dirty="0" smtClean="0"/>
              <a:t>Customary for conquering empires to disperse the population of conquered territories.</a:t>
            </a:r>
          </a:p>
          <a:p>
            <a:r>
              <a:rPr lang="en-US" dirty="0" smtClean="0"/>
              <a:t>Population from other portions of the conquering empire are moved to the new territory.</a:t>
            </a:r>
          </a:p>
          <a:p>
            <a:pPr lvl="1"/>
            <a:r>
              <a:rPr lang="en-US" dirty="0" smtClean="0"/>
              <a:t>This reduces the probability of like-minded individuals to mount a resistance effort.</a:t>
            </a:r>
          </a:p>
          <a:p>
            <a:pPr lvl="1"/>
            <a:r>
              <a:rPr lang="en-US" dirty="0" smtClean="0"/>
              <a:t>Conquered populations are often given menial labor tasks in the new territory.</a:t>
            </a:r>
          </a:p>
        </p:txBody>
      </p:sp>
    </p:spTree>
    <p:extLst>
      <p:ext uri="{BB962C8B-B14F-4D97-AF65-F5344CB8AC3E}">
        <p14:creationId xmlns:p14="http://schemas.microsoft.com/office/powerpoint/2010/main" val="12283038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 – Parthian Wars</a:t>
            </a:r>
            <a:endParaRPr lang="en-US" dirty="0"/>
          </a:p>
        </p:txBody>
      </p:sp>
      <p:sp>
        <p:nvSpPr>
          <p:cNvPr id="4" name="Content Placeholder 3"/>
          <p:cNvSpPr>
            <a:spLocks noGrp="1"/>
          </p:cNvSpPr>
          <p:nvPr>
            <p:ph idx="1"/>
          </p:nvPr>
        </p:nvSpPr>
        <p:spPr/>
        <p:txBody>
          <a:bodyPr/>
          <a:lstStyle/>
          <a:p>
            <a:pPr marL="0" indent="0">
              <a:buNone/>
            </a:pPr>
            <a:r>
              <a:rPr lang="en-US" dirty="0" smtClean="0"/>
              <a:t>Mark Anthony re-established Roman rule in 37 BC and embarked on a Parthian expedition which ended in defeat.</a:t>
            </a:r>
          </a:p>
          <a:p>
            <a:pPr marL="0" indent="0">
              <a:buNone/>
            </a:pPr>
            <a:r>
              <a:rPr lang="en-US" dirty="0" smtClean="0"/>
              <a:t>The Parthians swept the Romans out of Judea.  Herod fled to Alexandria and then to Rome.</a:t>
            </a:r>
          </a:p>
          <a:p>
            <a:pPr marL="0" indent="0">
              <a:buNone/>
            </a:pPr>
            <a:r>
              <a:rPr lang="en-US" dirty="0" smtClean="0"/>
              <a:t>Jewish sovereignty was restored with a Jewish garrison in Jerusalem.</a:t>
            </a:r>
            <a:endParaRPr lang="en-US" dirty="0"/>
          </a:p>
          <a:p>
            <a:pPr marL="0" indent="0">
              <a:buNone/>
            </a:pPr>
            <a:endParaRPr lang="en-US" dirty="0"/>
          </a:p>
        </p:txBody>
      </p:sp>
    </p:spTree>
    <p:extLst>
      <p:ext uri="{BB962C8B-B14F-4D97-AF65-F5344CB8AC3E}">
        <p14:creationId xmlns:p14="http://schemas.microsoft.com/office/powerpoint/2010/main" val="24900989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 – Parthian Wars</a:t>
            </a:r>
            <a:endParaRPr lang="en-US" dirty="0"/>
          </a:p>
        </p:txBody>
      </p:sp>
      <p:sp>
        <p:nvSpPr>
          <p:cNvPr id="4" name="Content Placeholder 3"/>
          <p:cNvSpPr>
            <a:spLocks noGrp="1"/>
          </p:cNvSpPr>
          <p:nvPr>
            <p:ph idx="1"/>
          </p:nvPr>
        </p:nvSpPr>
        <p:spPr/>
        <p:txBody>
          <a:bodyPr/>
          <a:lstStyle/>
          <a:p>
            <a:pPr marL="0" indent="0">
              <a:buNone/>
            </a:pPr>
            <a:r>
              <a:rPr lang="en-US" dirty="0" smtClean="0"/>
              <a:t>Caesar Augustus appointed Herod “King of the Jews” but Herod would not be able to return to his “kingdom” for three more years.</a:t>
            </a:r>
          </a:p>
          <a:p>
            <a:pPr marL="0" indent="0">
              <a:buNone/>
            </a:pPr>
            <a:r>
              <a:rPr lang="en-US" dirty="0" smtClean="0"/>
              <a:t>The Romans laid </a:t>
            </a:r>
            <a:r>
              <a:rPr lang="en-US" dirty="0" err="1" smtClean="0"/>
              <a:t>seige</a:t>
            </a:r>
            <a:r>
              <a:rPr lang="en-US" dirty="0" smtClean="0"/>
              <a:t> to Jerusalem for five months before regaining control. It was then that Herod could return.</a:t>
            </a:r>
          </a:p>
          <a:p>
            <a:pPr marL="0" indent="0">
              <a:buNone/>
            </a:pPr>
            <a:r>
              <a:rPr lang="en-US" dirty="0" smtClean="0"/>
              <a:t>Herod then, was now “king” over a rebellious buffer state between two rival empires.</a:t>
            </a:r>
          </a:p>
          <a:p>
            <a:pPr marL="0" indent="0">
              <a:buNone/>
            </a:pPr>
            <a:r>
              <a:rPr lang="en-US" dirty="0" smtClean="0"/>
              <a:t>A state which preferred the Parthians to his benefactors ,the Romans.</a:t>
            </a:r>
            <a:endParaRPr lang="en-US" dirty="0"/>
          </a:p>
        </p:txBody>
      </p:sp>
    </p:spTree>
    <p:extLst>
      <p:ext uri="{BB962C8B-B14F-4D97-AF65-F5344CB8AC3E}">
        <p14:creationId xmlns:p14="http://schemas.microsoft.com/office/powerpoint/2010/main" val="28413540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 – Parthian Wars</a:t>
            </a:r>
            <a:endParaRPr lang="en-US" dirty="0"/>
          </a:p>
        </p:txBody>
      </p:sp>
      <p:sp>
        <p:nvSpPr>
          <p:cNvPr id="4" name="Content Placeholder 3"/>
          <p:cNvSpPr>
            <a:spLocks noGrp="1"/>
          </p:cNvSpPr>
          <p:nvPr>
            <p:ph idx="1"/>
          </p:nvPr>
        </p:nvSpPr>
        <p:spPr>
          <a:xfrm>
            <a:off x="838200" y="1825625"/>
            <a:ext cx="10515600" cy="2253215"/>
          </a:xfrm>
        </p:spPr>
        <p:txBody>
          <a:bodyPr>
            <a:normAutofit fontScale="92500" lnSpcReduction="10000"/>
          </a:bodyPr>
          <a:lstStyle/>
          <a:p>
            <a:pPr marL="0" indent="0">
              <a:buNone/>
            </a:pPr>
            <a:r>
              <a:rPr lang="en-US" dirty="0" smtClean="0"/>
              <a:t>At the time of Jesus’ birth:</a:t>
            </a:r>
          </a:p>
          <a:p>
            <a:r>
              <a:rPr lang="en-US" dirty="0" smtClean="0"/>
              <a:t>the </a:t>
            </a:r>
            <a:r>
              <a:rPr lang="en-US" dirty="0" err="1" smtClean="0"/>
              <a:t>Megistanes</a:t>
            </a:r>
            <a:r>
              <a:rPr lang="en-US" dirty="0" smtClean="0"/>
              <a:t> were the ruling body of the Parthian Empire.  Similar in nature to our Senate in the United States.  They had absolute power to select a king.</a:t>
            </a:r>
          </a:p>
          <a:p>
            <a:r>
              <a:rPr lang="en-US" dirty="0" smtClean="0"/>
              <a:t>The </a:t>
            </a:r>
            <a:r>
              <a:rPr lang="en-US" dirty="0" err="1" smtClean="0"/>
              <a:t>Megistanes</a:t>
            </a:r>
            <a:r>
              <a:rPr lang="en-US" dirty="0" smtClean="0"/>
              <a:t> had problems with their current king and were looking for a new one.</a:t>
            </a:r>
          </a:p>
          <a:p>
            <a:pPr marL="0" indent="0">
              <a:buNone/>
            </a:pPr>
            <a:endParaRPr lang="en-US" dirty="0"/>
          </a:p>
          <a:p>
            <a:endParaRPr lang="en-US" dirty="0"/>
          </a:p>
        </p:txBody>
      </p:sp>
    </p:spTree>
    <p:extLst>
      <p:ext uri="{BB962C8B-B14F-4D97-AF65-F5344CB8AC3E}">
        <p14:creationId xmlns:p14="http://schemas.microsoft.com/office/powerpoint/2010/main" val="20639656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 – Parthian Wars</a:t>
            </a:r>
            <a:endParaRPr lang="en-US" dirty="0"/>
          </a:p>
        </p:txBody>
      </p:sp>
      <p:sp>
        <p:nvSpPr>
          <p:cNvPr id="4" name="Content Placeholder 3"/>
          <p:cNvSpPr>
            <a:spLocks noGrp="1"/>
          </p:cNvSpPr>
          <p:nvPr>
            <p:ph idx="1"/>
          </p:nvPr>
        </p:nvSpPr>
        <p:spPr>
          <a:xfrm>
            <a:off x="838200" y="1825626"/>
            <a:ext cx="9559247" cy="1780604"/>
          </a:xfrm>
        </p:spPr>
        <p:txBody>
          <a:bodyPr>
            <a:normAutofit lnSpcReduction="10000"/>
          </a:bodyPr>
          <a:lstStyle/>
          <a:p>
            <a:pPr marL="0" indent="0">
              <a:buNone/>
            </a:pPr>
            <a:r>
              <a:rPr lang="en-US" dirty="0" smtClean="0"/>
              <a:t>At the time of Jesus’ birth:</a:t>
            </a:r>
          </a:p>
          <a:p>
            <a:r>
              <a:rPr lang="en-US" dirty="0" smtClean="0"/>
              <a:t>Herod and Caesar Augustus were close to death.</a:t>
            </a:r>
          </a:p>
          <a:p>
            <a:r>
              <a:rPr lang="en-US" dirty="0" smtClean="0"/>
              <a:t>Tiberius had retired leaving the Roman army without a commander.</a:t>
            </a:r>
          </a:p>
          <a:p>
            <a:endParaRPr lang="en-US" dirty="0" smtClean="0"/>
          </a:p>
          <a:p>
            <a:pPr marL="0" indent="0">
              <a:buNone/>
            </a:pPr>
            <a:endParaRPr lang="en-US" dirty="0"/>
          </a:p>
          <a:p>
            <a:endParaRPr lang="en-US" dirty="0"/>
          </a:p>
        </p:txBody>
      </p:sp>
      <p:sp>
        <p:nvSpPr>
          <p:cNvPr id="3" name="TextBox 2"/>
          <p:cNvSpPr txBox="1"/>
          <p:nvPr/>
        </p:nvSpPr>
        <p:spPr>
          <a:xfrm>
            <a:off x="852755" y="3996647"/>
            <a:ext cx="9760449" cy="1077218"/>
          </a:xfrm>
          <a:prstGeom prst="rect">
            <a:avLst/>
          </a:prstGeom>
          <a:noFill/>
        </p:spPr>
        <p:txBody>
          <a:bodyPr wrap="square" rtlCol="0">
            <a:spAutoFit/>
          </a:bodyPr>
          <a:lstStyle/>
          <a:p>
            <a:r>
              <a:rPr lang="en-US" sz="3200" dirty="0" smtClean="0"/>
              <a:t>The time was ripe for a new war against the west and to find a new king.</a:t>
            </a:r>
            <a:endParaRPr lang="en-US" sz="3200" dirty="0"/>
          </a:p>
        </p:txBody>
      </p:sp>
    </p:spTree>
    <p:extLst>
      <p:ext uri="{BB962C8B-B14F-4D97-AF65-F5344CB8AC3E}">
        <p14:creationId xmlns:p14="http://schemas.microsoft.com/office/powerpoint/2010/main" val="343478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My Documents\My Pictures\Daniel\magi_medeiv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9100" y="1686841"/>
            <a:ext cx="5669280" cy="3894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Magi</a:t>
            </a:r>
            <a:endParaRPr lang="en-US" dirty="0"/>
          </a:p>
        </p:txBody>
      </p:sp>
      <p:pic>
        <p:nvPicPr>
          <p:cNvPr id="1026" name="Picture 2" descr="D:\My Documents\My Pictures\Daniel\magi_classic_iri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3370" y="1686841"/>
            <a:ext cx="5880740" cy="3894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26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1026"/>
                                        </p:tgtEl>
                                      </p:cBhvr>
                                    </p:animEffect>
                                    <p:set>
                                      <p:cBhvr>
                                        <p:cTn id="7" dur="1" fill="hold">
                                          <p:stCondLst>
                                            <p:cond delay="1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lstStyle/>
          <a:p>
            <a:r>
              <a:rPr lang="en-US" dirty="0" smtClean="0"/>
              <a:t>Occurs during the short reign of Belshazzar.</a:t>
            </a:r>
          </a:p>
          <a:p>
            <a:r>
              <a:rPr lang="en-US" dirty="0" smtClean="0"/>
              <a:t>We are given the explanation of this prophetic dream.</a:t>
            </a:r>
          </a:p>
          <a:p>
            <a:r>
              <a:rPr lang="en-US" dirty="0" smtClean="0"/>
              <a:t>This chapter is largely the reason the book of Daniel was though to have been written after the “silent years” as they are called.</a:t>
            </a:r>
          </a:p>
          <a:p>
            <a:pPr lvl="1"/>
            <a:r>
              <a:rPr lang="en-US" dirty="0" smtClean="0"/>
              <a:t>Silent years are the ~400 years between the Old Testament and the New.</a:t>
            </a:r>
          </a:p>
          <a:p>
            <a:pPr lvl="2"/>
            <a:r>
              <a:rPr lang="en-US" dirty="0" smtClean="0"/>
              <a:t>They aren’t so silent if you dig into some of the Old Testament text, including this chapter.</a:t>
            </a:r>
          </a:p>
          <a:p>
            <a:r>
              <a:rPr lang="en-US" dirty="0" smtClean="0"/>
              <a:t>We know that the winged lion represents Babylon.</a:t>
            </a:r>
          </a:p>
          <a:p>
            <a:pPr lvl="1"/>
            <a:r>
              <a:rPr lang="en-US" dirty="0" smtClean="0"/>
              <a:t>The bit about the human soul being imparted to the winged lion may be another indicator as to the repentance of Nebuchadnezzar.</a:t>
            </a:r>
          </a:p>
        </p:txBody>
      </p:sp>
    </p:spTree>
    <p:extLst>
      <p:ext uri="{BB962C8B-B14F-4D97-AF65-F5344CB8AC3E}">
        <p14:creationId xmlns:p14="http://schemas.microsoft.com/office/powerpoint/2010/main" val="35434009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lstStyle/>
          <a:p>
            <a:r>
              <a:rPr lang="en-US" dirty="0" smtClean="0"/>
              <a:t>The bear with three ribs.  Representing the </a:t>
            </a:r>
            <a:r>
              <a:rPr lang="en-US" dirty="0" err="1" smtClean="0"/>
              <a:t>medeo</a:t>
            </a:r>
            <a:r>
              <a:rPr lang="en-US" dirty="0" smtClean="0"/>
              <a:t>-Persian empire.</a:t>
            </a:r>
          </a:p>
          <a:p>
            <a:pPr lvl="1"/>
            <a:r>
              <a:rPr lang="en-US" dirty="0" smtClean="0"/>
              <a:t>The three ribs being Babylon, Lydia and Egypt, which the empire conquered. </a:t>
            </a:r>
          </a:p>
          <a:p>
            <a:r>
              <a:rPr lang="en-US" dirty="0" smtClean="0"/>
              <a:t>Four headed </a:t>
            </a:r>
            <a:r>
              <a:rPr lang="en-US" dirty="0" err="1" smtClean="0"/>
              <a:t>leapord</a:t>
            </a:r>
            <a:r>
              <a:rPr lang="en-US" dirty="0" smtClean="0"/>
              <a:t>.</a:t>
            </a:r>
          </a:p>
          <a:p>
            <a:pPr lvl="1"/>
            <a:r>
              <a:rPr lang="en-US" dirty="0" smtClean="0"/>
              <a:t>Greece under Alexander.</a:t>
            </a:r>
          </a:p>
          <a:p>
            <a:pPr lvl="1"/>
            <a:r>
              <a:rPr lang="en-US" dirty="0" smtClean="0"/>
              <a:t>The four heads being the four generals to whom the Greek empire was left after Alexander’s death.</a:t>
            </a:r>
          </a:p>
          <a:p>
            <a:pPr lvl="2"/>
            <a:r>
              <a:rPr lang="en-US" dirty="0" err="1" smtClean="0"/>
              <a:t>Cassander</a:t>
            </a:r>
            <a:r>
              <a:rPr lang="en-US" dirty="0" smtClean="0"/>
              <a:t>, Lysimachus, </a:t>
            </a:r>
            <a:r>
              <a:rPr lang="en-US" dirty="0" err="1" smtClean="0"/>
              <a:t>Seleucus</a:t>
            </a:r>
            <a:r>
              <a:rPr lang="en-US" dirty="0" smtClean="0"/>
              <a:t>, and Ptolemy.</a:t>
            </a:r>
          </a:p>
          <a:p>
            <a:pPr lvl="1"/>
            <a:r>
              <a:rPr lang="en-US" dirty="0" smtClean="0"/>
              <a:t>Alexander’s conquest was swift (thus the wings).</a:t>
            </a:r>
          </a:p>
          <a:p>
            <a:r>
              <a:rPr lang="en-US" dirty="0" smtClean="0"/>
              <a:t>The fourth beast, Daniel found particularly disturbing.</a:t>
            </a:r>
          </a:p>
          <a:p>
            <a:pPr lvl="1"/>
            <a:endParaRPr lang="en-US" dirty="0"/>
          </a:p>
        </p:txBody>
      </p:sp>
    </p:spTree>
    <p:extLst>
      <p:ext uri="{BB962C8B-B14F-4D97-AF65-F5344CB8AC3E}">
        <p14:creationId xmlns:p14="http://schemas.microsoft.com/office/powerpoint/2010/main" val="286526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lstStyle/>
          <a:p>
            <a:r>
              <a:rPr lang="en-US" dirty="0" smtClean="0"/>
              <a:t>Obvious parallels to what will be later written in Revelation Chapter 4.</a:t>
            </a:r>
          </a:p>
          <a:p>
            <a:r>
              <a:rPr lang="en-US" dirty="0" smtClean="0"/>
              <a:t>Paralleled to the stone hewn without hands whose kingdom (mountain) fills the whole earth. From Nebuchadnezzar’s dream.</a:t>
            </a:r>
          </a:p>
          <a:p>
            <a:endParaRPr lang="en-US" dirty="0" smtClean="0"/>
          </a:p>
        </p:txBody>
      </p:sp>
    </p:spTree>
    <p:extLst>
      <p:ext uri="{BB962C8B-B14F-4D97-AF65-F5344CB8AC3E}">
        <p14:creationId xmlns:p14="http://schemas.microsoft.com/office/powerpoint/2010/main" val="269436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19616" y="212526"/>
            <a:ext cx="1085159" cy="1478162"/>
          </a:xfr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4763" y="2503038"/>
            <a:ext cx="1636536" cy="1706925"/>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0162" y="6009925"/>
            <a:ext cx="1794913" cy="72735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28918" y="3967548"/>
            <a:ext cx="1419505" cy="2358020"/>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78734" y="1251052"/>
            <a:ext cx="1894628" cy="1478162"/>
          </a:xfrm>
          <a:prstGeom prst="rect">
            <a:avLst/>
          </a:prstGeom>
        </p:spPr>
      </p:pic>
      <p:cxnSp>
        <p:nvCxnSpPr>
          <p:cNvPr id="16" name="Straight Connector 15"/>
          <p:cNvCxnSpPr/>
          <p:nvPr/>
        </p:nvCxnSpPr>
        <p:spPr>
          <a:xfrm flipH="1">
            <a:off x="2374900" y="1022289"/>
            <a:ext cx="217170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08000" y="622300"/>
            <a:ext cx="1866900" cy="646331"/>
          </a:xfrm>
          <a:prstGeom prst="rect">
            <a:avLst/>
          </a:prstGeom>
          <a:noFill/>
          <a:ln>
            <a:solidFill>
              <a:schemeClr val="tx1"/>
            </a:solidFill>
          </a:ln>
        </p:spPr>
        <p:txBody>
          <a:bodyPr wrap="square" rtlCol="0">
            <a:spAutoFit/>
          </a:bodyPr>
          <a:lstStyle/>
          <a:p>
            <a:pPr algn="ctr"/>
            <a:r>
              <a:rPr lang="en-US" dirty="0" smtClean="0">
                <a:solidFill>
                  <a:prstClr val="black"/>
                </a:solidFill>
              </a:rPr>
              <a:t>Babylon</a:t>
            </a:r>
          </a:p>
          <a:p>
            <a:pPr algn="ctr"/>
            <a:r>
              <a:rPr lang="en-US" dirty="0" smtClean="0">
                <a:solidFill>
                  <a:prstClr val="black"/>
                </a:solidFill>
              </a:rPr>
              <a:t>(605 BC – 539 BC)</a:t>
            </a:r>
          </a:p>
        </p:txBody>
      </p:sp>
      <p:cxnSp>
        <p:nvCxnSpPr>
          <p:cNvPr id="18" name="Straight Connector 17"/>
          <p:cNvCxnSpPr/>
          <p:nvPr/>
        </p:nvCxnSpPr>
        <p:spPr>
          <a:xfrm flipH="1" flipV="1">
            <a:off x="1879608" y="2256696"/>
            <a:ext cx="1999126" cy="3904"/>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2708" y="1856707"/>
            <a:ext cx="1866900" cy="923330"/>
          </a:xfrm>
          <a:prstGeom prst="rect">
            <a:avLst/>
          </a:prstGeom>
          <a:noFill/>
          <a:ln>
            <a:solidFill>
              <a:schemeClr val="tx1"/>
            </a:solidFill>
          </a:ln>
        </p:spPr>
        <p:txBody>
          <a:bodyPr wrap="square" rtlCol="0">
            <a:spAutoFit/>
          </a:bodyPr>
          <a:lstStyle/>
          <a:p>
            <a:pPr algn="ctr"/>
            <a:r>
              <a:rPr lang="en-US" dirty="0" err="1" smtClean="0">
                <a:solidFill>
                  <a:prstClr val="black"/>
                </a:solidFill>
              </a:rPr>
              <a:t>Medo</a:t>
            </a:r>
            <a:r>
              <a:rPr lang="en-US" dirty="0" smtClean="0">
                <a:solidFill>
                  <a:prstClr val="black"/>
                </a:solidFill>
              </a:rPr>
              <a:t>-Persian [</a:t>
            </a:r>
            <a:r>
              <a:rPr lang="en-US" dirty="0" err="1" smtClean="0">
                <a:solidFill>
                  <a:prstClr val="black"/>
                </a:solidFill>
              </a:rPr>
              <a:t>Achaemenid</a:t>
            </a:r>
            <a:r>
              <a:rPr lang="en-US" dirty="0" smtClean="0">
                <a:solidFill>
                  <a:prstClr val="black"/>
                </a:solidFill>
              </a:rPr>
              <a:t>] (550 BC – 330 BC)</a:t>
            </a:r>
          </a:p>
        </p:txBody>
      </p:sp>
      <p:cxnSp>
        <p:nvCxnSpPr>
          <p:cNvPr id="21" name="Straight Connector 20"/>
          <p:cNvCxnSpPr/>
          <p:nvPr/>
        </p:nvCxnSpPr>
        <p:spPr>
          <a:xfrm flipH="1">
            <a:off x="2374900" y="3454814"/>
            <a:ext cx="1893454" cy="12286"/>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65100" y="3050921"/>
            <a:ext cx="2209800" cy="923330"/>
          </a:xfrm>
          <a:prstGeom prst="rect">
            <a:avLst/>
          </a:prstGeom>
          <a:noFill/>
          <a:ln>
            <a:solidFill>
              <a:schemeClr val="tx1"/>
            </a:solidFill>
          </a:ln>
        </p:spPr>
        <p:txBody>
          <a:bodyPr wrap="square" rtlCol="0">
            <a:spAutoFit/>
          </a:bodyPr>
          <a:lstStyle/>
          <a:p>
            <a:pPr algn="ctr"/>
            <a:r>
              <a:rPr lang="en-US" dirty="0" smtClean="0">
                <a:solidFill>
                  <a:prstClr val="black"/>
                </a:solidFill>
              </a:rPr>
              <a:t>Greek</a:t>
            </a:r>
          </a:p>
          <a:p>
            <a:pPr algn="ctr"/>
            <a:r>
              <a:rPr lang="en-US" dirty="0" smtClean="0">
                <a:solidFill>
                  <a:prstClr val="black"/>
                </a:solidFill>
              </a:rPr>
              <a:t>[Macedonian Empire]</a:t>
            </a:r>
          </a:p>
          <a:p>
            <a:pPr algn="ctr"/>
            <a:r>
              <a:rPr lang="en-US" dirty="0"/>
              <a:t>(336BC – 197BC</a:t>
            </a:r>
            <a:r>
              <a:rPr lang="en-US" dirty="0" smtClean="0">
                <a:solidFill>
                  <a:prstClr val="black"/>
                </a:solidFill>
              </a:rPr>
              <a:t>)</a:t>
            </a:r>
            <a:endParaRPr lang="en-US" dirty="0" smtClean="0">
              <a:solidFill>
                <a:prstClr val="black"/>
              </a:solidFill>
            </a:endParaRPr>
          </a:p>
        </p:txBody>
      </p:sp>
      <p:cxnSp>
        <p:nvCxnSpPr>
          <p:cNvPr id="24" name="Straight Connector 23"/>
          <p:cNvCxnSpPr/>
          <p:nvPr/>
        </p:nvCxnSpPr>
        <p:spPr>
          <a:xfrm flipH="1">
            <a:off x="2574391" y="4997937"/>
            <a:ext cx="1893454" cy="12286"/>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64591" y="4594044"/>
            <a:ext cx="2209800" cy="646331"/>
          </a:xfrm>
          <a:prstGeom prst="rect">
            <a:avLst/>
          </a:prstGeom>
          <a:noFill/>
          <a:ln>
            <a:solidFill>
              <a:schemeClr val="tx1"/>
            </a:solidFill>
          </a:ln>
        </p:spPr>
        <p:txBody>
          <a:bodyPr wrap="square" rtlCol="0">
            <a:spAutoFit/>
          </a:bodyPr>
          <a:lstStyle/>
          <a:p>
            <a:pPr algn="ctr"/>
            <a:r>
              <a:rPr lang="en-US" dirty="0" smtClean="0">
                <a:solidFill>
                  <a:prstClr val="black"/>
                </a:solidFill>
              </a:rPr>
              <a:t>Roman Empire</a:t>
            </a:r>
          </a:p>
          <a:p>
            <a:pPr algn="ctr"/>
            <a:r>
              <a:rPr lang="en-US" dirty="0"/>
              <a:t>27BC –480/1453AD</a:t>
            </a:r>
            <a:r>
              <a:rPr lang="en-US" dirty="0" smtClean="0">
                <a:solidFill>
                  <a:prstClr val="black"/>
                </a:solidFill>
              </a:rPr>
              <a:t>)</a:t>
            </a:r>
            <a:endParaRPr lang="en-US" dirty="0" smtClean="0">
              <a:solidFill>
                <a:prstClr val="black"/>
              </a:solidFill>
            </a:endParaRPr>
          </a:p>
        </p:txBody>
      </p:sp>
      <p:cxnSp>
        <p:nvCxnSpPr>
          <p:cNvPr id="26" name="Straight Connector 25"/>
          <p:cNvCxnSpPr/>
          <p:nvPr/>
        </p:nvCxnSpPr>
        <p:spPr>
          <a:xfrm flipH="1">
            <a:off x="2653146" y="6360764"/>
            <a:ext cx="1893454" cy="12286"/>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29900" y="5735702"/>
            <a:ext cx="2209800" cy="923330"/>
          </a:xfrm>
          <a:prstGeom prst="rect">
            <a:avLst/>
          </a:prstGeom>
          <a:noFill/>
          <a:ln>
            <a:solidFill>
              <a:schemeClr val="tx1"/>
            </a:solidFill>
          </a:ln>
        </p:spPr>
        <p:txBody>
          <a:bodyPr wrap="square" rtlCol="0">
            <a:spAutoFit/>
          </a:bodyPr>
          <a:lstStyle/>
          <a:p>
            <a:pPr algn="ctr"/>
            <a:r>
              <a:rPr lang="en-US" dirty="0" smtClean="0">
                <a:solidFill>
                  <a:prstClr val="black"/>
                </a:solidFill>
              </a:rPr>
              <a:t>Modern Age</a:t>
            </a:r>
          </a:p>
          <a:p>
            <a:pPr algn="ctr"/>
            <a:r>
              <a:rPr lang="en-US" dirty="0" smtClean="0">
                <a:solidFill>
                  <a:prstClr val="black"/>
                </a:solidFill>
              </a:rPr>
              <a:t>[Divided nations]</a:t>
            </a:r>
          </a:p>
          <a:p>
            <a:pPr algn="ctr"/>
            <a:r>
              <a:rPr lang="en-US" dirty="0" smtClean="0">
                <a:solidFill>
                  <a:prstClr val="black"/>
                </a:solidFill>
              </a:rPr>
              <a:t>(</a:t>
            </a:r>
            <a:r>
              <a:rPr lang="en-US" dirty="0"/>
              <a:t>480AD–</a:t>
            </a:r>
            <a:r>
              <a:rPr lang="en-US" dirty="0" smtClean="0">
                <a:solidFill>
                  <a:prstClr val="black"/>
                </a:solidFill>
              </a:rPr>
              <a:t>)</a:t>
            </a:r>
            <a:endParaRPr lang="en-US" dirty="0" smtClean="0">
              <a:solidFill>
                <a:prstClr val="black"/>
              </a:solidFill>
            </a:endParaRPr>
          </a:p>
        </p:txBody>
      </p:sp>
      <p:sp>
        <p:nvSpPr>
          <p:cNvPr id="28" name="Rectangle 27"/>
          <p:cNvSpPr/>
          <p:nvPr/>
        </p:nvSpPr>
        <p:spPr>
          <a:xfrm>
            <a:off x="-1" y="0"/>
            <a:ext cx="12192001" cy="102299"/>
          </a:xfrm>
          <a:prstGeom prst="rect">
            <a:avLst/>
          </a:prstGeom>
          <a:solidFill>
            <a:srgbClr val="D24726">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p:nvSpPr>
        <p:spPr>
          <a:xfrm>
            <a:off x="1" y="6741855"/>
            <a:ext cx="12192000" cy="124017"/>
          </a:xfrm>
          <a:prstGeom prst="rect">
            <a:avLst/>
          </a:prstGeom>
          <a:solidFill>
            <a:srgbClr val="D24726">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15693" y="92257"/>
            <a:ext cx="1240042" cy="1860063"/>
          </a:xfrm>
          <a:prstGeom prst="rect">
            <a:avLst/>
          </a:prstGeom>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06274" y="1614232"/>
            <a:ext cx="1384486" cy="1296802"/>
          </a:xfrm>
          <a:prstGeom prst="rect">
            <a:avLst/>
          </a:prstGeom>
        </p:spPr>
      </p:pic>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754953" y="2515114"/>
            <a:ext cx="1761521" cy="1682771"/>
          </a:xfrm>
          <a:prstGeom prst="rect">
            <a:avLst/>
          </a:prstGeom>
        </p:spPr>
      </p:pic>
      <p:sp>
        <p:nvSpPr>
          <p:cNvPr id="5" name="TextBox 4"/>
          <p:cNvSpPr txBox="1"/>
          <p:nvPr/>
        </p:nvSpPr>
        <p:spPr>
          <a:xfrm>
            <a:off x="7513983" y="4677518"/>
            <a:ext cx="1501710" cy="646331"/>
          </a:xfrm>
          <a:prstGeom prst="rect">
            <a:avLst/>
          </a:prstGeom>
          <a:noFill/>
          <a:ln>
            <a:solidFill>
              <a:schemeClr val="tx1"/>
            </a:solidFill>
          </a:ln>
        </p:spPr>
        <p:txBody>
          <a:bodyPr wrap="square" rtlCol="0">
            <a:spAutoFit/>
          </a:bodyPr>
          <a:lstStyle/>
          <a:p>
            <a:pPr algn="ctr"/>
            <a:r>
              <a:rPr lang="en-US" dirty="0" smtClean="0"/>
              <a:t>Ten horned beast</a:t>
            </a:r>
            <a:endParaRPr lang="en-US" dirty="0"/>
          </a:p>
        </p:txBody>
      </p:sp>
      <p:cxnSp>
        <p:nvCxnSpPr>
          <p:cNvPr id="7" name="Straight Connector 6"/>
          <p:cNvCxnSpPr>
            <a:endCxn id="3" idx="1"/>
          </p:cNvCxnSpPr>
          <p:nvPr/>
        </p:nvCxnSpPr>
        <p:spPr>
          <a:xfrm>
            <a:off x="5741299" y="2256696"/>
            <a:ext cx="1564975" cy="5937"/>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endCxn id="2" idx="1"/>
          </p:cNvCxnSpPr>
          <p:nvPr/>
        </p:nvCxnSpPr>
        <p:spPr>
          <a:xfrm flipV="1">
            <a:off x="5720891" y="1022289"/>
            <a:ext cx="3294802" cy="2124"/>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805492" y="3467100"/>
            <a:ext cx="3484812" cy="4019"/>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5" idx="1"/>
          </p:cNvCxnSpPr>
          <p:nvPr/>
        </p:nvCxnSpPr>
        <p:spPr>
          <a:xfrm>
            <a:off x="5937882" y="4994968"/>
            <a:ext cx="1576101" cy="5716"/>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01131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lstStyle/>
          <a:p>
            <a:r>
              <a:rPr lang="en-US" dirty="0" smtClean="0"/>
              <a:t>Expositional constancy – Horn == political power (kingdoms, nations, etc.)</a:t>
            </a:r>
          </a:p>
          <a:p>
            <a:r>
              <a:rPr lang="en-US" dirty="0" smtClean="0"/>
              <a:t>Much speculation on who the ten horns are/were.</a:t>
            </a:r>
          </a:p>
          <a:p>
            <a:pPr lvl="1"/>
            <a:r>
              <a:rPr lang="en-US" dirty="0" smtClean="0"/>
              <a:t>If the final beast is Rome, the horns may be the ten divisions of the roman empire.</a:t>
            </a:r>
          </a:p>
          <a:p>
            <a:pPr lvl="1"/>
            <a:endParaRPr lang="en-US" dirty="0"/>
          </a:p>
        </p:txBody>
      </p:sp>
    </p:spTree>
    <p:extLst>
      <p:ext uri="{BB962C8B-B14F-4D97-AF65-F5344CB8AC3E}">
        <p14:creationId xmlns:p14="http://schemas.microsoft.com/office/powerpoint/2010/main" val="588519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a:t>
            </a:r>
            <a:endParaRPr lang="en-US" dirty="0"/>
          </a:p>
        </p:txBody>
      </p:sp>
      <p:sp>
        <p:nvSpPr>
          <p:cNvPr id="3" name="Content Placeholder 2"/>
          <p:cNvSpPr>
            <a:spLocks noGrp="1"/>
          </p:cNvSpPr>
          <p:nvPr>
            <p:ph idx="1"/>
          </p:nvPr>
        </p:nvSpPr>
        <p:spPr/>
        <p:txBody>
          <a:bodyPr/>
          <a:lstStyle/>
          <a:p>
            <a:r>
              <a:rPr lang="en-US" dirty="0" smtClean="0"/>
              <a:t>Nebuchadnezzar follows the same pattern with an exception.</a:t>
            </a:r>
          </a:p>
          <a:p>
            <a:pPr lvl="1"/>
            <a:r>
              <a:rPr lang="en-US" dirty="0" smtClean="0"/>
              <a:t>Select members of the dispersed population are taken to train in the ways of Babylon.</a:t>
            </a:r>
          </a:p>
          <a:p>
            <a:pPr lvl="1"/>
            <a:r>
              <a:rPr lang="en-US" dirty="0" smtClean="0"/>
              <a:t>Seeks to make the conquered population fully Babylonian removing their former culture.</a:t>
            </a:r>
          </a:p>
          <a:p>
            <a:pPr lvl="1"/>
            <a:r>
              <a:rPr lang="en-US" dirty="0" smtClean="0"/>
              <a:t>This is why Daniel and his three friends receive new names as well as why they are chosen to become court officials.</a:t>
            </a:r>
            <a:endParaRPr lang="en-US" dirty="0"/>
          </a:p>
        </p:txBody>
      </p:sp>
    </p:spTree>
    <p:extLst>
      <p:ext uri="{BB962C8B-B14F-4D97-AF65-F5344CB8AC3E}">
        <p14:creationId xmlns:p14="http://schemas.microsoft.com/office/powerpoint/2010/main" val="170709012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a:xfrm>
            <a:off x="6096000" y="5800800"/>
            <a:ext cx="2461591" cy="406145"/>
          </a:xfrm>
        </p:spPr>
        <p:txBody>
          <a:bodyPr>
            <a:normAutofit/>
          </a:bodyPr>
          <a:lstStyle/>
          <a:p>
            <a:pPr marL="0" indent="0">
              <a:buNone/>
            </a:pPr>
            <a:r>
              <a:rPr lang="en-US" sz="900" dirty="0" smtClean="0"/>
              <a:t>* </a:t>
            </a:r>
            <a:r>
              <a:rPr lang="en-US" sz="1200" dirty="0" smtClean="0"/>
              <a:t>John Gill’s commentary on Daniel 7</a:t>
            </a:r>
            <a:endParaRPr lang="en-US" sz="1200" dirty="0"/>
          </a:p>
        </p:txBody>
      </p:sp>
      <p:graphicFrame>
        <p:nvGraphicFramePr>
          <p:cNvPr id="4" name="Table 3"/>
          <p:cNvGraphicFramePr>
            <a:graphicFrameLocks noGrp="1"/>
          </p:cNvGraphicFramePr>
          <p:nvPr>
            <p:extLst>
              <p:ext uri="{D42A27DB-BD31-4B8C-83A1-F6EECF244321}">
                <p14:modId xmlns:p14="http://schemas.microsoft.com/office/powerpoint/2010/main" val="4185851664"/>
              </p:ext>
            </p:extLst>
          </p:nvPr>
        </p:nvGraphicFramePr>
        <p:xfrm>
          <a:off x="3657600" y="775251"/>
          <a:ext cx="4876800" cy="4995567"/>
        </p:xfrm>
        <a:graphic>
          <a:graphicData uri="http://schemas.openxmlformats.org/drawingml/2006/table">
            <a:tbl>
              <a:tblPr firstRow="1" bandRow="1">
                <a:tableStyleId>{5C22544A-7EE6-4342-B048-85BDC9FD1C3A}</a:tableStyleId>
              </a:tblPr>
              <a:tblGrid>
                <a:gridCol w="1625600"/>
                <a:gridCol w="1625600"/>
                <a:gridCol w="1625600"/>
              </a:tblGrid>
              <a:tr h="513276">
                <a:tc>
                  <a:txBody>
                    <a:bodyPr/>
                    <a:lstStyle/>
                    <a:p>
                      <a:pPr algn="ctr"/>
                      <a:r>
                        <a:rPr lang="en-US" sz="1600" b="1" dirty="0" smtClean="0">
                          <a:solidFill>
                            <a:schemeClr val="tx1"/>
                          </a:solidFill>
                        </a:rPr>
                        <a:t>Bishop</a:t>
                      </a:r>
                      <a:r>
                        <a:rPr lang="en-US" sz="1600" b="1" baseline="0" dirty="0" smtClean="0">
                          <a:solidFill>
                            <a:schemeClr val="tx1"/>
                          </a:solidFill>
                        </a:rPr>
                        <a:t> Lloyd</a:t>
                      </a:r>
                      <a:endParaRPr 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smtClean="0">
                          <a:solidFill>
                            <a:schemeClr val="tx1"/>
                          </a:solidFill>
                        </a:rPr>
                        <a:t>Sir Isaac Newton</a:t>
                      </a:r>
                      <a:endParaRPr 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smtClean="0">
                          <a:solidFill>
                            <a:schemeClr val="tx1"/>
                          </a:solidFill>
                        </a:rPr>
                        <a:t>Mede</a:t>
                      </a:r>
                      <a:endParaRPr 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3300">
                <a:tc>
                  <a:txBody>
                    <a:bodyPr/>
                    <a:lstStyle/>
                    <a:p>
                      <a:pPr algn="ctr"/>
                      <a:r>
                        <a:rPr lang="en-US" sz="1600" b="0" dirty="0" smtClean="0">
                          <a:solidFill>
                            <a:schemeClr val="tx1"/>
                          </a:solidFill>
                        </a:rPr>
                        <a:t>Saxons</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a:r>
                        <a:rPr lang="en-US" sz="1600" b="0" dirty="0" smtClean="0">
                          <a:solidFill>
                            <a:schemeClr val="tx1"/>
                          </a:solidFill>
                        </a:rPr>
                        <a:t>Alans</a:t>
                      </a:r>
                      <a:endParaRPr lang="en-US"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0" dirty="0" smtClean="0">
                          <a:solidFill>
                            <a:schemeClr val="tx1"/>
                          </a:solidFill>
                        </a:rPr>
                        <a:t>Saxons</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r>
              <a:tr h="513276">
                <a:tc>
                  <a:txBody>
                    <a:bodyPr/>
                    <a:lstStyle/>
                    <a:p>
                      <a:pPr algn="ctr"/>
                      <a:r>
                        <a:rPr lang="en-US" sz="1600" dirty="0" err="1" smtClean="0"/>
                        <a:t>Suevians</a:t>
                      </a:r>
                      <a:r>
                        <a:rPr lang="en-US" sz="1600" dirty="0" smtClean="0"/>
                        <a:t> and Alans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a:r>
                        <a:rPr lang="en-US" sz="1600" dirty="0" err="1" smtClean="0"/>
                        <a:t>Suevians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a:r>
                        <a:rPr lang="en-US" sz="1600" dirty="0" err="1" smtClean="0"/>
                        <a:t>Seuvians</a:t>
                      </a:r>
                      <a:r>
                        <a:rPr lang="en-US" sz="1600" dirty="0" smtClean="0"/>
                        <a:t> and Alans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r>
              <a:tr h="513276">
                <a:tc>
                  <a:txBody>
                    <a:bodyPr/>
                    <a:lstStyle/>
                    <a:p>
                      <a:pPr algn="ctr"/>
                      <a:r>
                        <a:rPr lang="en-US" sz="1600" dirty="0" smtClean="0"/>
                        <a:t>Vandals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a:r>
                        <a:rPr lang="en-US" sz="1600" dirty="0" smtClean="0"/>
                        <a:t>Vandals and Alans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a:r>
                        <a:rPr lang="en-US" sz="1600" dirty="0" smtClean="0"/>
                        <a:t>Vandals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r>
              <a:tr h="293300">
                <a:tc>
                  <a:txBody>
                    <a:bodyPr/>
                    <a:lstStyle/>
                    <a:p>
                      <a:pPr algn="ctr"/>
                      <a:r>
                        <a:rPr lang="en-US" sz="1600" dirty="0" smtClean="0"/>
                        <a:t>Visigoths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a:r>
                        <a:rPr lang="en-US" sz="1600" dirty="0" smtClean="0"/>
                        <a:t>Visigoths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a:r>
                        <a:rPr lang="en-US" sz="1600" dirty="0" smtClean="0"/>
                        <a:t>Visigoths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r>
              <a:tr h="293300">
                <a:tc>
                  <a:txBody>
                    <a:bodyPr/>
                    <a:lstStyle/>
                    <a:p>
                      <a:pPr algn="ctr"/>
                      <a:r>
                        <a:rPr lang="en-US" sz="1600" dirty="0" err="1" smtClean="0"/>
                        <a:t>Hunns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err="1" smtClean="0"/>
                        <a:t>Hunns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err="1" smtClean="0"/>
                        <a:t>Almanes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3300">
                <a:tc>
                  <a:txBody>
                    <a:bodyPr/>
                    <a:lstStyle/>
                    <a:p>
                      <a:pPr algn="ctr"/>
                      <a:r>
                        <a:rPr lang="en-US" sz="1600" dirty="0" err="1" smtClean="0"/>
                        <a:t>Ostrogoths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err="1" smtClean="0"/>
                        <a:t>Lombards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err="1" smtClean="0"/>
                        <a:t>Ostrogoths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3300">
                <a:tc>
                  <a:txBody>
                    <a:bodyPr/>
                    <a:lstStyle/>
                    <a:p>
                      <a:pPr algn="ctr"/>
                      <a:r>
                        <a:rPr lang="en-US" sz="1600" dirty="0" smtClean="0"/>
                        <a:t>Franks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t>Franks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t>Franks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3300">
                <a:tc>
                  <a:txBody>
                    <a:bodyPr/>
                    <a:lstStyle/>
                    <a:p>
                      <a:pPr algn="ctr"/>
                      <a:r>
                        <a:rPr lang="en-US" sz="1600" dirty="0" smtClean="0"/>
                        <a:t>Burgundians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t>Burgundians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t>Burgundians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33251">
                <a:tc>
                  <a:txBody>
                    <a:bodyPr/>
                    <a:lstStyle/>
                    <a:p>
                      <a:pPr algn="ctr"/>
                      <a:r>
                        <a:rPr lang="en-US" sz="1600" dirty="0" err="1" smtClean="0"/>
                        <a:t>Herules</a:t>
                      </a:r>
                      <a:r>
                        <a:rPr lang="en-US" sz="1600" dirty="0" smtClean="0"/>
                        <a:t>, </a:t>
                      </a:r>
                      <a:r>
                        <a:rPr lang="en-US" sz="1600" dirty="0" err="1" smtClean="0"/>
                        <a:t>Rugians</a:t>
                      </a:r>
                      <a:r>
                        <a:rPr lang="en-US" sz="1600" dirty="0" smtClean="0"/>
                        <a:t> and </a:t>
                      </a:r>
                      <a:r>
                        <a:rPr lang="en-US" sz="1600" dirty="0" err="1" smtClean="0"/>
                        <a:t>Thoringians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t>Britons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a:r>
                        <a:rPr lang="en-US" sz="1600" dirty="0" smtClean="0"/>
                        <a:t>Britons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r>
              <a:tr h="513276">
                <a:tc>
                  <a:txBody>
                    <a:bodyPr/>
                    <a:lstStyle/>
                    <a:p>
                      <a:pPr algn="ctr"/>
                      <a:r>
                        <a:rPr lang="en-US" sz="1600" dirty="0" err="1" smtClean="0"/>
                        <a:t>Longobards</a:t>
                      </a:r>
                      <a:r>
                        <a:rPr lang="en-US" sz="1600" dirty="0" smtClean="0"/>
                        <a:t> and </a:t>
                      </a:r>
                      <a:r>
                        <a:rPr lang="en-US" sz="1600" dirty="0" err="1" smtClean="0"/>
                        <a:t>Gopidae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t>Ravenna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t>Greeks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Box 4"/>
          <p:cNvSpPr txBox="1"/>
          <p:nvPr/>
        </p:nvSpPr>
        <p:spPr>
          <a:xfrm>
            <a:off x="620110" y="1860331"/>
            <a:ext cx="2543504" cy="1477328"/>
          </a:xfrm>
          <a:prstGeom prst="rect">
            <a:avLst/>
          </a:prstGeom>
          <a:noFill/>
        </p:spPr>
        <p:txBody>
          <a:bodyPr wrap="square" rtlCol="0">
            <a:spAutoFit/>
          </a:bodyPr>
          <a:lstStyle/>
          <a:p>
            <a:r>
              <a:rPr lang="en-US" dirty="0" smtClean="0"/>
              <a:t>The 10 people groups that arose from the roman empire according to Bishop Lloyd, Isaac Newton and Mede.</a:t>
            </a:r>
            <a:endParaRPr lang="en-US" dirty="0"/>
          </a:p>
        </p:txBody>
      </p:sp>
      <p:sp>
        <p:nvSpPr>
          <p:cNvPr id="6" name="TextBox 5"/>
          <p:cNvSpPr txBox="1"/>
          <p:nvPr/>
        </p:nvSpPr>
        <p:spPr>
          <a:xfrm>
            <a:off x="757796" y="3965763"/>
            <a:ext cx="557048" cy="367862"/>
          </a:xfrm>
          <a:prstGeom prst="rect">
            <a:avLst/>
          </a:prstGeom>
          <a:solidFill>
            <a:srgbClr val="FF7C80"/>
          </a:solidFill>
          <a:ln>
            <a:solidFill>
              <a:schemeClr val="tx1"/>
            </a:solidFill>
          </a:ln>
        </p:spPr>
        <p:txBody>
          <a:bodyPr wrap="square" rtlCol="0">
            <a:spAutoFit/>
          </a:bodyPr>
          <a:lstStyle/>
          <a:p>
            <a:endParaRPr lang="en-US" dirty="0"/>
          </a:p>
        </p:txBody>
      </p:sp>
      <p:sp>
        <p:nvSpPr>
          <p:cNvPr id="7" name="TextBox 6"/>
          <p:cNvSpPr txBox="1"/>
          <p:nvPr/>
        </p:nvSpPr>
        <p:spPr>
          <a:xfrm>
            <a:off x="1402080" y="3636579"/>
            <a:ext cx="1889760" cy="2031325"/>
          </a:xfrm>
          <a:prstGeom prst="rect">
            <a:avLst/>
          </a:prstGeom>
          <a:noFill/>
        </p:spPr>
        <p:txBody>
          <a:bodyPr wrap="square" rtlCol="0">
            <a:spAutoFit/>
          </a:bodyPr>
          <a:lstStyle/>
          <a:p>
            <a:r>
              <a:rPr lang="en-US" dirty="0" smtClean="0"/>
              <a:t>Three nations dominate the world over the years after the roman empire.</a:t>
            </a:r>
          </a:p>
          <a:p>
            <a:r>
              <a:rPr lang="en-US" dirty="0" smtClean="0"/>
              <a:t>Spain, Britain and France.</a:t>
            </a:r>
            <a:endParaRPr lang="en-US" dirty="0"/>
          </a:p>
        </p:txBody>
      </p:sp>
    </p:spTree>
    <p:extLst>
      <p:ext uri="{BB962C8B-B14F-4D97-AF65-F5344CB8AC3E}">
        <p14:creationId xmlns:p14="http://schemas.microsoft.com/office/powerpoint/2010/main" val="14357937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lstStyle/>
          <a:p>
            <a:r>
              <a:rPr lang="en-US" dirty="0" smtClean="0"/>
              <a:t>Whatever the meaning of the beasts in the dream, the layout of the “Time of the Gentiles” is given in this dream.</a:t>
            </a:r>
          </a:p>
          <a:p>
            <a:endParaRPr lang="en-US" dirty="0"/>
          </a:p>
        </p:txBody>
      </p:sp>
    </p:spTree>
    <p:extLst>
      <p:ext uri="{BB962C8B-B14F-4D97-AF65-F5344CB8AC3E}">
        <p14:creationId xmlns:p14="http://schemas.microsoft.com/office/powerpoint/2010/main" val="145021837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lstStyle/>
          <a:p>
            <a:r>
              <a:rPr lang="en-US" dirty="0" smtClean="0"/>
              <a:t>Time, Times and half a time.  What does it mean?</a:t>
            </a:r>
          </a:p>
          <a:p>
            <a:pPr lvl="1"/>
            <a:r>
              <a:rPr lang="en-US" dirty="0" smtClean="0"/>
              <a:t>This is also given in Revelation.</a:t>
            </a:r>
          </a:p>
          <a:p>
            <a:pPr lvl="1"/>
            <a:r>
              <a:rPr lang="en-US" dirty="0" smtClean="0"/>
              <a:t>Hebrew has singular, dual and plural forms of nouns.</a:t>
            </a:r>
          </a:p>
          <a:p>
            <a:pPr lvl="1"/>
            <a:r>
              <a:rPr lang="en-US" dirty="0" smtClean="0"/>
              <a:t>Time is a biblical reference to a year.</a:t>
            </a:r>
          </a:p>
          <a:p>
            <a:pPr lvl="1"/>
            <a:r>
              <a:rPr lang="en-US" dirty="0" smtClean="0"/>
              <a:t>Times is a translation of the dual form, so two years.</a:t>
            </a:r>
          </a:p>
          <a:p>
            <a:pPr lvl="1"/>
            <a:r>
              <a:rPr lang="en-US" dirty="0" smtClean="0"/>
              <a:t>Half a time is half a year.</a:t>
            </a:r>
          </a:p>
          <a:p>
            <a:pPr lvl="1"/>
            <a:r>
              <a:rPr lang="en-US" dirty="0" smtClean="0"/>
              <a:t>All together this is 3 ½ years.</a:t>
            </a:r>
          </a:p>
          <a:p>
            <a:pPr lvl="1"/>
            <a:r>
              <a:rPr lang="en-US" dirty="0" smtClean="0"/>
              <a:t>In the ancient calendar a year was 360 days.</a:t>
            </a:r>
          </a:p>
          <a:p>
            <a:pPr lvl="2"/>
            <a:r>
              <a:rPr lang="en-US" dirty="0" smtClean="0"/>
              <a:t>This equates to 1,260 days.</a:t>
            </a:r>
          </a:p>
          <a:p>
            <a:pPr lvl="1"/>
            <a:endParaRPr lang="en-US" dirty="0"/>
          </a:p>
        </p:txBody>
      </p:sp>
    </p:spTree>
    <p:extLst>
      <p:ext uri="{BB962C8B-B14F-4D97-AF65-F5344CB8AC3E}">
        <p14:creationId xmlns:p14="http://schemas.microsoft.com/office/powerpoint/2010/main" val="4945182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lstStyle/>
          <a:p>
            <a:r>
              <a:rPr lang="en-US" dirty="0" smtClean="0"/>
              <a:t>Similar to before, Daniel has another prophetic dream.  This one is more detailed in scope.</a:t>
            </a:r>
          </a:p>
          <a:p>
            <a:pPr lvl="1"/>
            <a:r>
              <a:rPr lang="en-US" dirty="0" smtClean="0"/>
              <a:t>Daniel is transported to the future capital of the Persian empire.  At the time of the vision, Babylon is still an empire under </a:t>
            </a:r>
            <a:r>
              <a:rPr lang="en-US" dirty="0" err="1" smtClean="0"/>
              <a:t>Nabonidus</a:t>
            </a:r>
            <a:r>
              <a:rPr lang="en-US" dirty="0" smtClean="0"/>
              <a:t>/Belshazzar. </a:t>
            </a:r>
          </a:p>
          <a:p>
            <a:r>
              <a:rPr lang="en-US" dirty="0" smtClean="0"/>
              <a:t>The two horned ram.  One horn longer than the other.</a:t>
            </a:r>
          </a:p>
          <a:p>
            <a:pPr lvl="1"/>
            <a:r>
              <a:rPr lang="en-US" dirty="0" smtClean="0"/>
              <a:t>The </a:t>
            </a:r>
            <a:r>
              <a:rPr lang="en-US" dirty="0" err="1" smtClean="0"/>
              <a:t>Medeo</a:t>
            </a:r>
            <a:r>
              <a:rPr lang="en-US" dirty="0" smtClean="0"/>
              <a:t>-Persian empire, as its name implies, was made up of two factions.  The Medes and the Persians.</a:t>
            </a:r>
          </a:p>
          <a:p>
            <a:pPr lvl="1"/>
            <a:r>
              <a:rPr lang="en-US" dirty="0" smtClean="0"/>
              <a:t>The longer horn is the Persian part.  Once Cyrus the great was in power, the </a:t>
            </a:r>
            <a:r>
              <a:rPr lang="en-US" dirty="0" err="1" smtClean="0"/>
              <a:t>Medeo</a:t>
            </a:r>
            <a:r>
              <a:rPr lang="en-US" dirty="0" smtClean="0"/>
              <a:t>-Persian empire became just the Persian empire.</a:t>
            </a:r>
            <a:endParaRPr lang="en-US" dirty="0"/>
          </a:p>
        </p:txBody>
      </p:sp>
    </p:spTree>
    <p:extLst>
      <p:ext uri="{BB962C8B-B14F-4D97-AF65-F5344CB8AC3E}">
        <p14:creationId xmlns:p14="http://schemas.microsoft.com/office/powerpoint/2010/main" val="20321441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lstStyle/>
          <a:p>
            <a:r>
              <a:rPr lang="en-US" dirty="0" smtClean="0"/>
              <a:t>The goat is Greece.</a:t>
            </a:r>
          </a:p>
          <a:p>
            <a:pPr lvl="1"/>
            <a:r>
              <a:rPr lang="en-US" dirty="0" smtClean="0"/>
              <a:t>The prominent single horn is Alexander the Great.</a:t>
            </a:r>
          </a:p>
          <a:p>
            <a:pPr lvl="1"/>
            <a:r>
              <a:rPr lang="en-US" dirty="0" smtClean="0"/>
              <a:t>After Alexander’s death, not long after defeating the Persian empire, the Greek empire went to the control of his top four generals.</a:t>
            </a:r>
          </a:p>
          <a:p>
            <a:pPr lvl="1"/>
            <a:r>
              <a:rPr lang="en-US" dirty="0" smtClean="0"/>
              <a:t>The insignificant horn from the four is the Seleucid empire (one of Alexander’s four generals was Seleucid).</a:t>
            </a:r>
          </a:p>
          <a:p>
            <a:pPr lvl="2"/>
            <a:r>
              <a:rPr lang="en-US" dirty="0" smtClean="0"/>
              <a:t>His name was Antiochus </a:t>
            </a:r>
            <a:r>
              <a:rPr lang="en-US" dirty="0" err="1" smtClean="0"/>
              <a:t>Epiphenes</a:t>
            </a:r>
            <a:r>
              <a:rPr lang="en-US" dirty="0" smtClean="0"/>
              <a:t>.</a:t>
            </a:r>
          </a:p>
          <a:p>
            <a:pPr lvl="1"/>
            <a:r>
              <a:rPr lang="en-US" dirty="0" smtClean="0"/>
              <a:t>This vision is largely why it was said that Daniel must have been written during the Maccabean period. (of course it wasn’t.)</a:t>
            </a:r>
            <a:endParaRPr lang="en-US" dirty="0"/>
          </a:p>
        </p:txBody>
      </p:sp>
    </p:spTree>
    <p:extLst>
      <p:ext uri="{BB962C8B-B14F-4D97-AF65-F5344CB8AC3E}">
        <p14:creationId xmlns:p14="http://schemas.microsoft.com/office/powerpoint/2010/main" val="265584685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Antiochus </a:t>
            </a:r>
            <a:r>
              <a:rPr lang="en-US" dirty="0" err="1" smtClean="0"/>
              <a:t>Epiphenes</a:t>
            </a:r>
            <a:endParaRPr lang="en-US" dirty="0"/>
          </a:p>
        </p:txBody>
      </p:sp>
      <p:sp>
        <p:nvSpPr>
          <p:cNvPr id="3" name="Content Placeholder 2"/>
          <p:cNvSpPr>
            <a:spLocks noGrp="1"/>
          </p:cNvSpPr>
          <p:nvPr>
            <p:ph idx="1"/>
          </p:nvPr>
        </p:nvSpPr>
        <p:spPr/>
        <p:txBody>
          <a:bodyPr/>
          <a:lstStyle/>
          <a:p>
            <a:r>
              <a:rPr lang="en-US" dirty="0" smtClean="0"/>
              <a:t>The four parts of the Greek empire were not peaceful.  In particular, the Seleucids and Ptolemy’s fought.</a:t>
            </a:r>
            <a:endParaRPr lang="en-US" dirty="0"/>
          </a:p>
          <a:p>
            <a:pPr lvl="1"/>
            <a:r>
              <a:rPr lang="en-US" dirty="0" smtClean="0"/>
              <a:t>Israel is right in the middle between these two empires.</a:t>
            </a:r>
          </a:p>
          <a:p>
            <a:r>
              <a:rPr lang="en-US" dirty="0" smtClean="0"/>
              <a:t>It was during Ptolemy II </a:t>
            </a:r>
            <a:r>
              <a:rPr lang="en-US" dirty="0" err="1" smtClean="0"/>
              <a:t>Philadelphus</a:t>
            </a:r>
            <a:r>
              <a:rPr lang="en-US" dirty="0" smtClean="0"/>
              <a:t> time that the Septuagint was compiled.</a:t>
            </a:r>
          </a:p>
          <a:p>
            <a:pPr lvl="1"/>
            <a:r>
              <a:rPr lang="en-US" dirty="0" smtClean="0"/>
              <a:t>Same time that </a:t>
            </a:r>
            <a:r>
              <a:rPr lang="en-US" dirty="0" err="1" smtClean="0"/>
              <a:t>Manetho</a:t>
            </a:r>
            <a:r>
              <a:rPr lang="en-US" dirty="0" smtClean="0"/>
              <a:t> put together the history of Egyptian </a:t>
            </a:r>
            <a:r>
              <a:rPr lang="en-US" dirty="0" err="1" smtClean="0"/>
              <a:t>Pharoahs</a:t>
            </a:r>
            <a:r>
              <a:rPr lang="en-US" dirty="0" smtClean="0"/>
              <a:t>.</a:t>
            </a:r>
          </a:p>
          <a:p>
            <a:r>
              <a:rPr lang="en-US" dirty="0" smtClean="0"/>
              <a:t>In 175 BC, Antiochus IV </a:t>
            </a:r>
            <a:r>
              <a:rPr lang="en-US" dirty="0" err="1" smtClean="0"/>
              <a:t>Ephiphenes</a:t>
            </a:r>
            <a:r>
              <a:rPr lang="en-US" dirty="0" smtClean="0"/>
              <a:t> invaded Egypt and gained control of Israel along the way.</a:t>
            </a:r>
          </a:p>
          <a:p>
            <a:pPr lvl="1"/>
            <a:r>
              <a:rPr lang="en-US" dirty="0" smtClean="0"/>
              <a:t>Not wanting the Seleucid empire to become to large, the burgeoning Roman empire convinced Antiochus to withdraw from Egypt.</a:t>
            </a:r>
          </a:p>
        </p:txBody>
      </p:sp>
    </p:spTree>
    <p:extLst>
      <p:ext uri="{BB962C8B-B14F-4D97-AF65-F5344CB8AC3E}">
        <p14:creationId xmlns:p14="http://schemas.microsoft.com/office/powerpoint/2010/main" val="259704356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Antiochus </a:t>
            </a:r>
            <a:r>
              <a:rPr lang="en-US" dirty="0" err="1" smtClean="0"/>
              <a:t>Ephiphenes</a:t>
            </a:r>
            <a:endParaRPr lang="en-US" dirty="0"/>
          </a:p>
        </p:txBody>
      </p:sp>
      <p:sp>
        <p:nvSpPr>
          <p:cNvPr id="3" name="Content Placeholder 2"/>
          <p:cNvSpPr>
            <a:spLocks noGrp="1"/>
          </p:cNvSpPr>
          <p:nvPr>
            <p:ph idx="1"/>
          </p:nvPr>
        </p:nvSpPr>
        <p:spPr/>
        <p:txBody>
          <a:bodyPr/>
          <a:lstStyle/>
          <a:p>
            <a:r>
              <a:rPr lang="en-US" dirty="0" smtClean="0"/>
              <a:t>Not wanting to have to war with Rome along with the other wars plaguing the </a:t>
            </a:r>
            <a:r>
              <a:rPr lang="en-US" dirty="0" err="1" smtClean="0"/>
              <a:t>Selecids</a:t>
            </a:r>
            <a:r>
              <a:rPr lang="en-US" dirty="0" smtClean="0"/>
              <a:t>, Antiochus withdrew as requested.</a:t>
            </a:r>
          </a:p>
          <a:p>
            <a:r>
              <a:rPr lang="en-US" dirty="0" smtClean="0"/>
              <a:t>On the way back, he took out his frustration on the regions of Syria and Israel.</a:t>
            </a:r>
          </a:p>
          <a:p>
            <a:pPr lvl="1"/>
            <a:r>
              <a:rPr lang="en-US" dirty="0" smtClean="0"/>
              <a:t>Introduced a policy of Hellenization.</a:t>
            </a:r>
          </a:p>
          <a:p>
            <a:pPr lvl="1"/>
            <a:r>
              <a:rPr lang="en-US" dirty="0" smtClean="0"/>
              <a:t>Outlawed worship at and defiled the Jewish temple.</a:t>
            </a:r>
          </a:p>
          <a:p>
            <a:pPr lvl="2"/>
            <a:r>
              <a:rPr lang="en-US" dirty="0" smtClean="0"/>
              <a:t>Sacrificed a pig on the altar.</a:t>
            </a:r>
          </a:p>
          <a:p>
            <a:pPr lvl="2"/>
            <a:r>
              <a:rPr lang="en-US" dirty="0" smtClean="0"/>
              <a:t>Erected an altar to Jupiter in the temple.</a:t>
            </a:r>
          </a:p>
          <a:p>
            <a:pPr lvl="2"/>
            <a:r>
              <a:rPr lang="en-US" dirty="0" smtClean="0"/>
              <a:t>Sold </a:t>
            </a:r>
            <a:r>
              <a:rPr lang="en-US" dirty="0" err="1" smtClean="0"/>
              <a:t>jews</a:t>
            </a:r>
            <a:r>
              <a:rPr lang="en-US" dirty="0" smtClean="0"/>
              <a:t> into slavery.</a:t>
            </a:r>
          </a:p>
          <a:p>
            <a:pPr lvl="2"/>
            <a:r>
              <a:rPr lang="en-US" dirty="0" smtClean="0"/>
              <a:t>Killed anyone in possession of </a:t>
            </a:r>
            <a:r>
              <a:rPr lang="en-US" dirty="0" err="1" smtClean="0"/>
              <a:t>jewish</a:t>
            </a:r>
            <a:r>
              <a:rPr lang="en-US" dirty="0" smtClean="0"/>
              <a:t> scripture.</a:t>
            </a:r>
          </a:p>
          <a:p>
            <a:pPr lvl="2"/>
            <a:r>
              <a:rPr lang="en-US" smtClean="0"/>
              <a:t>Forbade circumcision.</a:t>
            </a:r>
            <a:endParaRPr lang="en-US" dirty="0" smtClean="0"/>
          </a:p>
        </p:txBody>
      </p:sp>
    </p:spTree>
    <p:extLst>
      <p:ext uri="{BB962C8B-B14F-4D97-AF65-F5344CB8AC3E}">
        <p14:creationId xmlns:p14="http://schemas.microsoft.com/office/powerpoint/2010/main" val="352377419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lstStyle/>
          <a:p>
            <a:r>
              <a:rPr lang="en-US" dirty="0" smtClean="0"/>
              <a:t>Our view of prophecy is more like the Greek view.</a:t>
            </a:r>
          </a:p>
          <a:p>
            <a:pPr lvl="1"/>
            <a:r>
              <a:rPr lang="en-US" dirty="0" smtClean="0"/>
              <a:t>Prediction =&gt; Event</a:t>
            </a:r>
          </a:p>
          <a:p>
            <a:r>
              <a:rPr lang="en-US" dirty="0" smtClean="0"/>
              <a:t>The Hebrew view of prophecy is pattern.</a:t>
            </a:r>
          </a:p>
          <a:p>
            <a:pPr lvl="1"/>
            <a:r>
              <a:rPr lang="en-US" dirty="0" smtClean="0"/>
              <a:t>The events describing what turned out to be Antiochus </a:t>
            </a:r>
            <a:r>
              <a:rPr lang="en-US" dirty="0" err="1" smtClean="0"/>
              <a:t>Epiphenes</a:t>
            </a:r>
            <a:endParaRPr lang="en-US" dirty="0"/>
          </a:p>
          <a:p>
            <a:pPr marL="457200" lvl="1" indent="0" algn="ctr">
              <a:buNone/>
            </a:pPr>
            <a:r>
              <a:rPr lang="en-US" dirty="0" smtClean="0"/>
              <a:t>AND</a:t>
            </a:r>
          </a:p>
          <a:p>
            <a:pPr lvl="1"/>
            <a:r>
              <a:rPr lang="en-US" dirty="0" smtClean="0"/>
              <a:t>End times </a:t>
            </a:r>
            <a:r>
              <a:rPr lang="en-US" sz="1200" dirty="0" smtClean="0"/>
              <a:t>(as per Jesus in Matthew 24:15)</a:t>
            </a:r>
          </a:p>
          <a:p>
            <a:r>
              <a:rPr lang="en-US" dirty="0" smtClean="0"/>
              <a:t>This dual meaning description happens also in Isaiah 14 with the description that starts out about the King of </a:t>
            </a:r>
            <a:r>
              <a:rPr lang="en-US" dirty="0" err="1" smtClean="0"/>
              <a:t>Tyre</a:t>
            </a:r>
            <a:r>
              <a:rPr lang="en-US" dirty="0" smtClean="0"/>
              <a:t> but quickly becomes apparent to be about Satan. </a:t>
            </a:r>
          </a:p>
        </p:txBody>
      </p:sp>
    </p:spTree>
    <p:extLst>
      <p:ext uri="{BB962C8B-B14F-4D97-AF65-F5344CB8AC3E}">
        <p14:creationId xmlns:p14="http://schemas.microsoft.com/office/powerpoint/2010/main" val="66668268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discrepancies</a:t>
            </a:r>
            <a:endParaRPr lang="en-US" dirty="0"/>
          </a:p>
        </p:txBody>
      </p:sp>
      <p:sp>
        <p:nvSpPr>
          <p:cNvPr id="3" name="Content Placeholder 2"/>
          <p:cNvSpPr>
            <a:spLocks noGrp="1"/>
          </p:cNvSpPr>
          <p:nvPr>
            <p:ph idx="1"/>
          </p:nvPr>
        </p:nvSpPr>
        <p:spPr/>
        <p:txBody>
          <a:bodyPr/>
          <a:lstStyle/>
          <a:p>
            <a:r>
              <a:rPr lang="en-US" dirty="0" smtClean="0"/>
              <a:t>The visions of Chapter 7 and 8 are related, yet some apparent discrepancies exist.</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268807730"/>
              </p:ext>
            </p:extLst>
          </p:nvPr>
        </p:nvGraphicFramePr>
        <p:xfrm>
          <a:off x="2032000" y="2800714"/>
          <a:ext cx="8128000" cy="1381760"/>
        </p:xfrm>
        <a:graphic>
          <a:graphicData uri="http://schemas.openxmlformats.org/drawingml/2006/table">
            <a:tbl>
              <a:tblPr firstRow="1" bandRow="1">
                <a:tableStyleId>{5C22544A-7EE6-4342-B048-85BDC9FD1C3A}</a:tableStyleId>
              </a:tblPr>
              <a:tblGrid>
                <a:gridCol w="4064000"/>
                <a:gridCol w="4064000"/>
              </a:tblGrid>
              <a:tr h="370840">
                <a:tc>
                  <a:txBody>
                    <a:bodyPr/>
                    <a:lstStyle/>
                    <a:p>
                      <a:r>
                        <a:rPr lang="en-US" dirty="0" smtClean="0"/>
                        <a:t>Chapter 7</a:t>
                      </a:r>
                      <a:r>
                        <a:rPr lang="en-US" baseline="0" dirty="0" smtClean="0"/>
                        <a:t> (Four beasts, 10 horns)</a:t>
                      </a:r>
                      <a:endParaRPr lang="en-US" dirty="0"/>
                    </a:p>
                  </a:txBody>
                  <a:tcPr/>
                </a:tc>
                <a:tc>
                  <a:txBody>
                    <a:bodyPr/>
                    <a:lstStyle/>
                    <a:p>
                      <a:r>
                        <a:rPr lang="en-US" dirty="0" smtClean="0"/>
                        <a:t>Chapter 8 (Goat’s horns/little</a:t>
                      </a:r>
                      <a:r>
                        <a:rPr lang="en-US" baseline="0" dirty="0" smtClean="0"/>
                        <a:t> horn)</a:t>
                      </a:r>
                      <a:endParaRPr lang="en-US" dirty="0"/>
                    </a:p>
                  </a:txBody>
                  <a:tcPr/>
                </a:tc>
              </a:tr>
              <a:tr h="370840">
                <a:tc>
                  <a:txBody>
                    <a:bodyPr/>
                    <a:lstStyle/>
                    <a:p>
                      <a:r>
                        <a:rPr lang="en-US" dirty="0" smtClean="0"/>
                        <a:t>Little horn comes from horn #4</a:t>
                      </a:r>
                      <a:endParaRPr lang="en-US" dirty="0"/>
                    </a:p>
                  </a:txBody>
                  <a:tcPr/>
                </a:tc>
                <a:tc>
                  <a:txBody>
                    <a:bodyPr/>
                    <a:lstStyle/>
                    <a:p>
                      <a:r>
                        <a:rPr lang="en-US" dirty="0" smtClean="0"/>
                        <a:t>Little horn</a:t>
                      </a:r>
                      <a:r>
                        <a:rPr lang="en-US" baseline="0" dirty="0" smtClean="0"/>
                        <a:t> rises from horn #3</a:t>
                      </a:r>
                      <a:endParaRPr lang="en-US" dirty="0"/>
                    </a:p>
                  </a:txBody>
                  <a:tcPr/>
                </a:tc>
              </a:tr>
              <a:tr h="370840">
                <a:tc>
                  <a:txBody>
                    <a:bodyPr/>
                    <a:lstStyle/>
                    <a:p>
                      <a:r>
                        <a:rPr lang="en-US" dirty="0" smtClean="0"/>
                        <a:t>Oppression</a:t>
                      </a:r>
                      <a:r>
                        <a:rPr lang="en-US" baseline="0" dirty="0" smtClean="0"/>
                        <a:t> period is 3 ½ years</a:t>
                      </a:r>
                      <a:endParaRPr lang="en-US" dirty="0"/>
                    </a:p>
                  </a:txBody>
                  <a:tcPr/>
                </a:tc>
                <a:tc>
                  <a:txBody>
                    <a:bodyPr/>
                    <a:lstStyle/>
                    <a:p>
                      <a:r>
                        <a:rPr lang="en-US" dirty="0" smtClean="0"/>
                        <a:t>Oppression</a:t>
                      </a:r>
                      <a:r>
                        <a:rPr lang="en-US" baseline="0" dirty="0" smtClean="0"/>
                        <a:t> period is 2,300 days ( 6.3 years)</a:t>
                      </a:r>
                      <a:endParaRPr lang="en-US" dirty="0"/>
                    </a:p>
                  </a:txBody>
                  <a:tcPr/>
                </a:tc>
              </a:tr>
            </a:tbl>
          </a:graphicData>
        </a:graphic>
      </p:graphicFrame>
    </p:spTree>
    <p:extLst>
      <p:ext uri="{BB962C8B-B14F-4D97-AF65-F5344CB8AC3E}">
        <p14:creationId xmlns:p14="http://schemas.microsoft.com/office/powerpoint/2010/main" val="69893549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discrepancies</a:t>
            </a:r>
            <a:endParaRPr lang="en-US" dirty="0"/>
          </a:p>
        </p:txBody>
      </p:sp>
      <p:sp>
        <p:nvSpPr>
          <p:cNvPr id="3" name="Content Placeholder 2"/>
          <p:cNvSpPr>
            <a:spLocks noGrp="1"/>
          </p:cNvSpPr>
          <p:nvPr>
            <p:ph idx="1"/>
          </p:nvPr>
        </p:nvSpPr>
        <p:spPr>
          <a:xfrm>
            <a:off x="838200" y="1825625"/>
            <a:ext cx="10515600" cy="1884527"/>
          </a:xfrm>
        </p:spPr>
        <p:txBody>
          <a:bodyPr/>
          <a:lstStyle/>
          <a:p>
            <a:r>
              <a:rPr lang="en-US" dirty="0" smtClean="0"/>
              <a:t>Even Daniel did not understand after having it explained by Gabriel.</a:t>
            </a:r>
          </a:p>
          <a:p>
            <a:r>
              <a:rPr lang="en-US" dirty="0" smtClean="0"/>
              <a:t>Prophets did not understand their own writings. (1 peter 1:10-12)</a:t>
            </a:r>
          </a:p>
          <a:p>
            <a:r>
              <a:rPr lang="en-US" dirty="0" smtClean="0"/>
              <a:t>We understand parts of the visions because we live after the events have taken place.</a:t>
            </a:r>
          </a:p>
          <a:p>
            <a:endParaRPr lang="en-US" dirty="0"/>
          </a:p>
        </p:txBody>
      </p:sp>
      <p:sp>
        <p:nvSpPr>
          <p:cNvPr id="4" name="TextBox 3"/>
          <p:cNvSpPr txBox="1"/>
          <p:nvPr/>
        </p:nvSpPr>
        <p:spPr>
          <a:xfrm>
            <a:off x="838200" y="4035972"/>
            <a:ext cx="10515600" cy="646331"/>
          </a:xfrm>
          <a:prstGeom prst="rect">
            <a:avLst/>
          </a:prstGeom>
          <a:noFill/>
        </p:spPr>
        <p:txBody>
          <a:bodyPr wrap="square" rtlCol="0">
            <a:spAutoFit/>
          </a:bodyPr>
          <a:lstStyle/>
          <a:p>
            <a:r>
              <a:rPr lang="en-US" dirty="0" smtClean="0"/>
              <a:t>When I find apparent discrepancies in the bible, I do not assume the bible is in error.  I assume my own understanding is lacking.</a:t>
            </a:r>
            <a:endParaRPr lang="en-US" dirty="0"/>
          </a:p>
        </p:txBody>
      </p:sp>
    </p:spTree>
    <p:extLst>
      <p:ext uri="{BB962C8B-B14F-4D97-AF65-F5344CB8AC3E}">
        <p14:creationId xmlns:p14="http://schemas.microsoft.com/office/powerpoint/2010/main" val="364383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 Names</a:t>
            </a:r>
            <a:endParaRPr lang="en-US" dirty="0"/>
          </a:p>
        </p:txBody>
      </p:sp>
      <p:sp>
        <p:nvSpPr>
          <p:cNvPr id="3" name="Content Placeholder 2"/>
          <p:cNvSpPr>
            <a:spLocks noGrp="1"/>
          </p:cNvSpPr>
          <p:nvPr>
            <p:ph idx="1"/>
          </p:nvPr>
        </p:nvSpPr>
        <p:spPr/>
        <p:txBody>
          <a:bodyPr/>
          <a:lstStyle/>
          <a:p>
            <a:r>
              <a:rPr lang="en-US" dirty="0" smtClean="0"/>
              <a:t>Names have meaning in both Hebrew and Babylonian culture.</a:t>
            </a:r>
          </a:p>
          <a:p>
            <a:pPr lvl="1"/>
            <a:r>
              <a:rPr lang="en-US" dirty="0" smtClean="0"/>
              <a:t>Daniel – God is my Judge</a:t>
            </a:r>
          </a:p>
          <a:p>
            <a:pPr marL="914400" lvl="2" indent="0">
              <a:buNone/>
            </a:pPr>
            <a:r>
              <a:rPr lang="en-US" dirty="0"/>
              <a:t>	</a:t>
            </a:r>
          </a:p>
        </p:txBody>
      </p:sp>
      <p:graphicFrame>
        <p:nvGraphicFramePr>
          <p:cNvPr id="4" name="Table 3"/>
          <p:cNvGraphicFramePr>
            <a:graphicFrameLocks noGrp="1"/>
          </p:cNvGraphicFramePr>
          <p:nvPr>
            <p:extLst>
              <p:ext uri="{D42A27DB-BD31-4B8C-83A1-F6EECF244321}">
                <p14:modId xmlns:p14="http://schemas.microsoft.com/office/powerpoint/2010/main" val="3616945551"/>
              </p:ext>
            </p:extLst>
          </p:nvPr>
        </p:nvGraphicFramePr>
        <p:xfrm>
          <a:off x="1349612" y="2330102"/>
          <a:ext cx="8128000" cy="3108960"/>
        </p:xfrm>
        <a:graphic>
          <a:graphicData uri="http://schemas.openxmlformats.org/drawingml/2006/table">
            <a:tbl>
              <a:tblPr firstRow="1" bandRow="1">
                <a:tableStyleId>{5C22544A-7EE6-4342-B048-85BDC9FD1C3A}</a:tableStyleId>
              </a:tblPr>
              <a:tblGrid>
                <a:gridCol w="4064000"/>
                <a:gridCol w="4064000"/>
              </a:tblGrid>
              <a:tr h="370840">
                <a:tc>
                  <a:txBody>
                    <a:bodyPr/>
                    <a:lstStyle/>
                    <a:p>
                      <a:pPr algn="ctr"/>
                      <a:r>
                        <a:rPr lang="en-US" b="0" dirty="0" smtClean="0">
                          <a:solidFill>
                            <a:schemeClr val="tx1"/>
                          </a:solidFill>
                        </a:rPr>
                        <a:t>Daniel</a:t>
                      </a:r>
                    </a:p>
                    <a:p>
                      <a:pPr algn="ctr"/>
                      <a:r>
                        <a:rPr lang="en-US" b="0" dirty="0" smtClean="0">
                          <a:solidFill>
                            <a:schemeClr val="tx1"/>
                          </a:solidFill>
                        </a:rPr>
                        <a:t>“God is my Judge”</a:t>
                      </a:r>
                      <a:endParaRPr lang="en-US" b="0" dirty="0">
                        <a:solidFill>
                          <a:schemeClr val="tx1"/>
                        </a:solidFill>
                      </a:endParaRP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b="0" dirty="0" err="1" smtClean="0">
                          <a:solidFill>
                            <a:schemeClr val="tx1"/>
                          </a:solidFill>
                        </a:rPr>
                        <a:t>Belteshazzar</a:t>
                      </a:r>
                      <a:endParaRPr lang="en-US" b="0" dirty="0" smtClean="0">
                        <a:solidFill>
                          <a:schemeClr val="tx1"/>
                        </a:solidFill>
                      </a:endParaRPr>
                    </a:p>
                    <a:p>
                      <a:pPr algn="ctr"/>
                      <a:r>
                        <a:rPr lang="en-US" b="0" dirty="0" smtClean="0">
                          <a:solidFill>
                            <a:schemeClr val="tx1"/>
                          </a:solidFill>
                        </a:rPr>
                        <a:t>“Bel</a:t>
                      </a:r>
                      <a:r>
                        <a:rPr lang="en-US" b="0" baseline="0" dirty="0" smtClean="0">
                          <a:solidFill>
                            <a:schemeClr val="tx1"/>
                          </a:solidFill>
                        </a:rPr>
                        <a:t> Protects His Life”</a:t>
                      </a:r>
                    </a:p>
                    <a:p>
                      <a:pPr algn="ctr"/>
                      <a:r>
                        <a:rPr lang="en-US" b="0" baseline="0" dirty="0" smtClean="0">
                          <a:solidFill>
                            <a:schemeClr val="tx1"/>
                          </a:solidFill>
                        </a:rPr>
                        <a:t> or</a:t>
                      </a:r>
                    </a:p>
                    <a:p>
                      <a:pPr algn="ctr"/>
                      <a:r>
                        <a:rPr lang="en-US" b="0" baseline="0" dirty="0" smtClean="0">
                          <a:solidFill>
                            <a:schemeClr val="tx1"/>
                          </a:solidFill>
                        </a:rPr>
                        <a:t> “Keeper of the Hidden Treasure of Bel”</a:t>
                      </a:r>
                      <a:endParaRPr lang="en-US" b="0" dirty="0">
                        <a:solidFill>
                          <a:schemeClr val="tx1"/>
                        </a:solidFill>
                      </a:endParaRPr>
                    </a:p>
                  </a:txBody>
                  <a:tcPr anchor="ctr" anchorCtr="1">
                    <a:gradFill>
                      <a:gsLst>
                        <a:gs pos="0">
                          <a:schemeClr val="accent1">
                            <a:lumMod val="5000"/>
                            <a:lumOff val="95000"/>
                          </a:schemeClr>
                        </a:gs>
                        <a:gs pos="74000">
                          <a:schemeClr val="accent4"/>
                        </a:gs>
                        <a:gs pos="83000">
                          <a:schemeClr val="accent4"/>
                        </a:gs>
                        <a:gs pos="100000">
                          <a:schemeClr val="accent4"/>
                        </a:gs>
                      </a:gsLst>
                      <a:lin ang="5400000" scaled="1"/>
                    </a:gradFill>
                  </a:tcPr>
                </a:tc>
              </a:tr>
              <a:tr h="370840">
                <a:tc>
                  <a:txBody>
                    <a:bodyPr/>
                    <a:lstStyle/>
                    <a:p>
                      <a:pPr algn="ctr"/>
                      <a:r>
                        <a:rPr lang="en-US" dirty="0" err="1" smtClean="0"/>
                        <a:t>Hananiah</a:t>
                      </a:r>
                      <a:endParaRPr lang="en-US" dirty="0" smtClean="0"/>
                    </a:p>
                    <a:p>
                      <a:pPr algn="ctr"/>
                      <a:r>
                        <a:rPr lang="en-US" dirty="0" smtClean="0"/>
                        <a:t>“</a:t>
                      </a:r>
                      <a:r>
                        <a:rPr lang="en-US" dirty="0" err="1" smtClean="0"/>
                        <a:t>Yaweh</a:t>
                      </a:r>
                      <a:r>
                        <a:rPr lang="en-US" dirty="0" smtClean="0"/>
                        <a:t> has been Gracious”</a:t>
                      </a:r>
                      <a:endParaRPr lang="en-US" dirty="0"/>
                    </a:p>
                  </a:txBody>
                  <a:tcPr anchor="ctr"/>
                </a:tc>
                <a:tc>
                  <a:txBody>
                    <a:bodyPr/>
                    <a:lstStyle/>
                    <a:p>
                      <a:pPr algn="ctr"/>
                      <a:r>
                        <a:rPr lang="en-US" dirty="0" smtClean="0"/>
                        <a:t>Shadrach [</a:t>
                      </a:r>
                      <a:r>
                        <a:rPr lang="en-US" dirty="0" err="1" smtClean="0"/>
                        <a:t>Shadaku</a:t>
                      </a:r>
                      <a:r>
                        <a:rPr lang="en-US" dirty="0" smtClean="0"/>
                        <a:t>]</a:t>
                      </a:r>
                    </a:p>
                    <a:p>
                      <a:pPr algn="ctr"/>
                      <a:r>
                        <a:rPr lang="en-US" dirty="0" smtClean="0"/>
                        <a:t>“Command of </a:t>
                      </a:r>
                      <a:r>
                        <a:rPr lang="en-US" dirty="0" err="1" smtClean="0"/>
                        <a:t>Aku</a:t>
                      </a:r>
                      <a:r>
                        <a:rPr lang="en-US" dirty="0" smtClean="0"/>
                        <a:t>”</a:t>
                      </a:r>
                      <a:endParaRPr lang="en-US" dirty="0"/>
                    </a:p>
                  </a:txBody>
                  <a:tcPr anchor="ctr">
                    <a:gradFill>
                      <a:gsLst>
                        <a:gs pos="0">
                          <a:schemeClr val="accent1">
                            <a:lumMod val="5000"/>
                            <a:lumOff val="95000"/>
                          </a:schemeClr>
                        </a:gs>
                        <a:gs pos="74000">
                          <a:schemeClr val="accent4"/>
                        </a:gs>
                        <a:gs pos="83000">
                          <a:schemeClr val="accent4"/>
                        </a:gs>
                        <a:gs pos="100000">
                          <a:schemeClr val="accent4"/>
                        </a:gs>
                      </a:gsLst>
                      <a:lin ang="5400000" scaled="1"/>
                    </a:gradFill>
                  </a:tcPr>
                </a:tc>
              </a:tr>
              <a:tr h="370840">
                <a:tc>
                  <a:txBody>
                    <a:bodyPr/>
                    <a:lstStyle/>
                    <a:p>
                      <a:pPr algn="ctr"/>
                      <a:r>
                        <a:rPr lang="en-US" dirty="0" err="1" smtClean="0"/>
                        <a:t>Mishael</a:t>
                      </a:r>
                      <a:endParaRPr lang="en-US" dirty="0" smtClean="0"/>
                    </a:p>
                    <a:p>
                      <a:pPr algn="ctr"/>
                      <a:r>
                        <a:rPr lang="en-US" dirty="0" smtClean="0"/>
                        <a:t>“Who is like God?”</a:t>
                      </a:r>
                      <a:endParaRPr lang="en-US" dirty="0"/>
                    </a:p>
                  </a:txBody>
                  <a:tcPr anchor="ctr"/>
                </a:tc>
                <a:tc>
                  <a:txBody>
                    <a:bodyPr/>
                    <a:lstStyle/>
                    <a:p>
                      <a:pPr algn="ctr"/>
                      <a:r>
                        <a:rPr lang="en-US" dirty="0" smtClean="0"/>
                        <a:t>Meshach</a:t>
                      </a:r>
                      <a:r>
                        <a:rPr lang="en-US" baseline="0" dirty="0" smtClean="0"/>
                        <a:t> [</a:t>
                      </a:r>
                      <a:r>
                        <a:rPr lang="en-US" baseline="0" dirty="0" err="1" smtClean="0"/>
                        <a:t>Meshaku</a:t>
                      </a:r>
                      <a:r>
                        <a:rPr lang="en-US" baseline="0" dirty="0" smtClean="0"/>
                        <a:t>]</a:t>
                      </a:r>
                    </a:p>
                  </a:txBody>
                  <a:tcPr anchor="ctr">
                    <a:gradFill>
                      <a:gsLst>
                        <a:gs pos="0">
                          <a:schemeClr val="accent1">
                            <a:lumMod val="5000"/>
                            <a:lumOff val="95000"/>
                          </a:schemeClr>
                        </a:gs>
                        <a:gs pos="74000">
                          <a:schemeClr val="accent4"/>
                        </a:gs>
                        <a:gs pos="83000">
                          <a:schemeClr val="accent4"/>
                        </a:gs>
                        <a:gs pos="100000">
                          <a:schemeClr val="accent4"/>
                        </a:gs>
                      </a:gsLst>
                      <a:lin ang="5400000" scaled="1"/>
                    </a:gradFill>
                  </a:tcPr>
                </a:tc>
              </a:tr>
              <a:tr h="370840">
                <a:tc>
                  <a:txBody>
                    <a:bodyPr/>
                    <a:lstStyle/>
                    <a:p>
                      <a:pPr algn="ctr"/>
                      <a:r>
                        <a:rPr lang="en-US" dirty="0" err="1" smtClean="0"/>
                        <a:t>Azariah</a:t>
                      </a:r>
                      <a:endParaRPr lang="en-US" dirty="0" smtClean="0"/>
                    </a:p>
                    <a:p>
                      <a:pPr algn="ctr"/>
                      <a:r>
                        <a:rPr lang="en-US" dirty="0" smtClean="0"/>
                        <a:t>“</a:t>
                      </a:r>
                      <a:r>
                        <a:rPr lang="en-US" dirty="0" err="1" smtClean="0"/>
                        <a:t>Yaweh</a:t>
                      </a:r>
                      <a:r>
                        <a:rPr lang="en-US" dirty="0" smtClean="0"/>
                        <a:t> has Helped”</a:t>
                      </a:r>
                      <a:endParaRPr lang="en-US" dirty="0"/>
                    </a:p>
                  </a:txBody>
                  <a:tcPr anchor="ctr"/>
                </a:tc>
                <a:tc>
                  <a:txBody>
                    <a:bodyPr/>
                    <a:lstStyle/>
                    <a:p>
                      <a:pPr algn="ctr"/>
                      <a:r>
                        <a:rPr lang="en-US" dirty="0" smtClean="0"/>
                        <a:t>Abednego</a:t>
                      </a:r>
                    </a:p>
                    <a:p>
                      <a:pPr algn="ctr"/>
                      <a:r>
                        <a:rPr lang="en-US" dirty="0" smtClean="0"/>
                        <a:t>“the</a:t>
                      </a:r>
                      <a:r>
                        <a:rPr lang="en-US" baseline="0" dirty="0" smtClean="0"/>
                        <a:t> </a:t>
                      </a:r>
                      <a:r>
                        <a:rPr lang="en-US" baseline="0" dirty="0" err="1" smtClean="0"/>
                        <a:t>Servent</a:t>
                      </a:r>
                      <a:r>
                        <a:rPr lang="en-US" baseline="0" dirty="0" smtClean="0"/>
                        <a:t> of Nebo”</a:t>
                      </a:r>
                      <a:endParaRPr lang="en-US" dirty="0"/>
                    </a:p>
                  </a:txBody>
                  <a:tcPr anchor="ctr">
                    <a:gradFill>
                      <a:gsLst>
                        <a:gs pos="0">
                          <a:schemeClr val="accent1">
                            <a:lumMod val="5000"/>
                            <a:lumOff val="95000"/>
                          </a:schemeClr>
                        </a:gs>
                        <a:gs pos="74000">
                          <a:schemeClr val="accent4"/>
                        </a:gs>
                        <a:gs pos="83000">
                          <a:schemeClr val="accent4"/>
                        </a:gs>
                        <a:gs pos="100000">
                          <a:schemeClr val="accent4"/>
                        </a:gs>
                      </a:gsLst>
                      <a:lin ang="5400000" scaled="1"/>
                    </a:gradFill>
                  </a:tcPr>
                </a:tc>
              </a:tr>
            </a:tbl>
          </a:graphicData>
        </a:graphic>
      </p:graphicFrame>
    </p:spTree>
    <p:extLst>
      <p:ext uri="{BB962C8B-B14F-4D97-AF65-F5344CB8AC3E}">
        <p14:creationId xmlns:p14="http://schemas.microsoft.com/office/powerpoint/2010/main" val="414331942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lstStyle/>
          <a:p>
            <a:r>
              <a:rPr lang="en-US" dirty="0" smtClean="0"/>
              <a:t>The gist of the vision as it pertains to eschatology is that:</a:t>
            </a:r>
          </a:p>
          <a:p>
            <a:pPr marL="914400" lvl="1" indent="-457200">
              <a:buFont typeface="+mj-lt"/>
              <a:buAutoNum type="arabicPeriod"/>
            </a:pPr>
            <a:r>
              <a:rPr lang="en-US" dirty="0" smtClean="0"/>
              <a:t>An evil ruler will arise who resists God.</a:t>
            </a:r>
          </a:p>
          <a:p>
            <a:pPr marL="914400" lvl="1" indent="-457200">
              <a:buFont typeface="+mj-lt"/>
              <a:buAutoNum type="arabicPeriod"/>
            </a:pPr>
            <a:r>
              <a:rPr lang="en-US" dirty="0" smtClean="0"/>
              <a:t>He will persecute the saints and appear to succeed because God allows it.</a:t>
            </a:r>
            <a:endParaRPr lang="en-US" dirty="0"/>
          </a:p>
          <a:p>
            <a:pPr marL="914400" lvl="1" indent="-457200">
              <a:buFont typeface="+mj-lt"/>
              <a:buAutoNum type="arabicPeriod"/>
            </a:pPr>
            <a:r>
              <a:rPr lang="en-US" dirty="0" smtClean="0"/>
              <a:t>In the end, God wins.</a:t>
            </a:r>
          </a:p>
          <a:p>
            <a:pPr marL="914400" lvl="1" indent="-457200">
              <a:buFont typeface="+mj-lt"/>
              <a:buAutoNum type="arabicPeriod"/>
            </a:pPr>
            <a:endParaRPr lang="en-US" dirty="0"/>
          </a:p>
          <a:p>
            <a:r>
              <a:rPr lang="en-US" dirty="0" smtClean="0"/>
              <a:t>Satan always seems to have a man ready to go.  He knows he has lost, but doesn’t know when the end will be so he has to have someone ready at all times.</a:t>
            </a:r>
          </a:p>
          <a:p>
            <a:pPr lvl="1"/>
            <a:r>
              <a:rPr lang="en-US" dirty="0" smtClean="0"/>
              <a:t>Is THE anti-Christ here today?  Certainly, there is always one ready to go at </a:t>
            </a:r>
            <a:r>
              <a:rPr lang="en-US" smtClean="0"/>
              <a:t>a moments notice.</a:t>
            </a:r>
            <a:endParaRPr lang="en-US" dirty="0" smtClean="0"/>
          </a:p>
        </p:txBody>
      </p:sp>
    </p:spTree>
    <p:extLst>
      <p:ext uri="{BB962C8B-B14F-4D97-AF65-F5344CB8AC3E}">
        <p14:creationId xmlns:p14="http://schemas.microsoft.com/office/powerpoint/2010/main" val="347662322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lstStyle/>
          <a:p>
            <a:r>
              <a:rPr lang="en-US" dirty="0" smtClean="0"/>
              <a:t>Who is Darius?</a:t>
            </a:r>
          </a:p>
          <a:p>
            <a:pPr lvl="1"/>
            <a:r>
              <a:rPr lang="en-US" dirty="0" smtClean="0"/>
              <a:t>Possibly Darius I (Darius the Great 521-486 BC).</a:t>
            </a:r>
          </a:p>
          <a:p>
            <a:r>
              <a:rPr lang="en-US" dirty="0" smtClean="0"/>
              <a:t>Who is Ahasuerus?</a:t>
            </a:r>
          </a:p>
          <a:p>
            <a:pPr lvl="1"/>
            <a:r>
              <a:rPr lang="en-US" dirty="0" smtClean="0"/>
              <a:t>Likely Cambyses (530-521 BC)</a:t>
            </a:r>
          </a:p>
          <a:p>
            <a:r>
              <a:rPr lang="en-US" dirty="0" smtClean="0"/>
              <a:t>Daniel noted the years given for the exile through the prophet Jeremiah.  That time was near, so Daniel prayed.</a:t>
            </a:r>
          </a:p>
        </p:txBody>
      </p:sp>
    </p:spTree>
    <p:extLst>
      <p:ext uri="{BB962C8B-B14F-4D97-AF65-F5344CB8AC3E}">
        <p14:creationId xmlns:p14="http://schemas.microsoft.com/office/powerpoint/2010/main" val="74689766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lstStyle/>
          <a:p>
            <a:r>
              <a:rPr lang="en-US" dirty="0" smtClean="0"/>
              <a:t>What oath in the Law of Moses?</a:t>
            </a:r>
          </a:p>
          <a:p>
            <a:pPr lvl="1"/>
            <a:r>
              <a:rPr lang="en-US" dirty="0" smtClean="0"/>
              <a:t>Leviticus 26: 14-38</a:t>
            </a:r>
          </a:p>
          <a:p>
            <a:r>
              <a:rPr lang="en-US" dirty="0" smtClean="0"/>
              <a:t>Daniel then invokes Leviticus 26: 39-45</a:t>
            </a:r>
          </a:p>
          <a:p>
            <a:pPr lvl="1"/>
            <a:endParaRPr lang="en-US" dirty="0"/>
          </a:p>
        </p:txBody>
      </p:sp>
    </p:spTree>
    <p:extLst>
      <p:ext uri="{BB962C8B-B14F-4D97-AF65-F5344CB8AC3E}">
        <p14:creationId xmlns:p14="http://schemas.microsoft.com/office/powerpoint/2010/main" val="95363365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lstStyle/>
          <a:p>
            <a:r>
              <a:rPr lang="en-US" dirty="0" smtClean="0"/>
              <a:t>The interrupted prayer</a:t>
            </a:r>
          </a:p>
          <a:p>
            <a:r>
              <a:rPr lang="en-US" dirty="0" smtClean="0"/>
              <a:t>This is the prophecy that Jesus held Israel accountable for when he said: </a:t>
            </a:r>
          </a:p>
          <a:p>
            <a:pPr marL="457200" lvl="1" indent="0">
              <a:buNone/>
            </a:pPr>
            <a:r>
              <a:rPr lang="en-US" dirty="0" smtClean="0"/>
              <a:t>	“O </a:t>
            </a:r>
            <a:r>
              <a:rPr lang="en-US" dirty="0"/>
              <a:t>Jerusalem, Jerusalem, who kills the prophets and stones to death those who have been sent to her! How often I wanted to gather your children together as a hen gathers her chicks under her wings, but you were unwilling! </a:t>
            </a:r>
            <a:r>
              <a:rPr lang="en-US" dirty="0" smtClean="0"/>
              <a:t>Look</a:t>
            </a:r>
            <a:r>
              <a:rPr lang="en-US" dirty="0"/>
              <a:t>! Your house is left abandoned! </a:t>
            </a:r>
            <a:r>
              <a:rPr lang="en-US" dirty="0" smtClean="0"/>
              <a:t>I </a:t>
            </a:r>
            <a:r>
              <a:rPr lang="en-US" dirty="0"/>
              <a:t>tell you, you will not see me again until you say, ‘How blessed is the one who comes in the name of the Lord</a:t>
            </a:r>
            <a:r>
              <a:rPr lang="en-US" dirty="0" smtClean="0"/>
              <a:t>!’” – Matthew 23: 37-39</a:t>
            </a:r>
            <a:endParaRPr lang="en-US" dirty="0"/>
          </a:p>
        </p:txBody>
      </p:sp>
    </p:spTree>
    <p:extLst>
      <p:ext uri="{BB962C8B-B14F-4D97-AF65-F5344CB8AC3E}">
        <p14:creationId xmlns:p14="http://schemas.microsoft.com/office/powerpoint/2010/main" val="71201891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lstStyle/>
          <a:p>
            <a:r>
              <a:rPr lang="en-US" dirty="0" smtClean="0"/>
              <a:t>Jesus had just come and named King for the first time in Jerusalem.</a:t>
            </a:r>
          </a:p>
          <a:p>
            <a:r>
              <a:rPr lang="en-US" dirty="0" smtClean="0"/>
              <a:t>The vision that Gabriel is about to describe for Daniel is the famous 70 weeks prophecy.</a:t>
            </a:r>
          </a:p>
          <a:p>
            <a:pPr lvl="1"/>
            <a:r>
              <a:rPr lang="en-US" dirty="0" smtClean="0"/>
              <a:t>Very accurate to the day.</a:t>
            </a:r>
          </a:p>
          <a:p>
            <a:pPr lvl="1"/>
            <a:r>
              <a:rPr lang="en-US" dirty="0" smtClean="0"/>
              <a:t>Sir Robert Anderson’s book “</a:t>
            </a:r>
            <a:r>
              <a:rPr lang="en-US" dirty="0" smtClean="0">
                <a:hlinkClick r:id="rId2"/>
              </a:rPr>
              <a:t>The Coming Prince</a:t>
            </a:r>
            <a:r>
              <a:rPr lang="en-US" dirty="0" smtClean="0"/>
              <a:t>”.</a:t>
            </a:r>
          </a:p>
          <a:p>
            <a:pPr lvl="2"/>
            <a:r>
              <a:rPr lang="en-US" dirty="0" smtClean="0"/>
              <a:t>Mathematically lays out the 69 (7+62) weeks until the “Anointed Commander”.</a:t>
            </a:r>
          </a:p>
          <a:p>
            <a:pPr marL="457200" lvl="1" indent="0">
              <a:buNone/>
            </a:pPr>
            <a:endParaRPr lang="en-US" dirty="0"/>
          </a:p>
        </p:txBody>
      </p:sp>
    </p:spTree>
    <p:extLst>
      <p:ext uri="{BB962C8B-B14F-4D97-AF65-F5344CB8AC3E}">
        <p14:creationId xmlns:p14="http://schemas.microsoft.com/office/powerpoint/2010/main" val="76016220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lstStyle/>
          <a:p>
            <a:r>
              <a:rPr lang="en-US" dirty="0" err="1" smtClean="0"/>
              <a:t>Fullfulfilment</a:t>
            </a:r>
            <a:r>
              <a:rPr lang="en-US" dirty="0" smtClean="0"/>
              <a:t> requires:</a:t>
            </a:r>
          </a:p>
          <a:p>
            <a:pPr lvl="1"/>
            <a:r>
              <a:rPr lang="en-US" dirty="0" smtClean="0"/>
              <a:t>An end to sin</a:t>
            </a:r>
          </a:p>
          <a:p>
            <a:pPr lvl="1"/>
            <a:r>
              <a:rPr lang="en-US" dirty="0" smtClean="0"/>
              <a:t>Atonement for lawlessness</a:t>
            </a:r>
          </a:p>
          <a:p>
            <a:pPr lvl="1"/>
            <a:r>
              <a:rPr lang="en-US" dirty="0" smtClean="0"/>
              <a:t>Establishment of everlasting righteousness</a:t>
            </a:r>
          </a:p>
          <a:p>
            <a:pPr lvl="1"/>
            <a:r>
              <a:rPr lang="en-US" dirty="0" smtClean="0"/>
              <a:t>Conclusion of vision and prophecy</a:t>
            </a:r>
          </a:p>
          <a:p>
            <a:pPr lvl="1"/>
            <a:r>
              <a:rPr lang="en-US" dirty="0" smtClean="0"/>
              <a:t>Anointing of the Most Holy Place</a:t>
            </a:r>
          </a:p>
          <a:p>
            <a:r>
              <a:rPr lang="en-US" dirty="0" smtClean="0"/>
              <a:t>These things haven’t happened yet.</a:t>
            </a:r>
          </a:p>
          <a:p>
            <a:r>
              <a:rPr lang="en-US" dirty="0" smtClean="0"/>
              <a:t>Some of the events then described have.</a:t>
            </a:r>
          </a:p>
        </p:txBody>
      </p:sp>
    </p:spTree>
    <p:extLst>
      <p:ext uri="{BB962C8B-B14F-4D97-AF65-F5344CB8AC3E}">
        <p14:creationId xmlns:p14="http://schemas.microsoft.com/office/powerpoint/2010/main" val="122276704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lstStyle/>
          <a:p>
            <a:r>
              <a:rPr lang="en-US" dirty="0" smtClean="0"/>
              <a:t>A prophetic week refers to a year.</a:t>
            </a:r>
          </a:p>
          <a:p>
            <a:r>
              <a:rPr lang="en-US" dirty="0" smtClean="0"/>
              <a:t>In ancient calendars, a year was 360 days.</a:t>
            </a:r>
          </a:p>
          <a:p>
            <a:r>
              <a:rPr lang="en-US" dirty="0" smtClean="0"/>
              <a:t>Two orders to rebuild Jerusalem went out.</a:t>
            </a:r>
          </a:p>
          <a:p>
            <a:pPr lvl="1"/>
            <a:r>
              <a:rPr lang="en-US" dirty="0" smtClean="0"/>
              <a:t>Ezra (rebuild temple)</a:t>
            </a:r>
          </a:p>
          <a:p>
            <a:pPr lvl="1"/>
            <a:r>
              <a:rPr lang="en-US" dirty="0" smtClean="0"/>
              <a:t>Nehemiah (rebuild the entire city).</a:t>
            </a:r>
          </a:p>
          <a:p>
            <a:pPr lvl="2"/>
            <a:r>
              <a:rPr lang="en-US" dirty="0" smtClean="0"/>
              <a:t>Only the Nehemiah order fits what Gabriel is saying.</a:t>
            </a:r>
          </a:p>
          <a:p>
            <a:pPr lvl="3"/>
            <a:r>
              <a:rPr lang="en-US" dirty="0" smtClean="0"/>
              <a:t>The street will be rebuilt, along with the wall, though in troubled times.</a:t>
            </a:r>
          </a:p>
          <a:p>
            <a:pPr lvl="3"/>
            <a:endParaRPr lang="en-US" dirty="0" smtClean="0"/>
          </a:p>
          <a:p>
            <a:pPr lvl="1"/>
            <a:endParaRPr lang="en-US" dirty="0"/>
          </a:p>
        </p:txBody>
      </p:sp>
    </p:spTree>
    <p:extLst>
      <p:ext uri="{BB962C8B-B14F-4D97-AF65-F5344CB8AC3E}">
        <p14:creationId xmlns:p14="http://schemas.microsoft.com/office/powerpoint/2010/main" val="182770462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69 Weeks</a:t>
            </a:r>
            <a:endParaRPr lang="en-US" dirty="0"/>
          </a:p>
        </p:txBody>
      </p:sp>
      <p:sp>
        <p:nvSpPr>
          <p:cNvPr id="3" name="Content Placeholder 2"/>
          <p:cNvSpPr>
            <a:spLocks noGrp="1"/>
          </p:cNvSpPr>
          <p:nvPr>
            <p:ph idx="1"/>
          </p:nvPr>
        </p:nvSpPr>
        <p:spPr>
          <a:xfrm>
            <a:off x="838200" y="1825625"/>
            <a:ext cx="10239703" cy="2641272"/>
          </a:xfrm>
        </p:spPr>
        <p:txBody>
          <a:bodyPr>
            <a:normAutofit fontScale="92500"/>
          </a:bodyPr>
          <a:lstStyle/>
          <a:p>
            <a:r>
              <a:rPr lang="en-US" dirty="0"/>
              <a:t>Artaxerxes, King of Persia, made the decree to rebuild Jerusalem.</a:t>
            </a:r>
          </a:p>
          <a:p>
            <a:pPr lvl="1"/>
            <a:r>
              <a:rPr lang="en-US" dirty="0"/>
              <a:t>Month of Nisan 20</a:t>
            </a:r>
            <a:r>
              <a:rPr lang="en-US" baseline="30000" dirty="0"/>
              <a:t>th</a:t>
            </a:r>
            <a:r>
              <a:rPr lang="en-US" dirty="0"/>
              <a:t> year of his reign (445 BC</a:t>
            </a:r>
            <a:r>
              <a:rPr lang="en-US" dirty="0" smtClean="0"/>
              <a:t>).</a:t>
            </a:r>
          </a:p>
          <a:p>
            <a:pPr lvl="1"/>
            <a:r>
              <a:rPr lang="en-US" dirty="0" smtClean="0"/>
              <a:t>1</a:t>
            </a:r>
            <a:r>
              <a:rPr lang="en-US" baseline="30000" dirty="0" smtClean="0"/>
              <a:t>st</a:t>
            </a:r>
            <a:r>
              <a:rPr lang="en-US" dirty="0" smtClean="0"/>
              <a:t> of Nisan 445 was 14</a:t>
            </a:r>
            <a:r>
              <a:rPr lang="en-US" baseline="30000" dirty="0" smtClean="0"/>
              <a:t>th</a:t>
            </a:r>
            <a:r>
              <a:rPr lang="en-US" dirty="0" smtClean="0"/>
              <a:t> March on the Julian calendar (the calendar we use today).</a:t>
            </a:r>
          </a:p>
          <a:p>
            <a:pPr lvl="1"/>
            <a:r>
              <a:rPr lang="en-US" dirty="0" smtClean="0"/>
              <a:t>69 weeks of years (173,880 days) from 14 March, 445 BC is 6</a:t>
            </a:r>
            <a:r>
              <a:rPr lang="en-US" baseline="30000" dirty="0" smtClean="0"/>
              <a:t>th</a:t>
            </a:r>
            <a:r>
              <a:rPr lang="en-US" dirty="0" smtClean="0"/>
              <a:t> April 32 A.D</a:t>
            </a:r>
          </a:p>
          <a:p>
            <a:pPr lvl="2"/>
            <a:r>
              <a:rPr lang="en-US" dirty="0" smtClean="0"/>
              <a:t>The first and only time the Messiah was proclaimed king.</a:t>
            </a:r>
          </a:p>
          <a:p>
            <a:pPr lvl="1"/>
            <a:r>
              <a:rPr lang="en-US" dirty="0" smtClean="0"/>
              <a:t>A week (7 day week) later, Jesus was killed (cut off) and he has no successor.</a:t>
            </a:r>
            <a:endParaRPr lang="en-US" dirty="0"/>
          </a:p>
          <a:p>
            <a:endParaRPr lang="en-US" dirty="0"/>
          </a:p>
        </p:txBody>
      </p:sp>
      <p:sp>
        <p:nvSpPr>
          <p:cNvPr id="4" name="TextBox 3"/>
          <p:cNvSpPr txBox="1"/>
          <p:nvPr/>
        </p:nvSpPr>
        <p:spPr>
          <a:xfrm>
            <a:off x="2028496" y="4792717"/>
            <a:ext cx="8135007" cy="923330"/>
          </a:xfrm>
          <a:prstGeom prst="rect">
            <a:avLst/>
          </a:prstGeom>
          <a:noFill/>
        </p:spPr>
        <p:txBody>
          <a:bodyPr wrap="square" rtlCol="0">
            <a:spAutoFit/>
          </a:bodyPr>
          <a:lstStyle/>
          <a:p>
            <a:r>
              <a:rPr lang="en-US" dirty="0" smtClean="0"/>
              <a:t>The text of “The Coming Prince” can be found online: </a:t>
            </a:r>
            <a:r>
              <a:rPr lang="en-US" i="1" dirty="0" smtClean="0">
                <a:hlinkClick r:id="rId2"/>
              </a:rPr>
              <a:t>www.whatsaiththescripture.com/Text.Only/pdfs/The_Coming_Prince_Text.pdf</a:t>
            </a:r>
            <a:endParaRPr lang="en-US" dirty="0"/>
          </a:p>
          <a:p>
            <a:endParaRPr lang="en-US" dirty="0" smtClean="0"/>
          </a:p>
        </p:txBody>
      </p:sp>
    </p:spTree>
    <p:extLst>
      <p:ext uri="{BB962C8B-B14F-4D97-AF65-F5344CB8AC3E}">
        <p14:creationId xmlns:p14="http://schemas.microsoft.com/office/powerpoint/2010/main" val="145483172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lstStyle/>
          <a:p>
            <a:r>
              <a:rPr lang="en-US" dirty="0" smtClean="0"/>
              <a:t>The 70</a:t>
            </a:r>
            <a:r>
              <a:rPr lang="en-US" baseline="30000" dirty="0" smtClean="0"/>
              <a:t>th</a:t>
            </a:r>
            <a:r>
              <a:rPr lang="en-US" dirty="0" smtClean="0"/>
              <a:t> week has yet to occur.</a:t>
            </a:r>
          </a:p>
          <a:p>
            <a:pPr lvl="1"/>
            <a:r>
              <a:rPr lang="en-US" dirty="0" smtClean="0"/>
              <a:t>This parenthetic period or pause is common.</a:t>
            </a:r>
          </a:p>
          <a:p>
            <a:pPr lvl="2"/>
            <a:r>
              <a:rPr lang="en-US" dirty="0" smtClean="0"/>
              <a:t>It happens during the description of the desolations in Revelation.</a:t>
            </a:r>
          </a:p>
          <a:p>
            <a:pPr lvl="1"/>
            <a:r>
              <a:rPr lang="en-US" dirty="0" smtClean="0"/>
              <a:t>This “pause” has been ~2000 years.</a:t>
            </a:r>
          </a:p>
        </p:txBody>
      </p:sp>
    </p:spTree>
    <p:extLst>
      <p:ext uri="{BB962C8B-B14F-4D97-AF65-F5344CB8AC3E}">
        <p14:creationId xmlns:p14="http://schemas.microsoft.com/office/powerpoint/2010/main" val="352451390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10</a:t>
            </a:r>
            <a:endParaRPr lang="en-US" dirty="0"/>
          </a:p>
        </p:txBody>
      </p:sp>
      <p:sp>
        <p:nvSpPr>
          <p:cNvPr id="3" name="Content Placeholder 2"/>
          <p:cNvSpPr>
            <a:spLocks noGrp="1"/>
          </p:cNvSpPr>
          <p:nvPr>
            <p:ph idx="1"/>
          </p:nvPr>
        </p:nvSpPr>
        <p:spPr/>
        <p:txBody>
          <a:bodyPr/>
          <a:lstStyle/>
          <a:p>
            <a:r>
              <a:rPr lang="en-US" dirty="0" smtClean="0"/>
              <a:t>Chapter 10 and 11 go together.</a:t>
            </a:r>
          </a:p>
          <a:p>
            <a:pPr lvl="1"/>
            <a:r>
              <a:rPr lang="en-US" dirty="0" smtClean="0"/>
              <a:t>Similar prophecy to the times of the Gentiles shown with the statue and the four beasts.</a:t>
            </a:r>
          </a:p>
          <a:p>
            <a:r>
              <a:rPr lang="en-US" dirty="0" smtClean="0"/>
              <a:t>First we have a description of an angel.</a:t>
            </a:r>
          </a:p>
          <a:p>
            <a:pPr lvl="1"/>
            <a:r>
              <a:rPr lang="en-US" dirty="0" smtClean="0"/>
              <a:t>Not the winged cherubs we see on greeting cards.</a:t>
            </a:r>
          </a:p>
          <a:p>
            <a:pPr lvl="1"/>
            <a:r>
              <a:rPr lang="en-US" dirty="0" smtClean="0"/>
              <a:t>Is it any wonder they have to always say “do not fear”?</a:t>
            </a:r>
          </a:p>
          <a:p>
            <a:endParaRPr lang="en-US" dirty="0" smtClean="0"/>
          </a:p>
        </p:txBody>
      </p:sp>
    </p:spTree>
    <p:extLst>
      <p:ext uri="{BB962C8B-B14F-4D97-AF65-F5344CB8AC3E}">
        <p14:creationId xmlns:p14="http://schemas.microsoft.com/office/powerpoint/2010/main" val="3413853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 Names</a:t>
            </a:r>
            <a:endParaRPr lang="en-US" dirty="0"/>
          </a:p>
        </p:txBody>
      </p:sp>
      <p:sp>
        <p:nvSpPr>
          <p:cNvPr id="3" name="Content Placeholder 2"/>
          <p:cNvSpPr>
            <a:spLocks noGrp="1"/>
          </p:cNvSpPr>
          <p:nvPr>
            <p:ph idx="1"/>
          </p:nvPr>
        </p:nvSpPr>
        <p:spPr/>
        <p:txBody>
          <a:bodyPr/>
          <a:lstStyle/>
          <a:p>
            <a:r>
              <a:rPr lang="en-US" dirty="0" smtClean="0"/>
              <a:t>Bel</a:t>
            </a:r>
          </a:p>
          <a:p>
            <a:pPr lvl="1"/>
            <a:r>
              <a:rPr lang="en-US" dirty="0" smtClean="0"/>
              <a:t>Leading god of the Babylonian pantheon.</a:t>
            </a:r>
          </a:p>
          <a:p>
            <a:pPr lvl="1"/>
            <a:r>
              <a:rPr lang="en-US" dirty="0" smtClean="0"/>
              <a:t>Means “lord” or “ruler”.</a:t>
            </a:r>
          </a:p>
          <a:p>
            <a:r>
              <a:rPr lang="en-US" dirty="0" err="1" smtClean="0"/>
              <a:t>Aku</a:t>
            </a:r>
            <a:r>
              <a:rPr lang="en-US" dirty="0" smtClean="0"/>
              <a:t> (or </a:t>
            </a:r>
            <a:r>
              <a:rPr lang="en-US" dirty="0" err="1" smtClean="0"/>
              <a:t>Marduk</a:t>
            </a:r>
            <a:r>
              <a:rPr lang="en-US" dirty="0" smtClean="0"/>
              <a:t>)</a:t>
            </a:r>
          </a:p>
          <a:p>
            <a:pPr lvl="1"/>
            <a:r>
              <a:rPr lang="en-US" dirty="0" smtClean="0"/>
              <a:t> Moon god</a:t>
            </a:r>
          </a:p>
          <a:p>
            <a:r>
              <a:rPr lang="en-US" dirty="0" err="1" smtClean="0"/>
              <a:t>Meshaku</a:t>
            </a:r>
            <a:endParaRPr lang="en-US" dirty="0"/>
          </a:p>
          <a:p>
            <a:pPr lvl="1"/>
            <a:r>
              <a:rPr lang="en-US" dirty="0" smtClean="0"/>
              <a:t>Contains an ancient form of the god Venus</a:t>
            </a:r>
          </a:p>
          <a:p>
            <a:r>
              <a:rPr lang="en-US" dirty="0" smtClean="0"/>
              <a:t>Changing their names is a way to demonstrate that the Babylonian gods are superior to those of their captives.</a:t>
            </a:r>
            <a:endParaRPr lang="en-US" dirty="0"/>
          </a:p>
        </p:txBody>
      </p:sp>
    </p:spTree>
    <p:extLst>
      <p:ext uri="{BB962C8B-B14F-4D97-AF65-F5344CB8AC3E}">
        <p14:creationId xmlns:p14="http://schemas.microsoft.com/office/powerpoint/2010/main" val="321335297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10</a:t>
            </a:r>
            <a:endParaRPr lang="en-US" dirty="0"/>
          </a:p>
        </p:txBody>
      </p:sp>
      <p:sp>
        <p:nvSpPr>
          <p:cNvPr id="3" name="Content Placeholder 2"/>
          <p:cNvSpPr>
            <a:spLocks noGrp="1"/>
          </p:cNvSpPr>
          <p:nvPr>
            <p:ph idx="1"/>
          </p:nvPr>
        </p:nvSpPr>
        <p:spPr/>
        <p:txBody>
          <a:bodyPr/>
          <a:lstStyle/>
          <a:p>
            <a:r>
              <a:rPr lang="en-US" dirty="0" smtClean="0"/>
              <a:t>Daniel, man highly regarded.  Similar to a title given to John, the disciple whom Jesus loved.</a:t>
            </a:r>
          </a:p>
          <a:p>
            <a:pPr lvl="1"/>
            <a:r>
              <a:rPr lang="en-US" dirty="0" smtClean="0"/>
              <a:t>Both men are given revelation about the end of days.</a:t>
            </a:r>
          </a:p>
          <a:p>
            <a:r>
              <a:rPr lang="en-US" dirty="0"/>
              <a:t>A glimpse into the workings of the spiritual realm</a:t>
            </a:r>
            <a:r>
              <a:rPr lang="en-US" dirty="0" smtClean="0"/>
              <a:t>.</a:t>
            </a:r>
          </a:p>
          <a:p>
            <a:pPr lvl="1"/>
            <a:r>
              <a:rPr lang="en-US" dirty="0" smtClean="0"/>
              <a:t>The prince of the kingdom of Persia opposed this angelic being.</a:t>
            </a:r>
          </a:p>
          <a:p>
            <a:pPr lvl="2"/>
            <a:r>
              <a:rPr lang="en-US" dirty="0" smtClean="0"/>
              <a:t>The prince isn’t a man.</a:t>
            </a:r>
          </a:p>
          <a:p>
            <a:pPr lvl="1"/>
            <a:r>
              <a:rPr lang="en-US" dirty="0" smtClean="0"/>
              <a:t>The angel needed help to get away and will then go back and the prince of Greece is coming.</a:t>
            </a:r>
          </a:p>
          <a:p>
            <a:pPr lvl="2"/>
            <a:r>
              <a:rPr lang="en-US" dirty="0" smtClean="0"/>
              <a:t>Who is the power behind the United States?</a:t>
            </a:r>
          </a:p>
          <a:p>
            <a:pPr lvl="1"/>
            <a:r>
              <a:rPr lang="en-US" dirty="0" smtClean="0"/>
              <a:t>Darius is fortified by this angel.  There are powers behind the thrones of men.</a:t>
            </a:r>
          </a:p>
          <a:p>
            <a:pPr lvl="1"/>
            <a:endParaRPr lang="en-US" dirty="0"/>
          </a:p>
        </p:txBody>
      </p:sp>
    </p:spTree>
    <p:extLst>
      <p:ext uri="{BB962C8B-B14F-4D97-AF65-F5344CB8AC3E}">
        <p14:creationId xmlns:p14="http://schemas.microsoft.com/office/powerpoint/2010/main" val="132493893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a:t>
            </a:r>
            <a:endParaRPr lang="en-US" dirty="0"/>
          </a:p>
        </p:txBody>
      </p:sp>
      <p:sp>
        <p:nvSpPr>
          <p:cNvPr id="3" name="Content Placeholder 2"/>
          <p:cNvSpPr>
            <a:spLocks noGrp="1"/>
          </p:cNvSpPr>
          <p:nvPr>
            <p:ph idx="1"/>
          </p:nvPr>
        </p:nvSpPr>
        <p:spPr>
          <a:xfrm>
            <a:off x="838200" y="1825625"/>
            <a:ext cx="10515600" cy="1697863"/>
          </a:xfrm>
        </p:spPr>
        <p:txBody>
          <a:bodyPr>
            <a:normAutofit/>
          </a:bodyPr>
          <a:lstStyle/>
          <a:p>
            <a:r>
              <a:rPr lang="en-US" dirty="0" smtClean="0"/>
              <a:t>Details the events of </a:t>
            </a:r>
            <a:r>
              <a:rPr lang="en-US" smtClean="0"/>
              <a:t>the Seleucid </a:t>
            </a:r>
            <a:r>
              <a:rPr lang="en-US" dirty="0" smtClean="0"/>
              <a:t>empire.</a:t>
            </a:r>
          </a:p>
          <a:p>
            <a:pPr lvl="1"/>
            <a:r>
              <a:rPr lang="en-US" dirty="0" smtClean="0"/>
              <a:t>Hasn’t yet happened when Daniel is writing this down.</a:t>
            </a:r>
          </a:p>
          <a:p>
            <a:r>
              <a:rPr lang="en-US" dirty="0" smtClean="0"/>
              <a:t>Three more kings following the current one then a fourth.</a:t>
            </a:r>
          </a:p>
        </p:txBody>
      </p:sp>
      <p:sp>
        <p:nvSpPr>
          <p:cNvPr id="4" name="TextBox 3"/>
          <p:cNvSpPr txBox="1"/>
          <p:nvPr/>
        </p:nvSpPr>
        <p:spPr>
          <a:xfrm>
            <a:off x="579582" y="3942915"/>
            <a:ext cx="2523744" cy="523220"/>
          </a:xfrm>
          <a:prstGeom prst="rect">
            <a:avLst/>
          </a:prstGeom>
          <a:solidFill>
            <a:schemeClr val="accent1"/>
          </a:solidFill>
          <a:ln>
            <a:solidFill>
              <a:schemeClr val="tx1"/>
            </a:solidFill>
          </a:ln>
        </p:spPr>
        <p:txBody>
          <a:bodyPr wrap="square" rtlCol="0">
            <a:spAutoFit/>
          </a:bodyPr>
          <a:lstStyle/>
          <a:p>
            <a:pPr algn="ctr"/>
            <a:r>
              <a:rPr lang="en-US" sz="2800" dirty="0" smtClean="0"/>
              <a:t>Cyrus the Great</a:t>
            </a:r>
            <a:endParaRPr lang="en-US" sz="2800" dirty="0"/>
          </a:p>
        </p:txBody>
      </p:sp>
      <p:sp>
        <p:nvSpPr>
          <p:cNvPr id="7" name="TextBox 6"/>
          <p:cNvSpPr txBox="1"/>
          <p:nvPr/>
        </p:nvSpPr>
        <p:spPr>
          <a:xfrm>
            <a:off x="3587242" y="4209147"/>
            <a:ext cx="1648691" cy="523220"/>
          </a:xfrm>
          <a:prstGeom prst="rect">
            <a:avLst/>
          </a:prstGeom>
          <a:noFill/>
          <a:ln>
            <a:solidFill>
              <a:schemeClr val="tx1"/>
            </a:solidFill>
          </a:ln>
        </p:spPr>
        <p:txBody>
          <a:bodyPr wrap="square" rtlCol="0">
            <a:spAutoFit/>
          </a:bodyPr>
          <a:lstStyle/>
          <a:p>
            <a:pPr algn="ctr"/>
            <a:r>
              <a:rPr lang="en-US" sz="2800" dirty="0" smtClean="0"/>
              <a:t>Cambyses</a:t>
            </a:r>
            <a:endParaRPr lang="en-US" sz="2800" dirty="0"/>
          </a:p>
        </p:txBody>
      </p:sp>
      <p:sp>
        <p:nvSpPr>
          <p:cNvPr id="9" name="TextBox 8"/>
          <p:cNvSpPr txBox="1"/>
          <p:nvPr/>
        </p:nvSpPr>
        <p:spPr>
          <a:xfrm>
            <a:off x="5799051" y="4461229"/>
            <a:ext cx="1648691" cy="769441"/>
          </a:xfrm>
          <a:prstGeom prst="rect">
            <a:avLst/>
          </a:prstGeom>
          <a:noFill/>
          <a:ln>
            <a:solidFill>
              <a:schemeClr val="tx1"/>
            </a:solidFill>
          </a:ln>
        </p:spPr>
        <p:txBody>
          <a:bodyPr wrap="square" rtlCol="0">
            <a:spAutoFit/>
          </a:bodyPr>
          <a:lstStyle/>
          <a:p>
            <a:pPr algn="ctr"/>
            <a:r>
              <a:rPr lang="en-US" sz="2800" dirty="0" err="1" smtClean="0"/>
              <a:t>Bardiya</a:t>
            </a:r>
            <a:endParaRPr lang="en-US" sz="2800" dirty="0" smtClean="0"/>
          </a:p>
          <a:p>
            <a:pPr algn="ctr"/>
            <a:r>
              <a:rPr lang="en-US" sz="1600" dirty="0" smtClean="0"/>
              <a:t>(Pseudo </a:t>
            </a:r>
            <a:r>
              <a:rPr lang="en-US" sz="1600" dirty="0" err="1" smtClean="0"/>
              <a:t>Smerdis</a:t>
            </a:r>
            <a:r>
              <a:rPr lang="en-US" sz="1600" dirty="0" smtClean="0"/>
              <a:t>)</a:t>
            </a:r>
            <a:endParaRPr lang="en-US" sz="1600" dirty="0"/>
          </a:p>
        </p:txBody>
      </p:sp>
      <p:sp>
        <p:nvSpPr>
          <p:cNvPr id="10" name="Right Arrow 9"/>
          <p:cNvSpPr/>
          <p:nvPr/>
        </p:nvSpPr>
        <p:spPr>
          <a:xfrm>
            <a:off x="3164743" y="4076992"/>
            <a:ext cx="361082" cy="257239"/>
          </a:xfrm>
          <a:custGeom>
            <a:avLst/>
            <a:gdLst>
              <a:gd name="connsiteX0" fmla="*/ 0 w 942109"/>
              <a:gd name="connsiteY0" fmla="*/ 173181 h 692725"/>
              <a:gd name="connsiteX1" fmla="*/ 595747 w 942109"/>
              <a:gd name="connsiteY1" fmla="*/ 173181 h 692725"/>
              <a:gd name="connsiteX2" fmla="*/ 595747 w 942109"/>
              <a:gd name="connsiteY2" fmla="*/ 0 h 692725"/>
              <a:gd name="connsiteX3" fmla="*/ 942109 w 942109"/>
              <a:gd name="connsiteY3" fmla="*/ 346363 h 692725"/>
              <a:gd name="connsiteX4" fmla="*/ 595747 w 942109"/>
              <a:gd name="connsiteY4" fmla="*/ 692725 h 692725"/>
              <a:gd name="connsiteX5" fmla="*/ 595747 w 942109"/>
              <a:gd name="connsiteY5" fmla="*/ 519544 h 692725"/>
              <a:gd name="connsiteX6" fmla="*/ 0 w 942109"/>
              <a:gd name="connsiteY6" fmla="*/ 519544 h 692725"/>
              <a:gd name="connsiteX7" fmla="*/ 0 w 942109"/>
              <a:gd name="connsiteY7" fmla="*/ 173181 h 692725"/>
              <a:gd name="connsiteX0" fmla="*/ 0 w 942109"/>
              <a:gd name="connsiteY0" fmla="*/ 519544 h 692725"/>
              <a:gd name="connsiteX1" fmla="*/ 595747 w 942109"/>
              <a:gd name="connsiteY1" fmla="*/ 173181 h 692725"/>
              <a:gd name="connsiteX2" fmla="*/ 595747 w 942109"/>
              <a:gd name="connsiteY2" fmla="*/ 0 h 692725"/>
              <a:gd name="connsiteX3" fmla="*/ 942109 w 942109"/>
              <a:gd name="connsiteY3" fmla="*/ 346363 h 692725"/>
              <a:gd name="connsiteX4" fmla="*/ 595747 w 942109"/>
              <a:gd name="connsiteY4" fmla="*/ 692725 h 692725"/>
              <a:gd name="connsiteX5" fmla="*/ 595747 w 942109"/>
              <a:gd name="connsiteY5" fmla="*/ 519544 h 692725"/>
              <a:gd name="connsiteX6" fmla="*/ 0 w 942109"/>
              <a:gd name="connsiteY6" fmla="*/ 519544 h 692725"/>
              <a:gd name="connsiteX0" fmla="*/ 0 w 346362"/>
              <a:gd name="connsiteY0" fmla="*/ 519544 h 692725"/>
              <a:gd name="connsiteX1" fmla="*/ 0 w 346362"/>
              <a:gd name="connsiteY1" fmla="*/ 173181 h 692725"/>
              <a:gd name="connsiteX2" fmla="*/ 0 w 346362"/>
              <a:gd name="connsiteY2" fmla="*/ 0 h 692725"/>
              <a:gd name="connsiteX3" fmla="*/ 346362 w 346362"/>
              <a:gd name="connsiteY3" fmla="*/ 346363 h 692725"/>
              <a:gd name="connsiteX4" fmla="*/ 0 w 346362"/>
              <a:gd name="connsiteY4" fmla="*/ 692725 h 692725"/>
              <a:gd name="connsiteX5" fmla="*/ 0 w 346362"/>
              <a:gd name="connsiteY5" fmla="*/ 519544 h 692725"/>
              <a:gd name="connsiteX0" fmla="*/ 27709 w 346362"/>
              <a:gd name="connsiteY0" fmla="*/ 214744 h 692725"/>
              <a:gd name="connsiteX1" fmla="*/ 0 w 346362"/>
              <a:gd name="connsiteY1" fmla="*/ 173181 h 692725"/>
              <a:gd name="connsiteX2" fmla="*/ 0 w 346362"/>
              <a:gd name="connsiteY2" fmla="*/ 0 h 692725"/>
              <a:gd name="connsiteX3" fmla="*/ 346362 w 346362"/>
              <a:gd name="connsiteY3" fmla="*/ 346363 h 692725"/>
              <a:gd name="connsiteX4" fmla="*/ 0 w 346362"/>
              <a:gd name="connsiteY4" fmla="*/ 692725 h 692725"/>
              <a:gd name="connsiteX5" fmla="*/ 27709 w 346362"/>
              <a:gd name="connsiteY5" fmla="*/ 214744 h 692725"/>
              <a:gd name="connsiteX0" fmla="*/ 0 w 346362"/>
              <a:gd name="connsiteY0" fmla="*/ 692725 h 692725"/>
              <a:gd name="connsiteX1" fmla="*/ 0 w 346362"/>
              <a:gd name="connsiteY1" fmla="*/ 173181 h 692725"/>
              <a:gd name="connsiteX2" fmla="*/ 0 w 346362"/>
              <a:gd name="connsiteY2" fmla="*/ 0 h 692725"/>
              <a:gd name="connsiteX3" fmla="*/ 346362 w 346362"/>
              <a:gd name="connsiteY3" fmla="*/ 346363 h 692725"/>
              <a:gd name="connsiteX4" fmla="*/ 0 w 346362"/>
              <a:gd name="connsiteY4" fmla="*/ 692725 h 692725"/>
              <a:gd name="connsiteX0" fmla="*/ 0 w 346362"/>
              <a:gd name="connsiteY0" fmla="*/ 692725 h 692725"/>
              <a:gd name="connsiteX1" fmla="*/ 0 w 346362"/>
              <a:gd name="connsiteY1" fmla="*/ 353290 h 692725"/>
              <a:gd name="connsiteX2" fmla="*/ 0 w 346362"/>
              <a:gd name="connsiteY2" fmla="*/ 0 h 692725"/>
              <a:gd name="connsiteX3" fmla="*/ 346362 w 346362"/>
              <a:gd name="connsiteY3" fmla="*/ 346363 h 692725"/>
              <a:gd name="connsiteX4" fmla="*/ 0 w 346362"/>
              <a:gd name="connsiteY4" fmla="*/ 692725 h 692725"/>
              <a:gd name="connsiteX0" fmla="*/ 25656 w 372018"/>
              <a:gd name="connsiteY0" fmla="*/ 692725 h 692729"/>
              <a:gd name="connsiteX1" fmla="*/ 25656 w 372018"/>
              <a:gd name="connsiteY1" fmla="*/ 353290 h 692729"/>
              <a:gd name="connsiteX2" fmla="*/ 25656 w 372018"/>
              <a:gd name="connsiteY2" fmla="*/ 0 h 692729"/>
              <a:gd name="connsiteX3" fmla="*/ 372018 w 372018"/>
              <a:gd name="connsiteY3" fmla="*/ 346363 h 692729"/>
              <a:gd name="connsiteX4" fmla="*/ 25656 w 372018"/>
              <a:gd name="connsiteY4" fmla="*/ 692725 h 692729"/>
              <a:gd name="connsiteX0" fmla="*/ 12043 w 358405"/>
              <a:gd name="connsiteY0" fmla="*/ 692725 h 692729"/>
              <a:gd name="connsiteX1" fmla="*/ 122880 w 358405"/>
              <a:gd name="connsiteY1" fmla="*/ 367145 h 692729"/>
              <a:gd name="connsiteX2" fmla="*/ 12043 w 358405"/>
              <a:gd name="connsiteY2" fmla="*/ 0 h 692729"/>
              <a:gd name="connsiteX3" fmla="*/ 358405 w 358405"/>
              <a:gd name="connsiteY3" fmla="*/ 346363 h 692729"/>
              <a:gd name="connsiteX4" fmla="*/ 12043 w 358405"/>
              <a:gd name="connsiteY4" fmla="*/ 692725 h 692729"/>
              <a:gd name="connsiteX0" fmla="*/ 12300 w 358662"/>
              <a:gd name="connsiteY0" fmla="*/ 526471 h 526475"/>
              <a:gd name="connsiteX1" fmla="*/ 123137 w 358662"/>
              <a:gd name="connsiteY1" fmla="*/ 200891 h 526475"/>
              <a:gd name="connsiteX2" fmla="*/ 40009 w 358662"/>
              <a:gd name="connsiteY2" fmla="*/ 0 h 526475"/>
              <a:gd name="connsiteX3" fmla="*/ 358662 w 358662"/>
              <a:gd name="connsiteY3" fmla="*/ 180109 h 526475"/>
              <a:gd name="connsiteX4" fmla="*/ 12300 w 358662"/>
              <a:gd name="connsiteY4" fmla="*/ 526471 h 526475"/>
              <a:gd name="connsiteX0" fmla="*/ 12300 w 372516"/>
              <a:gd name="connsiteY0" fmla="*/ 526471 h 526475"/>
              <a:gd name="connsiteX1" fmla="*/ 123137 w 372516"/>
              <a:gd name="connsiteY1" fmla="*/ 200891 h 526475"/>
              <a:gd name="connsiteX2" fmla="*/ 40009 w 372516"/>
              <a:gd name="connsiteY2" fmla="*/ 0 h 526475"/>
              <a:gd name="connsiteX3" fmla="*/ 372516 w 372516"/>
              <a:gd name="connsiteY3" fmla="*/ 318655 h 526475"/>
              <a:gd name="connsiteX4" fmla="*/ 12300 w 372516"/>
              <a:gd name="connsiteY4" fmla="*/ 526471 h 526475"/>
              <a:gd name="connsiteX0" fmla="*/ 12300 w 372516"/>
              <a:gd name="connsiteY0" fmla="*/ 526471 h 526477"/>
              <a:gd name="connsiteX1" fmla="*/ 123137 w 372516"/>
              <a:gd name="connsiteY1" fmla="*/ 297872 h 526477"/>
              <a:gd name="connsiteX2" fmla="*/ 40009 w 372516"/>
              <a:gd name="connsiteY2" fmla="*/ 0 h 526477"/>
              <a:gd name="connsiteX3" fmla="*/ 372516 w 372516"/>
              <a:gd name="connsiteY3" fmla="*/ 318655 h 526477"/>
              <a:gd name="connsiteX4" fmla="*/ 12300 w 372516"/>
              <a:gd name="connsiteY4" fmla="*/ 526471 h 526477"/>
              <a:gd name="connsiteX0" fmla="*/ 12300 w 372516"/>
              <a:gd name="connsiteY0" fmla="*/ 526471 h 526477"/>
              <a:gd name="connsiteX1" fmla="*/ 123137 w 372516"/>
              <a:gd name="connsiteY1" fmla="*/ 297872 h 526477"/>
              <a:gd name="connsiteX2" fmla="*/ 40009 w 372516"/>
              <a:gd name="connsiteY2" fmla="*/ 0 h 526477"/>
              <a:gd name="connsiteX3" fmla="*/ 372516 w 372516"/>
              <a:gd name="connsiteY3" fmla="*/ 318655 h 526477"/>
              <a:gd name="connsiteX4" fmla="*/ 12300 w 372516"/>
              <a:gd name="connsiteY4" fmla="*/ 526471 h 526477"/>
              <a:gd name="connsiteX0" fmla="*/ 12300 w 372516"/>
              <a:gd name="connsiteY0" fmla="*/ 526471 h 526477"/>
              <a:gd name="connsiteX1" fmla="*/ 123137 w 372516"/>
              <a:gd name="connsiteY1" fmla="*/ 297872 h 526477"/>
              <a:gd name="connsiteX2" fmla="*/ 40009 w 372516"/>
              <a:gd name="connsiteY2" fmla="*/ 0 h 526477"/>
              <a:gd name="connsiteX3" fmla="*/ 372516 w 372516"/>
              <a:gd name="connsiteY3" fmla="*/ 318655 h 526477"/>
              <a:gd name="connsiteX4" fmla="*/ 12300 w 372516"/>
              <a:gd name="connsiteY4" fmla="*/ 526471 h 526477"/>
              <a:gd name="connsiteX0" fmla="*/ 13480 w 373696"/>
              <a:gd name="connsiteY0" fmla="*/ 526471 h 526477"/>
              <a:gd name="connsiteX1" fmla="*/ 124317 w 373696"/>
              <a:gd name="connsiteY1" fmla="*/ 297872 h 526477"/>
              <a:gd name="connsiteX2" fmla="*/ 41189 w 373696"/>
              <a:gd name="connsiteY2" fmla="*/ 0 h 526477"/>
              <a:gd name="connsiteX3" fmla="*/ 373696 w 373696"/>
              <a:gd name="connsiteY3" fmla="*/ 318655 h 526477"/>
              <a:gd name="connsiteX4" fmla="*/ 13480 w 373696"/>
              <a:gd name="connsiteY4" fmla="*/ 526471 h 526477"/>
              <a:gd name="connsiteX0" fmla="*/ 13480 w 364171"/>
              <a:gd name="connsiteY0" fmla="*/ 526471 h 526477"/>
              <a:gd name="connsiteX1" fmla="*/ 124317 w 364171"/>
              <a:gd name="connsiteY1" fmla="*/ 297872 h 526477"/>
              <a:gd name="connsiteX2" fmla="*/ 41189 w 364171"/>
              <a:gd name="connsiteY2" fmla="*/ 0 h 526477"/>
              <a:gd name="connsiteX3" fmla="*/ 364171 w 364171"/>
              <a:gd name="connsiteY3" fmla="*/ 279667 h 526477"/>
              <a:gd name="connsiteX4" fmla="*/ 13480 w 364171"/>
              <a:gd name="connsiteY4" fmla="*/ 526471 h 526477"/>
              <a:gd name="connsiteX0" fmla="*/ 13480 w 364171"/>
              <a:gd name="connsiteY0" fmla="*/ 526471 h 526477"/>
              <a:gd name="connsiteX1" fmla="*/ 124317 w 364171"/>
              <a:gd name="connsiteY1" fmla="*/ 278377 h 526477"/>
              <a:gd name="connsiteX2" fmla="*/ 41189 w 364171"/>
              <a:gd name="connsiteY2" fmla="*/ 0 h 526477"/>
              <a:gd name="connsiteX3" fmla="*/ 364171 w 364171"/>
              <a:gd name="connsiteY3" fmla="*/ 279667 h 526477"/>
              <a:gd name="connsiteX4" fmla="*/ 13480 w 364171"/>
              <a:gd name="connsiteY4" fmla="*/ 526471 h 526477"/>
              <a:gd name="connsiteX0" fmla="*/ 23182 w 373873"/>
              <a:gd name="connsiteY0" fmla="*/ 526471 h 526477"/>
              <a:gd name="connsiteX1" fmla="*/ 134019 w 373873"/>
              <a:gd name="connsiteY1" fmla="*/ 278377 h 526477"/>
              <a:gd name="connsiteX2" fmla="*/ 12791 w 373873"/>
              <a:gd name="connsiteY2" fmla="*/ 0 h 526477"/>
              <a:gd name="connsiteX3" fmla="*/ 373873 w 373873"/>
              <a:gd name="connsiteY3" fmla="*/ 279667 h 526477"/>
              <a:gd name="connsiteX4" fmla="*/ 23182 w 373873"/>
              <a:gd name="connsiteY4" fmla="*/ 526471 h 526477"/>
              <a:gd name="connsiteX0" fmla="*/ 24448 w 375139"/>
              <a:gd name="connsiteY0" fmla="*/ 526471 h 526477"/>
              <a:gd name="connsiteX1" fmla="*/ 135285 w 375139"/>
              <a:gd name="connsiteY1" fmla="*/ 278377 h 526477"/>
              <a:gd name="connsiteX2" fmla="*/ 14057 w 375139"/>
              <a:gd name="connsiteY2" fmla="*/ 0 h 526477"/>
              <a:gd name="connsiteX3" fmla="*/ 375139 w 375139"/>
              <a:gd name="connsiteY3" fmla="*/ 279667 h 526477"/>
              <a:gd name="connsiteX4" fmla="*/ 24448 w 375139"/>
              <a:gd name="connsiteY4" fmla="*/ 526471 h 526477"/>
              <a:gd name="connsiteX0" fmla="*/ 24448 w 375139"/>
              <a:gd name="connsiteY0" fmla="*/ 526471 h 526477"/>
              <a:gd name="connsiteX1" fmla="*/ 135285 w 375139"/>
              <a:gd name="connsiteY1" fmla="*/ 278377 h 526477"/>
              <a:gd name="connsiteX2" fmla="*/ 14057 w 375139"/>
              <a:gd name="connsiteY2" fmla="*/ 0 h 526477"/>
              <a:gd name="connsiteX3" fmla="*/ 375139 w 375139"/>
              <a:gd name="connsiteY3" fmla="*/ 279667 h 526477"/>
              <a:gd name="connsiteX4" fmla="*/ 24448 w 375139"/>
              <a:gd name="connsiteY4" fmla="*/ 526471 h 526477"/>
              <a:gd name="connsiteX0" fmla="*/ 24448 w 375146"/>
              <a:gd name="connsiteY0" fmla="*/ 526471 h 526471"/>
              <a:gd name="connsiteX1" fmla="*/ 135285 w 375146"/>
              <a:gd name="connsiteY1" fmla="*/ 278377 h 526471"/>
              <a:gd name="connsiteX2" fmla="*/ 14057 w 375146"/>
              <a:gd name="connsiteY2" fmla="*/ 0 h 526471"/>
              <a:gd name="connsiteX3" fmla="*/ 375139 w 375146"/>
              <a:gd name="connsiteY3" fmla="*/ 279667 h 526471"/>
              <a:gd name="connsiteX4" fmla="*/ 24448 w 375146"/>
              <a:gd name="connsiteY4" fmla="*/ 526471 h 526471"/>
              <a:gd name="connsiteX0" fmla="*/ 24448 w 375151"/>
              <a:gd name="connsiteY0" fmla="*/ 526471 h 526471"/>
              <a:gd name="connsiteX1" fmla="*/ 135285 w 375151"/>
              <a:gd name="connsiteY1" fmla="*/ 278377 h 526471"/>
              <a:gd name="connsiteX2" fmla="*/ 14057 w 375151"/>
              <a:gd name="connsiteY2" fmla="*/ 0 h 526471"/>
              <a:gd name="connsiteX3" fmla="*/ 375139 w 375151"/>
              <a:gd name="connsiteY3" fmla="*/ 279667 h 526471"/>
              <a:gd name="connsiteX4" fmla="*/ 24448 w 375151"/>
              <a:gd name="connsiteY4" fmla="*/ 526471 h 526471"/>
              <a:gd name="connsiteX0" fmla="*/ 24448 w 375151"/>
              <a:gd name="connsiteY0" fmla="*/ 526471 h 526471"/>
              <a:gd name="connsiteX1" fmla="*/ 135285 w 375151"/>
              <a:gd name="connsiteY1" fmla="*/ 278377 h 526471"/>
              <a:gd name="connsiteX2" fmla="*/ 14057 w 375151"/>
              <a:gd name="connsiteY2" fmla="*/ 0 h 526471"/>
              <a:gd name="connsiteX3" fmla="*/ 375139 w 375151"/>
              <a:gd name="connsiteY3" fmla="*/ 279667 h 526471"/>
              <a:gd name="connsiteX4" fmla="*/ 24448 w 375151"/>
              <a:gd name="connsiteY4" fmla="*/ 526471 h 526471"/>
              <a:gd name="connsiteX0" fmla="*/ 24448 w 375151"/>
              <a:gd name="connsiteY0" fmla="*/ 526471 h 526471"/>
              <a:gd name="connsiteX1" fmla="*/ 135285 w 375151"/>
              <a:gd name="connsiteY1" fmla="*/ 278377 h 526471"/>
              <a:gd name="connsiteX2" fmla="*/ 14057 w 375151"/>
              <a:gd name="connsiteY2" fmla="*/ 0 h 526471"/>
              <a:gd name="connsiteX3" fmla="*/ 375139 w 375151"/>
              <a:gd name="connsiteY3" fmla="*/ 279667 h 526471"/>
              <a:gd name="connsiteX4" fmla="*/ 24448 w 375151"/>
              <a:gd name="connsiteY4" fmla="*/ 526471 h 526471"/>
              <a:gd name="connsiteX0" fmla="*/ 24448 w 375151"/>
              <a:gd name="connsiteY0" fmla="*/ 526471 h 526471"/>
              <a:gd name="connsiteX1" fmla="*/ 135285 w 375151"/>
              <a:gd name="connsiteY1" fmla="*/ 278377 h 526471"/>
              <a:gd name="connsiteX2" fmla="*/ 14057 w 375151"/>
              <a:gd name="connsiteY2" fmla="*/ 0 h 526471"/>
              <a:gd name="connsiteX3" fmla="*/ 375139 w 375151"/>
              <a:gd name="connsiteY3" fmla="*/ 279667 h 526471"/>
              <a:gd name="connsiteX4" fmla="*/ 24448 w 375151"/>
              <a:gd name="connsiteY4" fmla="*/ 526471 h 526471"/>
              <a:gd name="connsiteX0" fmla="*/ 24448 w 375151"/>
              <a:gd name="connsiteY0" fmla="*/ 526471 h 526471"/>
              <a:gd name="connsiteX1" fmla="*/ 135285 w 375151"/>
              <a:gd name="connsiteY1" fmla="*/ 278377 h 526471"/>
              <a:gd name="connsiteX2" fmla="*/ 14057 w 375151"/>
              <a:gd name="connsiteY2" fmla="*/ 0 h 526471"/>
              <a:gd name="connsiteX3" fmla="*/ 375139 w 375151"/>
              <a:gd name="connsiteY3" fmla="*/ 279667 h 526471"/>
              <a:gd name="connsiteX4" fmla="*/ 24448 w 375151"/>
              <a:gd name="connsiteY4" fmla="*/ 526471 h 526471"/>
              <a:gd name="connsiteX0" fmla="*/ 24448 w 375151"/>
              <a:gd name="connsiteY0" fmla="*/ 526471 h 526471"/>
              <a:gd name="connsiteX1" fmla="*/ 135285 w 375151"/>
              <a:gd name="connsiteY1" fmla="*/ 278377 h 526471"/>
              <a:gd name="connsiteX2" fmla="*/ 14057 w 375151"/>
              <a:gd name="connsiteY2" fmla="*/ 0 h 526471"/>
              <a:gd name="connsiteX3" fmla="*/ 375139 w 375151"/>
              <a:gd name="connsiteY3" fmla="*/ 279667 h 526471"/>
              <a:gd name="connsiteX4" fmla="*/ 24448 w 375151"/>
              <a:gd name="connsiteY4" fmla="*/ 526471 h 526471"/>
              <a:gd name="connsiteX0" fmla="*/ 10391 w 361094"/>
              <a:gd name="connsiteY0" fmla="*/ 526471 h 526471"/>
              <a:gd name="connsiteX1" fmla="*/ 121228 w 361094"/>
              <a:gd name="connsiteY1" fmla="*/ 278377 h 526471"/>
              <a:gd name="connsiteX2" fmla="*/ 0 w 361094"/>
              <a:gd name="connsiteY2" fmla="*/ 0 h 526471"/>
              <a:gd name="connsiteX3" fmla="*/ 361082 w 361094"/>
              <a:gd name="connsiteY3" fmla="*/ 279667 h 526471"/>
              <a:gd name="connsiteX4" fmla="*/ 10391 w 361094"/>
              <a:gd name="connsiteY4" fmla="*/ 526471 h 526471"/>
              <a:gd name="connsiteX0" fmla="*/ 10391 w 361082"/>
              <a:gd name="connsiteY0" fmla="*/ 526471 h 526471"/>
              <a:gd name="connsiteX1" fmla="*/ 121228 w 361082"/>
              <a:gd name="connsiteY1" fmla="*/ 278377 h 526471"/>
              <a:gd name="connsiteX2" fmla="*/ 0 w 361082"/>
              <a:gd name="connsiteY2" fmla="*/ 0 h 526471"/>
              <a:gd name="connsiteX3" fmla="*/ 361082 w 361082"/>
              <a:gd name="connsiteY3" fmla="*/ 279667 h 526471"/>
              <a:gd name="connsiteX4" fmla="*/ 10391 w 361082"/>
              <a:gd name="connsiteY4" fmla="*/ 526471 h 526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082" h="526471">
                <a:moveTo>
                  <a:pt x="10391" y="526471"/>
                </a:moveTo>
                <a:cubicBezTo>
                  <a:pt x="48996" y="423911"/>
                  <a:pt x="87241" y="346628"/>
                  <a:pt x="121228" y="278377"/>
                </a:cubicBezTo>
                <a:cubicBezTo>
                  <a:pt x="78221" y="190631"/>
                  <a:pt x="37523" y="93752"/>
                  <a:pt x="0" y="0"/>
                </a:cubicBezTo>
                <a:lnTo>
                  <a:pt x="361082" y="279667"/>
                </a:lnTo>
                <a:lnTo>
                  <a:pt x="10391" y="526471"/>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9"/>
          <p:cNvSpPr/>
          <p:nvPr/>
        </p:nvSpPr>
        <p:spPr>
          <a:xfrm rot="21357909">
            <a:off x="5336951" y="4337514"/>
            <a:ext cx="361082" cy="257239"/>
          </a:xfrm>
          <a:custGeom>
            <a:avLst/>
            <a:gdLst>
              <a:gd name="connsiteX0" fmla="*/ 0 w 942109"/>
              <a:gd name="connsiteY0" fmla="*/ 173181 h 692725"/>
              <a:gd name="connsiteX1" fmla="*/ 595747 w 942109"/>
              <a:gd name="connsiteY1" fmla="*/ 173181 h 692725"/>
              <a:gd name="connsiteX2" fmla="*/ 595747 w 942109"/>
              <a:gd name="connsiteY2" fmla="*/ 0 h 692725"/>
              <a:gd name="connsiteX3" fmla="*/ 942109 w 942109"/>
              <a:gd name="connsiteY3" fmla="*/ 346363 h 692725"/>
              <a:gd name="connsiteX4" fmla="*/ 595747 w 942109"/>
              <a:gd name="connsiteY4" fmla="*/ 692725 h 692725"/>
              <a:gd name="connsiteX5" fmla="*/ 595747 w 942109"/>
              <a:gd name="connsiteY5" fmla="*/ 519544 h 692725"/>
              <a:gd name="connsiteX6" fmla="*/ 0 w 942109"/>
              <a:gd name="connsiteY6" fmla="*/ 519544 h 692725"/>
              <a:gd name="connsiteX7" fmla="*/ 0 w 942109"/>
              <a:gd name="connsiteY7" fmla="*/ 173181 h 692725"/>
              <a:gd name="connsiteX0" fmla="*/ 0 w 942109"/>
              <a:gd name="connsiteY0" fmla="*/ 519544 h 692725"/>
              <a:gd name="connsiteX1" fmla="*/ 595747 w 942109"/>
              <a:gd name="connsiteY1" fmla="*/ 173181 h 692725"/>
              <a:gd name="connsiteX2" fmla="*/ 595747 w 942109"/>
              <a:gd name="connsiteY2" fmla="*/ 0 h 692725"/>
              <a:gd name="connsiteX3" fmla="*/ 942109 w 942109"/>
              <a:gd name="connsiteY3" fmla="*/ 346363 h 692725"/>
              <a:gd name="connsiteX4" fmla="*/ 595747 w 942109"/>
              <a:gd name="connsiteY4" fmla="*/ 692725 h 692725"/>
              <a:gd name="connsiteX5" fmla="*/ 595747 w 942109"/>
              <a:gd name="connsiteY5" fmla="*/ 519544 h 692725"/>
              <a:gd name="connsiteX6" fmla="*/ 0 w 942109"/>
              <a:gd name="connsiteY6" fmla="*/ 519544 h 692725"/>
              <a:gd name="connsiteX0" fmla="*/ 0 w 346362"/>
              <a:gd name="connsiteY0" fmla="*/ 519544 h 692725"/>
              <a:gd name="connsiteX1" fmla="*/ 0 w 346362"/>
              <a:gd name="connsiteY1" fmla="*/ 173181 h 692725"/>
              <a:gd name="connsiteX2" fmla="*/ 0 w 346362"/>
              <a:gd name="connsiteY2" fmla="*/ 0 h 692725"/>
              <a:gd name="connsiteX3" fmla="*/ 346362 w 346362"/>
              <a:gd name="connsiteY3" fmla="*/ 346363 h 692725"/>
              <a:gd name="connsiteX4" fmla="*/ 0 w 346362"/>
              <a:gd name="connsiteY4" fmla="*/ 692725 h 692725"/>
              <a:gd name="connsiteX5" fmla="*/ 0 w 346362"/>
              <a:gd name="connsiteY5" fmla="*/ 519544 h 692725"/>
              <a:gd name="connsiteX0" fmla="*/ 27709 w 346362"/>
              <a:gd name="connsiteY0" fmla="*/ 214744 h 692725"/>
              <a:gd name="connsiteX1" fmla="*/ 0 w 346362"/>
              <a:gd name="connsiteY1" fmla="*/ 173181 h 692725"/>
              <a:gd name="connsiteX2" fmla="*/ 0 w 346362"/>
              <a:gd name="connsiteY2" fmla="*/ 0 h 692725"/>
              <a:gd name="connsiteX3" fmla="*/ 346362 w 346362"/>
              <a:gd name="connsiteY3" fmla="*/ 346363 h 692725"/>
              <a:gd name="connsiteX4" fmla="*/ 0 w 346362"/>
              <a:gd name="connsiteY4" fmla="*/ 692725 h 692725"/>
              <a:gd name="connsiteX5" fmla="*/ 27709 w 346362"/>
              <a:gd name="connsiteY5" fmla="*/ 214744 h 692725"/>
              <a:gd name="connsiteX0" fmla="*/ 0 w 346362"/>
              <a:gd name="connsiteY0" fmla="*/ 692725 h 692725"/>
              <a:gd name="connsiteX1" fmla="*/ 0 w 346362"/>
              <a:gd name="connsiteY1" fmla="*/ 173181 h 692725"/>
              <a:gd name="connsiteX2" fmla="*/ 0 w 346362"/>
              <a:gd name="connsiteY2" fmla="*/ 0 h 692725"/>
              <a:gd name="connsiteX3" fmla="*/ 346362 w 346362"/>
              <a:gd name="connsiteY3" fmla="*/ 346363 h 692725"/>
              <a:gd name="connsiteX4" fmla="*/ 0 w 346362"/>
              <a:gd name="connsiteY4" fmla="*/ 692725 h 692725"/>
              <a:gd name="connsiteX0" fmla="*/ 0 w 346362"/>
              <a:gd name="connsiteY0" fmla="*/ 692725 h 692725"/>
              <a:gd name="connsiteX1" fmla="*/ 0 w 346362"/>
              <a:gd name="connsiteY1" fmla="*/ 353290 h 692725"/>
              <a:gd name="connsiteX2" fmla="*/ 0 w 346362"/>
              <a:gd name="connsiteY2" fmla="*/ 0 h 692725"/>
              <a:gd name="connsiteX3" fmla="*/ 346362 w 346362"/>
              <a:gd name="connsiteY3" fmla="*/ 346363 h 692725"/>
              <a:gd name="connsiteX4" fmla="*/ 0 w 346362"/>
              <a:gd name="connsiteY4" fmla="*/ 692725 h 692725"/>
              <a:gd name="connsiteX0" fmla="*/ 25656 w 372018"/>
              <a:gd name="connsiteY0" fmla="*/ 692725 h 692729"/>
              <a:gd name="connsiteX1" fmla="*/ 25656 w 372018"/>
              <a:gd name="connsiteY1" fmla="*/ 353290 h 692729"/>
              <a:gd name="connsiteX2" fmla="*/ 25656 w 372018"/>
              <a:gd name="connsiteY2" fmla="*/ 0 h 692729"/>
              <a:gd name="connsiteX3" fmla="*/ 372018 w 372018"/>
              <a:gd name="connsiteY3" fmla="*/ 346363 h 692729"/>
              <a:gd name="connsiteX4" fmla="*/ 25656 w 372018"/>
              <a:gd name="connsiteY4" fmla="*/ 692725 h 692729"/>
              <a:gd name="connsiteX0" fmla="*/ 12043 w 358405"/>
              <a:gd name="connsiteY0" fmla="*/ 692725 h 692729"/>
              <a:gd name="connsiteX1" fmla="*/ 122880 w 358405"/>
              <a:gd name="connsiteY1" fmla="*/ 367145 h 692729"/>
              <a:gd name="connsiteX2" fmla="*/ 12043 w 358405"/>
              <a:gd name="connsiteY2" fmla="*/ 0 h 692729"/>
              <a:gd name="connsiteX3" fmla="*/ 358405 w 358405"/>
              <a:gd name="connsiteY3" fmla="*/ 346363 h 692729"/>
              <a:gd name="connsiteX4" fmla="*/ 12043 w 358405"/>
              <a:gd name="connsiteY4" fmla="*/ 692725 h 692729"/>
              <a:gd name="connsiteX0" fmla="*/ 12300 w 358662"/>
              <a:gd name="connsiteY0" fmla="*/ 526471 h 526475"/>
              <a:gd name="connsiteX1" fmla="*/ 123137 w 358662"/>
              <a:gd name="connsiteY1" fmla="*/ 200891 h 526475"/>
              <a:gd name="connsiteX2" fmla="*/ 40009 w 358662"/>
              <a:gd name="connsiteY2" fmla="*/ 0 h 526475"/>
              <a:gd name="connsiteX3" fmla="*/ 358662 w 358662"/>
              <a:gd name="connsiteY3" fmla="*/ 180109 h 526475"/>
              <a:gd name="connsiteX4" fmla="*/ 12300 w 358662"/>
              <a:gd name="connsiteY4" fmla="*/ 526471 h 526475"/>
              <a:gd name="connsiteX0" fmla="*/ 12300 w 372516"/>
              <a:gd name="connsiteY0" fmla="*/ 526471 h 526475"/>
              <a:gd name="connsiteX1" fmla="*/ 123137 w 372516"/>
              <a:gd name="connsiteY1" fmla="*/ 200891 h 526475"/>
              <a:gd name="connsiteX2" fmla="*/ 40009 w 372516"/>
              <a:gd name="connsiteY2" fmla="*/ 0 h 526475"/>
              <a:gd name="connsiteX3" fmla="*/ 372516 w 372516"/>
              <a:gd name="connsiteY3" fmla="*/ 318655 h 526475"/>
              <a:gd name="connsiteX4" fmla="*/ 12300 w 372516"/>
              <a:gd name="connsiteY4" fmla="*/ 526471 h 526475"/>
              <a:gd name="connsiteX0" fmla="*/ 12300 w 372516"/>
              <a:gd name="connsiteY0" fmla="*/ 526471 h 526477"/>
              <a:gd name="connsiteX1" fmla="*/ 123137 w 372516"/>
              <a:gd name="connsiteY1" fmla="*/ 297872 h 526477"/>
              <a:gd name="connsiteX2" fmla="*/ 40009 w 372516"/>
              <a:gd name="connsiteY2" fmla="*/ 0 h 526477"/>
              <a:gd name="connsiteX3" fmla="*/ 372516 w 372516"/>
              <a:gd name="connsiteY3" fmla="*/ 318655 h 526477"/>
              <a:gd name="connsiteX4" fmla="*/ 12300 w 372516"/>
              <a:gd name="connsiteY4" fmla="*/ 526471 h 526477"/>
              <a:gd name="connsiteX0" fmla="*/ 12300 w 372516"/>
              <a:gd name="connsiteY0" fmla="*/ 526471 h 526477"/>
              <a:gd name="connsiteX1" fmla="*/ 123137 w 372516"/>
              <a:gd name="connsiteY1" fmla="*/ 297872 h 526477"/>
              <a:gd name="connsiteX2" fmla="*/ 40009 w 372516"/>
              <a:gd name="connsiteY2" fmla="*/ 0 h 526477"/>
              <a:gd name="connsiteX3" fmla="*/ 372516 w 372516"/>
              <a:gd name="connsiteY3" fmla="*/ 318655 h 526477"/>
              <a:gd name="connsiteX4" fmla="*/ 12300 w 372516"/>
              <a:gd name="connsiteY4" fmla="*/ 526471 h 526477"/>
              <a:gd name="connsiteX0" fmla="*/ 12300 w 372516"/>
              <a:gd name="connsiteY0" fmla="*/ 526471 h 526477"/>
              <a:gd name="connsiteX1" fmla="*/ 123137 w 372516"/>
              <a:gd name="connsiteY1" fmla="*/ 297872 h 526477"/>
              <a:gd name="connsiteX2" fmla="*/ 40009 w 372516"/>
              <a:gd name="connsiteY2" fmla="*/ 0 h 526477"/>
              <a:gd name="connsiteX3" fmla="*/ 372516 w 372516"/>
              <a:gd name="connsiteY3" fmla="*/ 318655 h 526477"/>
              <a:gd name="connsiteX4" fmla="*/ 12300 w 372516"/>
              <a:gd name="connsiteY4" fmla="*/ 526471 h 526477"/>
              <a:gd name="connsiteX0" fmla="*/ 13480 w 373696"/>
              <a:gd name="connsiteY0" fmla="*/ 526471 h 526477"/>
              <a:gd name="connsiteX1" fmla="*/ 124317 w 373696"/>
              <a:gd name="connsiteY1" fmla="*/ 297872 h 526477"/>
              <a:gd name="connsiteX2" fmla="*/ 41189 w 373696"/>
              <a:gd name="connsiteY2" fmla="*/ 0 h 526477"/>
              <a:gd name="connsiteX3" fmla="*/ 373696 w 373696"/>
              <a:gd name="connsiteY3" fmla="*/ 318655 h 526477"/>
              <a:gd name="connsiteX4" fmla="*/ 13480 w 373696"/>
              <a:gd name="connsiteY4" fmla="*/ 526471 h 526477"/>
              <a:gd name="connsiteX0" fmla="*/ 13480 w 364171"/>
              <a:gd name="connsiteY0" fmla="*/ 526471 h 526477"/>
              <a:gd name="connsiteX1" fmla="*/ 124317 w 364171"/>
              <a:gd name="connsiteY1" fmla="*/ 297872 h 526477"/>
              <a:gd name="connsiteX2" fmla="*/ 41189 w 364171"/>
              <a:gd name="connsiteY2" fmla="*/ 0 h 526477"/>
              <a:gd name="connsiteX3" fmla="*/ 364171 w 364171"/>
              <a:gd name="connsiteY3" fmla="*/ 279667 h 526477"/>
              <a:gd name="connsiteX4" fmla="*/ 13480 w 364171"/>
              <a:gd name="connsiteY4" fmla="*/ 526471 h 526477"/>
              <a:gd name="connsiteX0" fmla="*/ 13480 w 364171"/>
              <a:gd name="connsiteY0" fmla="*/ 526471 h 526477"/>
              <a:gd name="connsiteX1" fmla="*/ 124317 w 364171"/>
              <a:gd name="connsiteY1" fmla="*/ 278377 h 526477"/>
              <a:gd name="connsiteX2" fmla="*/ 41189 w 364171"/>
              <a:gd name="connsiteY2" fmla="*/ 0 h 526477"/>
              <a:gd name="connsiteX3" fmla="*/ 364171 w 364171"/>
              <a:gd name="connsiteY3" fmla="*/ 279667 h 526477"/>
              <a:gd name="connsiteX4" fmla="*/ 13480 w 364171"/>
              <a:gd name="connsiteY4" fmla="*/ 526471 h 526477"/>
              <a:gd name="connsiteX0" fmla="*/ 23182 w 373873"/>
              <a:gd name="connsiteY0" fmla="*/ 526471 h 526477"/>
              <a:gd name="connsiteX1" fmla="*/ 134019 w 373873"/>
              <a:gd name="connsiteY1" fmla="*/ 278377 h 526477"/>
              <a:gd name="connsiteX2" fmla="*/ 12791 w 373873"/>
              <a:gd name="connsiteY2" fmla="*/ 0 h 526477"/>
              <a:gd name="connsiteX3" fmla="*/ 373873 w 373873"/>
              <a:gd name="connsiteY3" fmla="*/ 279667 h 526477"/>
              <a:gd name="connsiteX4" fmla="*/ 23182 w 373873"/>
              <a:gd name="connsiteY4" fmla="*/ 526471 h 526477"/>
              <a:gd name="connsiteX0" fmla="*/ 24448 w 375139"/>
              <a:gd name="connsiteY0" fmla="*/ 526471 h 526477"/>
              <a:gd name="connsiteX1" fmla="*/ 135285 w 375139"/>
              <a:gd name="connsiteY1" fmla="*/ 278377 h 526477"/>
              <a:gd name="connsiteX2" fmla="*/ 14057 w 375139"/>
              <a:gd name="connsiteY2" fmla="*/ 0 h 526477"/>
              <a:gd name="connsiteX3" fmla="*/ 375139 w 375139"/>
              <a:gd name="connsiteY3" fmla="*/ 279667 h 526477"/>
              <a:gd name="connsiteX4" fmla="*/ 24448 w 375139"/>
              <a:gd name="connsiteY4" fmla="*/ 526471 h 526477"/>
              <a:gd name="connsiteX0" fmla="*/ 24448 w 375139"/>
              <a:gd name="connsiteY0" fmla="*/ 526471 h 526477"/>
              <a:gd name="connsiteX1" fmla="*/ 135285 w 375139"/>
              <a:gd name="connsiteY1" fmla="*/ 278377 h 526477"/>
              <a:gd name="connsiteX2" fmla="*/ 14057 w 375139"/>
              <a:gd name="connsiteY2" fmla="*/ 0 h 526477"/>
              <a:gd name="connsiteX3" fmla="*/ 375139 w 375139"/>
              <a:gd name="connsiteY3" fmla="*/ 279667 h 526477"/>
              <a:gd name="connsiteX4" fmla="*/ 24448 w 375139"/>
              <a:gd name="connsiteY4" fmla="*/ 526471 h 526477"/>
              <a:gd name="connsiteX0" fmla="*/ 24448 w 375146"/>
              <a:gd name="connsiteY0" fmla="*/ 526471 h 526471"/>
              <a:gd name="connsiteX1" fmla="*/ 135285 w 375146"/>
              <a:gd name="connsiteY1" fmla="*/ 278377 h 526471"/>
              <a:gd name="connsiteX2" fmla="*/ 14057 w 375146"/>
              <a:gd name="connsiteY2" fmla="*/ 0 h 526471"/>
              <a:gd name="connsiteX3" fmla="*/ 375139 w 375146"/>
              <a:gd name="connsiteY3" fmla="*/ 279667 h 526471"/>
              <a:gd name="connsiteX4" fmla="*/ 24448 w 375146"/>
              <a:gd name="connsiteY4" fmla="*/ 526471 h 526471"/>
              <a:gd name="connsiteX0" fmla="*/ 24448 w 375151"/>
              <a:gd name="connsiteY0" fmla="*/ 526471 h 526471"/>
              <a:gd name="connsiteX1" fmla="*/ 135285 w 375151"/>
              <a:gd name="connsiteY1" fmla="*/ 278377 h 526471"/>
              <a:gd name="connsiteX2" fmla="*/ 14057 w 375151"/>
              <a:gd name="connsiteY2" fmla="*/ 0 h 526471"/>
              <a:gd name="connsiteX3" fmla="*/ 375139 w 375151"/>
              <a:gd name="connsiteY3" fmla="*/ 279667 h 526471"/>
              <a:gd name="connsiteX4" fmla="*/ 24448 w 375151"/>
              <a:gd name="connsiteY4" fmla="*/ 526471 h 526471"/>
              <a:gd name="connsiteX0" fmla="*/ 24448 w 375151"/>
              <a:gd name="connsiteY0" fmla="*/ 526471 h 526471"/>
              <a:gd name="connsiteX1" fmla="*/ 135285 w 375151"/>
              <a:gd name="connsiteY1" fmla="*/ 278377 h 526471"/>
              <a:gd name="connsiteX2" fmla="*/ 14057 w 375151"/>
              <a:gd name="connsiteY2" fmla="*/ 0 h 526471"/>
              <a:gd name="connsiteX3" fmla="*/ 375139 w 375151"/>
              <a:gd name="connsiteY3" fmla="*/ 279667 h 526471"/>
              <a:gd name="connsiteX4" fmla="*/ 24448 w 375151"/>
              <a:gd name="connsiteY4" fmla="*/ 526471 h 526471"/>
              <a:gd name="connsiteX0" fmla="*/ 24448 w 375151"/>
              <a:gd name="connsiteY0" fmla="*/ 526471 h 526471"/>
              <a:gd name="connsiteX1" fmla="*/ 135285 w 375151"/>
              <a:gd name="connsiteY1" fmla="*/ 278377 h 526471"/>
              <a:gd name="connsiteX2" fmla="*/ 14057 w 375151"/>
              <a:gd name="connsiteY2" fmla="*/ 0 h 526471"/>
              <a:gd name="connsiteX3" fmla="*/ 375139 w 375151"/>
              <a:gd name="connsiteY3" fmla="*/ 279667 h 526471"/>
              <a:gd name="connsiteX4" fmla="*/ 24448 w 375151"/>
              <a:gd name="connsiteY4" fmla="*/ 526471 h 526471"/>
              <a:gd name="connsiteX0" fmla="*/ 24448 w 375151"/>
              <a:gd name="connsiteY0" fmla="*/ 526471 h 526471"/>
              <a:gd name="connsiteX1" fmla="*/ 135285 w 375151"/>
              <a:gd name="connsiteY1" fmla="*/ 278377 h 526471"/>
              <a:gd name="connsiteX2" fmla="*/ 14057 w 375151"/>
              <a:gd name="connsiteY2" fmla="*/ 0 h 526471"/>
              <a:gd name="connsiteX3" fmla="*/ 375139 w 375151"/>
              <a:gd name="connsiteY3" fmla="*/ 279667 h 526471"/>
              <a:gd name="connsiteX4" fmla="*/ 24448 w 375151"/>
              <a:gd name="connsiteY4" fmla="*/ 526471 h 526471"/>
              <a:gd name="connsiteX0" fmla="*/ 24448 w 375151"/>
              <a:gd name="connsiteY0" fmla="*/ 526471 h 526471"/>
              <a:gd name="connsiteX1" fmla="*/ 135285 w 375151"/>
              <a:gd name="connsiteY1" fmla="*/ 278377 h 526471"/>
              <a:gd name="connsiteX2" fmla="*/ 14057 w 375151"/>
              <a:gd name="connsiteY2" fmla="*/ 0 h 526471"/>
              <a:gd name="connsiteX3" fmla="*/ 375139 w 375151"/>
              <a:gd name="connsiteY3" fmla="*/ 279667 h 526471"/>
              <a:gd name="connsiteX4" fmla="*/ 24448 w 375151"/>
              <a:gd name="connsiteY4" fmla="*/ 526471 h 526471"/>
              <a:gd name="connsiteX0" fmla="*/ 24448 w 375151"/>
              <a:gd name="connsiteY0" fmla="*/ 526471 h 526471"/>
              <a:gd name="connsiteX1" fmla="*/ 135285 w 375151"/>
              <a:gd name="connsiteY1" fmla="*/ 278377 h 526471"/>
              <a:gd name="connsiteX2" fmla="*/ 14057 w 375151"/>
              <a:gd name="connsiteY2" fmla="*/ 0 h 526471"/>
              <a:gd name="connsiteX3" fmla="*/ 375139 w 375151"/>
              <a:gd name="connsiteY3" fmla="*/ 279667 h 526471"/>
              <a:gd name="connsiteX4" fmla="*/ 24448 w 375151"/>
              <a:gd name="connsiteY4" fmla="*/ 526471 h 526471"/>
              <a:gd name="connsiteX0" fmla="*/ 10391 w 361094"/>
              <a:gd name="connsiteY0" fmla="*/ 526471 h 526471"/>
              <a:gd name="connsiteX1" fmla="*/ 121228 w 361094"/>
              <a:gd name="connsiteY1" fmla="*/ 278377 h 526471"/>
              <a:gd name="connsiteX2" fmla="*/ 0 w 361094"/>
              <a:gd name="connsiteY2" fmla="*/ 0 h 526471"/>
              <a:gd name="connsiteX3" fmla="*/ 361082 w 361094"/>
              <a:gd name="connsiteY3" fmla="*/ 279667 h 526471"/>
              <a:gd name="connsiteX4" fmla="*/ 10391 w 361094"/>
              <a:gd name="connsiteY4" fmla="*/ 526471 h 526471"/>
              <a:gd name="connsiteX0" fmla="*/ 10391 w 361082"/>
              <a:gd name="connsiteY0" fmla="*/ 526471 h 526471"/>
              <a:gd name="connsiteX1" fmla="*/ 121228 w 361082"/>
              <a:gd name="connsiteY1" fmla="*/ 278377 h 526471"/>
              <a:gd name="connsiteX2" fmla="*/ 0 w 361082"/>
              <a:gd name="connsiteY2" fmla="*/ 0 h 526471"/>
              <a:gd name="connsiteX3" fmla="*/ 361082 w 361082"/>
              <a:gd name="connsiteY3" fmla="*/ 279667 h 526471"/>
              <a:gd name="connsiteX4" fmla="*/ 10391 w 361082"/>
              <a:gd name="connsiteY4" fmla="*/ 526471 h 526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082" h="526471">
                <a:moveTo>
                  <a:pt x="10391" y="526471"/>
                </a:moveTo>
                <a:cubicBezTo>
                  <a:pt x="48996" y="423911"/>
                  <a:pt x="87241" y="346628"/>
                  <a:pt x="121228" y="278377"/>
                </a:cubicBezTo>
                <a:cubicBezTo>
                  <a:pt x="78221" y="190631"/>
                  <a:pt x="37523" y="93752"/>
                  <a:pt x="0" y="0"/>
                </a:cubicBezTo>
                <a:lnTo>
                  <a:pt x="361082" y="279667"/>
                </a:lnTo>
                <a:lnTo>
                  <a:pt x="10391" y="526471"/>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9"/>
          <p:cNvSpPr/>
          <p:nvPr/>
        </p:nvSpPr>
        <p:spPr>
          <a:xfrm rot="21357909">
            <a:off x="7553096" y="4717330"/>
            <a:ext cx="361082" cy="257239"/>
          </a:xfrm>
          <a:custGeom>
            <a:avLst/>
            <a:gdLst>
              <a:gd name="connsiteX0" fmla="*/ 0 w 942109"/>
              <a:gd name="connsiteY0" fmla="*/ 173181 h 692725"/>
              <a:gd name="connsiteX1" fmla="*/ 595747 w 942109"/>
              <a:gd name="connsiteY1" fmla="*/ 173181 h 692725"/>
              <a:gd name="connsiteX2" fmla="*/ 595747 w 942109"/>
              <a:gd name="connsiteY2" fmla="*/ 0 h 692725"/>
              <a:gd name="connsiteX3" fmla="*/ 942109 w 942109"/>
              <a:gd name="connsiteY3" fmla="*/ 346363 h 692725"/>
              <a:gd name="connsiteX4" fmla="*/ 595747 w 942109"/>
              <a:gd name="connsiteY4" fmla="*/ 692725 h 692725"/>
              <a:gd name="connsiteX5" fmla="*/ 595747 w 942109"/>
              <a:gd name="connsiteY5" fmla="*/ 519544 h 692725"/>
              <a:gd name="connsiteX6" fmla="*/ 0 w 942109"/>
              <a:gd name="connsiteY6" fmla="*/ 519544 h 692725"/>
              <a:gd name="connsiteX7" fmla="*/ 0 w 942109"/>
              <a:gd name="connsiteY7" fmla="*/ 173181 h 692725"/>
              <a:gd name="connsiteX0" fmla="*/ 0 w 942109"/>
              <a:gd name="connsiteY0" fmla="*/ 519544 h 692725"/>
              <a:gd name="connsiteX1" fmla="*/ 595747 w 942109"/>
              <a:gd name="connsiteY1" fmla="*/ 173181 h 692725"/>
              <a:gd name="connsiteX2" fmla="*/ 595747 w 942109"/>
              <a:gd name="connsiteY2" fmla="*/ 0 h 692725"/>
              <a:gd name="connsiteX3" fmla="*/ 942109 w 942109"/>
              <a:gd name="connsiteY3" fmla="*/ 346363 h 692725"/>
              <a:gd name="connsiteX4" fmla="*/ 595747 w 942109"/>
              <a:gd name="connsiteY4" fmla="*/ 692725 h 692725"/>
              <a:gd name="connsiteX5" fmla="*/ 595747 w 942109"/>
              <a:gd name="connsiteY5" fmla="*/ 519544 h 692725"/>
              <a:gd name="connsiteX6" fmla="*/ 0 w 942109"/>
              <a:gd name="connsiteY6" fmla="*/ 519544 h 692725"/>
              <a:gd name="connsiteX0" fmla="*/ 0 w 346362"/>
              <a:gd name="connsiteY0" fmla="*/ 519544 h 692725"/>
              <a:gd name="connsiteX1" fmla="*/ 0 w 346362"/>
              <a:gd name="connsiteY1" fmla="*/ 173181 h 692725"/>
              <a:gd name="connsiteX2" fmla="*/ 0 w 346362"/>
              <a:gd name="connsiteY2" fmla="*/ 0 h 692725"/>
              <a:gd name="connsiteX3" fmla="*/ 346362 w 346362"/>
              <a:gd name="connsiteY3" fmla="*/ 346363 h 692725"/>
              <a:gd name="connsiteX4" fmla="*/ 0 w 346362"/>
              <a:gd name="connsiteY4" fmla="*/ 692725 h 692725"/>
              <a:gd name="connsiteX5" fmla="*/ 0 w 346362"/>
              <a:gd name="connsiteY5" fmla="*/ 519544 h 692725"/>
              <a:gd name="connsiteX0" fmla="*/ 27709 w 346362"/>
              <a:gd name="connsiteY0" fmla="*/ 214744 h 692725"/>
              <a:gd name="connsiteX1" fmla="*/ 0 w 346362"/>
              <a:gd name="connsiteY1" fmla="*/ 173181 h 692725"/>
              <a:gd name="connsiteX2" fmla="*/ 0 w 346362"/>
              <a:gd name="connsiteY2" fmla="*/ 0 h 692725"/>
              <a:gd name="connsiteX3" fmla="*/ 346362 w 346362"/>
              <a:gd name="connsiteY3" fmla="*/ 346363 h 692725"/>
              <a:gd name="connsiteX4" fmla="*/ 0 w 346362"/>
              <a:gd name="connsiteY4" fmla="*/ 692725 h 692725"/>
              <a:gd name="connsiteX5" fmla="*/ 27709 w 346362"/>
              <a:gd name="connsiteY5" fmla="*/ 214744 h 692725"/>
              <a:gd name="connsiteX0" fmla="*/ 0 w 346362"/>
              <a:gd name="connsiteY0" fmla="*/ 692725 h 692725"/>
              <a:gd name="connsiteX1" fmla="*/ 0 w 346362"/>
              <a:gd name="connsiteY1" fmla="*/ 173181 h 692725"/>
              <a:gd name="connsiteX2" fmla="*/ 0 w 346362"/>
              <a:gd name="connsiteY2" fmla="*/ 0 h 692725"/>
              <a:gd name="connsiteX3" fmla="*/ 346362 w 346362"/>
              <a:gd name="connsiteY3" fmla="*/ 346363 h 692725"/>
              <a:gd name="connsiteX4" fmla="*/ 0 w 346362"/>
              <a:gd name="connsiteY4" fmla="*/ 692725 h 692725"/>
              <a:gd name="connsiteX0" fmla="*/ 0 w 346362"/>
              <a:gd name="connsiteY0" fmla="*/ 692725 h 692725"/>
              <a:gd name="connsiteX1" fmla="*/ 0 w 346362"/>
              <a:gd name="connsiteY1" fmla="*/ 353290 h 692725"/>
              <a:gd name="connsiteX2" fmla="*/ 0 w 346362"/>
              <a:gd name="connsiteY2" fmla="*/ 0 h 692725"/>
              <a:gd name="connsiteX3" fmla="*/ 346362 w 346362"/>
              <a:gd name="connsiteY3" fmla="*/ 346363 h 692725"/>
              <a:gd name="connsiteX4" fmla="*/ 0 w 346362"/>
              <a:gd name="connsiteY4" fmla="*/ 692725 h 692725"/>
              <a:gd name="connsiteX0" fmla="*/ 25656 w 372018"/>
              <a:gd name="connsiteY0" fmla="*/ 692725 h 692729"/>
              <a:gd name="connsiteX1" fmla="*/ 25656 w 372018"/>
              <a:gd name="connsiteY1" fmla="*/ 353290 h 692729"/>
              <a:gd name="connsiteX2" fmla="*/ 25656 w 372018"/>
              <a:gd name="connsiteY2" fmla="*/ 0 h 692729"/>
              <a:gd name="connsiteX3" fmla="*/ 372018 w 372018"/>
              <a:gd name="connsiteY3" fmla="*/ 346363 h 692729"/>
              <a:gd name="connsiteX4" fmla="*/ 25656 w 372018"/>
              <a:gd name="connsiteY4" fmla="*/ 692725 h 692729"/>
              <a:gd name="connsiteX0" fmla="*/ 12043 w 358405"/>
              <a:gd name="connsiteY0" fmla="*/ 692725 h 692729"/>
              <a:gd name="connsiteX1" fmla="*/ 122880 w 358405"/>
              <a:gd name="connsiteY1" fmla="*/ 367145 h 692729"/>
              <a:gd name="connsiteX2" fmla="*/ 12043 w 358405"/>
              <a:gd name="connsiteY2" fmla="*/ 0 h 692729"/>
              <a:gd name="connsiteX3" fmla="*/ 358405 w 358405"/>
              <a:gd name="connsiteY3" fmla="*/ 346363 h 692729"/>
              <a:gd name="connsiteX4" fmla="*/ 12043 w 358405"/>
              <a:gd name="connsiteY4" fmla="*/ 692725 h 692729"/>
              <a:gd name="connsiteX0" fmla="*/ 12300 w 358662"/>
              <a:gd name="connsiteY0" fmla="*/ 526471 h 526475"/>
              <a:gd name="connsiteX1" fmla="*/ 123137 w 358662"/>
              <a:gd name="connsiteY1" fmla="*/ 200891 h 526475"/>
              <a:gd name="connsiteX2" fmla="*/ 40009 w 358662"/>
              <a:gd name="connsiteY2" fmla="*/ 0 h 526475"/>
              <a:gd name="connsiteX3" fmla="*/ 358662 w 358662"/>
              <a:gd name="connsiteY3" fmla="*/ 180109 h 526475"/>
              <a:gd name="connsiteX4" fmla="*/ 12300 w 358662"/>
              <a:gd name="connsiteY4" fmla="*/ 526471 h 526475"/>
              <a:gd name="connsiteX0" fmla="*/ 12300 w 372516"/>
              <a:gd name="connsiteY0" fmla="*/ 526471 h 526475"/>
              <a:gd name="connsiteX1" fmla="*/ 123137 w 372516"/>
              <a:gd name="connsiteY1" fmla="*/ 200891 h 526475"/>
              <a:gd name="connsiteX2" fmla="*/ 40009 w 372516"/>
              <a:gd name="connsiteY2" fmla="*/ 0 h 526475"/>
              <a:gd name="connsiteX3" fmla="*/ 372516 w 372516"/>
              <a:gd name="connsiteY3" fmla="*/ 318655 h 526475"/>
              <a:gd name="connsiteX4" fmla="*/ 12300 w 372516"/>
              <a:gd name="connsiteY4" fmla="*/ 526471 h 526475"/>
              <a:gd name="connsiteX0" fmla="*/ 12300 w 372516"/>
              <a:gd name="connsiteY0" fmla="*/ 526471 h 526477"/>
              <a:gd name="connsiteX1" fmla="*/ 123137 w 372516"/>
              <a:gd name="connsiteY1" fmla="*/ 297872 h 526477"/>
              <a:gd name="connsiteX2" fmla="*/ 40009 w 372516"/>
              <a:gd name="connsiteY2" fmla="*/ 0 h 526477"/>
              <a:gd name="connsiteX3" fmla="*/ 372516 w 372516"/>
              <a:gd name="connsiteY3" fmla="*/ 318655 h 526477"/>
              <a:gd name="connsiteX4" fmla="*/ 12300 w 372516"/>
              <a:gd name="connsiteY4" fmla="*/ 526471 h 526477"/>
              <a:gd name="connsiteX0" fmla="*/ 12300 w 372516"/>
              <a:gd name="connsiteY0" fmla="*/ 526471 h 526477"/>
              <a:gd name="connsiteX1" fmla="*/ 123137 w 372516"/>
              <a:gd name="connsiteY1" fmla="*/ 297872 h 526477"/>
              <a:gd name="connsiteX2" fmla="*/ 40009 w 372516"/>
              <a:gd name="connsiteY2" fmla="*/ 0 h 526477"/>
              <a:gd name="connsiteX3" fmla="*/ 372516 w 372516"/>
              <a:gd name="connsiteY3" fmla="*/ 318655 h 526477"/>
              <a:gd name="connsiteX4" fmla="*/ 12300 w 372516"/>
              <a:gd name="connsiteY4" fmla="*/ 526471 h 526477"/>
              <a:gd name="connsiteX0" fmla="*/ 12300 w 372516"/>
              <a:gd name="connsiteY0" fmla="*/ 526471 h 526477"/>
              <a:gd name="connsiteX1" fmla="*/ 123137 w 372516"/>
              <a:gd name="connsiteY1" fmla="*/ 297872 h 526477"/>
              <a:gd name="connsiteX2" fmla="*/ 40009 w 372516"/>
              <a:gd name="connsiteY2" fmla="*/ 0 h 526477"/>
              <a:gd name="connsiteX3" fmla="*/ 372516 w 372516"/>
              <a:gd name="connsiteY3" fmla="*/ 318655 h 526477"/>
              <a:gd name="connsiteX4" fmla="*/ 12300 w 372516"/>
              <a:gd name="connsiteY4" fmla="*/ 526471 h 526477"/>
              <a:gd name="connsiteX0" fmla="*/ 13480 w 373696"/>
              <a:gd name="connsiteY0" fmla="*/ 526471 h 526477"/>
              <a:gd name="connsiteX1" fmla="*/ 124317 w 373696"/>
              <a:gd name="connsiteY1" fmla="*/ 297872 h 526477"/>
              <a:gd name="connsiteX2" fmla="*/ 41189 w 373696"/>
              <a:gd name="connsiteY2" fmla="*/ 0 h 526477"/>
              <a:gd name="connsiteX3" fmla="*/ 373696 w 373696"/>
              <a:gd name="connsiteY3" fmla="*/ 318655 h 526477"/>
              <a:gd name="connsiteX4" fmla="*/ 13480 w 373696"/>
              <a:gd name="connsiteY4" fmla="*/ 526471 h 526477"/>
              <a:gd name="connsiteX0" fmla="*/ 13480 w 364171"/>
              <a:gd name="connsiteY0" fmla="*/ 526471 h 526477"/>
              <a:gd name="connsiteX1" fmla="*/ 124317 w 364171"/>
              <a:gd name="connsiteY1" fmla="*/ 297872 h 526477"/>
              <a:gd name="connsiteX2" fmla="*/ 41189 w 364171"/>
              <a:gd name="connsiteY2" fmla="*/ 0 h 526477"/>
              <a:gd name="connsiteX3" fmla="*/ 364171 w 364171"/>
              <a:gd name="connsiteY3" fmla="*/ 279667 h 526477"/>
              <a:gd name="connsiteX4" fmla="*/ 13480 w 364171"/>
              <a:gd name="connsiteY4" fmla="*/ 526471 h 526477"/>
              <a:gd name="connsiteX0" fmla="*/ 13480 w 364171"/>
              <a:gd name="connsiteY0" fmla="*/ 526471 h 526477"/>
              <a:gd name="connsiteX1" fmla="*/ 124317 w 364171"/>
              <a:gd name="connsiteY1" fmla="*/ 278377 h 526477"/>
              <a:gd name="connsiteX2" fmla="*/ 41189 w 364171"/>
              <a:gd name="connsiteY2" fmla="*/ 0 h 526477"/>
              <a:gd name="connsiteX3" fmla="*/ 364171 w 364171"/>
              <a:gd name="connsiteY3" fmla="*/ 279667 h 526477"/>
              <a:gd name="connsiteX4" fmla="*/ 13480 w 364171"/>
              <a:gd name="connsiteY4" fmla="*/ 526471 h 526477"/>
              <a:gd name="connsiteX0" fmla="*/ 23182 w 373873"/>
              <a:gd name="connsiteY0" fmla="*/ 526471 h 526477"/>
              <a:gd name="connsiteX1" fmla="*/ 134019 w 373873"/>
              <a:gd name="connsiteY1" fmla="*/ 278377 h 526477"/>
              <a:gd name="connsiteX2" fmla="*/ 12791 w 373873"/>
              <a:gd name="connsiteY2" fmla="*/ 0 h 526477"/>
              <a:gd name="connsiteX3" fmla="*/ 373873 w 373873"/>
              <a:gd name="connsiteY3" fmla="*/ 279667 h 526477"/>
              <a:gd name="connsiteX4" fmla="*/ 23182 w 373873"/>
              <a:gd name="connsiteY4" fmla="*/ 526471 h 526477"/>
              <a:gd name="connsiteX0" fmla="*/ 24448 w 375139"/>
              <a:gd name="connsiteY0" fmla="*/ 526471 h 526477"/>
              <a:gd name="connsiteX1" fmla="*/ 135285 w 375139"/>
              <a:gd name="connsiteY1" fmla="*/ 278377 h 526477"/>
              <a:gd name="connsiteX2" fmla="*/ 14057 w 375139"/>
              <a:gd name="connsiteY2" fmla="*/ 0 h 526477"/>
              <a:gd name="connsiteX3" fmla="*/ 375139 w 375139"/>
              <a:gd name="connsiteY3" fmla="*/ 279667 h 526477"/>
              <a:gd name="connsiteX4" fmla="*/ 24448 w 375139"/>
              <a:gd name="connsiteY4" fmla="*/ 526471 h 526477"/>
              <a:gd name="connsiteX0" fmla="*/ 24448 w 375139"/>
              <a:gd name="connsiteY0" fmla="*/ 526471 h 526477"/>
              <a:gd name="connsiteX1" fmla="*/ 135285 w 375139"/>
              <a:gd name="connsiteY1" fmla="*/ 278377 h 526477"/>
              <a:gd name="connsiteX2" fmla="*/ 14057 w 375139"/>
              <a:gd name="connsiteY2" fmla="*/ 0 h 526477"/>
              <a:gd name="connsiteX3" fmla="*/ 375139 w 375139"/>
              <a:gd name="connsiteY3" fmla="*/ 279667 h 526477"/>
              <a:gd name="connsiteX4" fmla="*/ 24448 w 375139"/>
              <a:gd name="connsiteY4" fmla="*/ 526471 h 526477"/>
              <a:gd name="connsiteX0" fmla="*/ 24448 w 375146"/>
              <a:gd name="connsiteY0" fmla="*/ 526471 h 526471"/>
              <a:gd name="connsiteX1" fmla="*/ 135285 w 375146"/>
              <a:gd name="connsiteY1" fmla="*/ 278377 h 526471"/>
              <a:gd name="connsiteX2" fmla="*/ 14057 w 375146"/>
              <a:gd name="connsiteY2" fmla="*/ 0 h 526471"/>
              <a:gd name="connsiteX3" fmla="*/ 375139 w 375146"/>
              <a:gd name="connsiteY3" fmla="*/ 279667 h 526471"/>
              <a:gd name="connsiteX4" fmla="*/ 24448 w 375146"/>
              <a:gd name="connsiteY4" fmla="*/ 526471 h 526471"/>
              <a:gd name="connsiteX0" fmla="*/ 24448 w 375151"/>
              <a:gd name="connsiteY0" fmla="*/ 526471 h 526471"/>
              <a:gd name="connsiteX1" fmla="*/ 135285 w 375151"/>
              <a:gd name="connsiteY1" fmla="*/ 278377 h 526471"/>
              <a:gd name="connsiteX2" fmla="*/ 14057 w 375151"/>
              <a:gd name="connsiteY2" fmla="*/ 0 h 526471"/>
              <a:gd name="connsiteX3" fmla="*/ 375139 w 375151"/>
              <a:gd name="connsiteY3" fmla="*/ 279667 h 526471"/>
              <a:gd name="connsiteX4" fmla="*/ 24448 w 375151"/>
              <a:gd name="connsiteY4" fmla="*/ 526471 h 526471"/>
              <a:gd name="connsiteX0" fmla="*/ 24448 w 375151"/>
              <a:gd name="connsiteY0" fmla="*/ 526471 h 526471"/>
              <a:gd name="connsiteX1" fmla="*/ 135285 w 375151"/>
              <a:gd name="connsiteY1" fmla="*/ 278377 h 526471"/>
              <a:gd name="connsiteX2" fmla="*/ 14057 w 375151"/>
              <a:gd name="connsiteY2" fmla="*/ 0 h 526471"/>
              <a:gd name="connsiteX3" fmla="*/ 375139 w 375151"/>
              <a:gd name="connsiteY3" fmla="*/ 279667 h 526471"/>
              <a:gd name="connsiteX4" fmla="*/ 24448 w 375151"/>
              <a:gd name="connsiteY4" fmla="*/ 526471 h 526471"/>
              <a:gd name="connsiteX0" fmla="*/ 24448 w 375151"/>
              <a:gd name="connsiteY0" fmla="*/ 526471 h 526471"/>
              <a:gd name="connsiteX1" fmla="*/ 135285 w 375151"/>
              <a:gd name="connsiteY1" fmla="*/ 278377 h 526471"/>
              <a:gd name="connsiteX2" fmla="*/ 14057 w 375151"/>
              <a:gd name="connsiteY2" fmla="*/ 0 h 526471"/>
              <a:gd name="connsiteX3" fmla="*/ 375139 w 375151"/>
              <a:gd name="connsiteY3" fmla="*/ 279667 h 526471"/>
              <a:gd name="connsiteX4" fmla="*/ 24448 w 375151"/>
              <a:gd name="connsiteY4" fmla="*/ 526471 h 526471"/>
              <a:gd name="connsiteX0" fmla="*/ 24448 w 375151"/>
              <a:gd name="connsiteY0" fmla="*/ 526471 h 526471"/>
              <a:gd name="connsiteX1" fmla="*/ 135285 w 375151"/>
              <a:gd name="connsiteY1" fmla="*/ 278377 h 526471"/>
              <a:gd name="connsiteX2" fmla="*/ 14057 w 375151"/>
              <a:gd name="connsiteY2" fmla="*/ 0 h 526471"/>
              <a:gd name="connsiteX3" fmla="*/ 375139 w 375151"/>
              <a:gd name="connsiteY3" fmla="*/ 279667 h 526471"/>
              <a:gd name="connsiteX4" fmla="*/ 24448 w 375151"/>
              <a:gd name="connsiteY4" fmla="*/ 526471 h 526471"/>
              <a:gd name="connsiteX0" fmla="*/ 24448 w 375151"/>
              <a:gd name="connsiteY0" fmla="*/ 526471 h 526471"/>
              <a:gd name="connsiteX1" fmla="*/ 135285 w 375151"/>
              <a:gd name="connsiteY1" fmla="*/ 278377 h 526471"/>
              <a:gd name="connsiteX2" fmla="*/ 14057 w 375151"/>
              <a:gd name="connsiteY2" fmla="*/ 0 h 526471"/>
              <a:gd name="connsiteX3" fmla="*/ 375139 w 375151"/>
              <a:gd name="connsiteY3" fmla="*/ 279667 h 526471"/>
              <a:gd name="connsiteX4" fmla="*/ 24448 w 375151"/>
              <a:gd name="connsiteY4" fmla="*/ 526471 h 526471"/>
              <a:gd name="connsiteX0" fmla="*/ 24448 w 375151"/>
              <a:gd name="connsiteY0" fmla="*/ 526471 h 526471"/>
              <a:gd name="connsiteX1" fmla="*/ 135285 w 375151"/>
              <a:gd name="connsiteY1" fmla="*/ 278377 h 526471"/>
              <a:gd name="connsiteX2" fmla="*/ 14057 w 375151"/>
              <a:gd name="connsiteY2" fmla="*/ 0 h 526471"/>
              <a:gd name="connsiteX3" fmla="*/ 375139 w 375151"/>
              <a:gd name="connsiteY3" fmla="*/ 279667 h 526471"/>
              <a:gd name="connsiteX4" fmla="*/ 24448 w 375151"/>
              <a:gd name="connsiteY4" fmla="*/ 526471 h 526471"/>
              <a:gd name="connsiteX0" fmla="*/ 10391 w 361094"/>
              <a:gd name="connsiteY0" fmla="*/ 526471 h 526471"/>
              <a:gd name="connsiteX1" fmla="*/ 121228 w 361094"/>
              <a:gd name="connsiteY1" fmla="*/ 278377 h 526471"/>
              <a:gd name="connsiteX2" fmla="*/ 0 w 361094"/>
              <a:gd name="connsiteY2" fmla="*/ 0 h 526471"/>
              <a:gd name="connsiteX3" fmla="*/ 361082 w 361094"/>
              <a:gd name="connsiteY3" fmla="*/ 279667 h 526471"/>
              <a:gd name="connsiteX4" fmla="*/ 10391 w 361094"/>
              <a:gd name="connsiteY4" fmla="*/ 526471 h 526471"/>
              <a:gd name="connsiteX0" fmla="*/ 10391 w 361082"/>
              <a:gd name="connsiteY0" fmla="*/ 526471 h 526471"/>
              <a:gd name="connsiteX1" fmla="*/ 121228 w 361082"/>
              <a:gd name="connsiteY1" fmla="*/ 278377 h 526471"/>
              <a:gd name="connsiteX2" fmla="*/ 0 w 361082"/>
              <a:gd name="connsiteY2" fmla="*/ 0 h 526471"/>
              <a:gd name="connsiteX3" fmla="*/ 361082 w 361082"/>
              <a:gd name="connsiteY3" fmla="*/ 279667 h 526471"/>
              <a:gd name="connsiteX4" fmla="*/ 10391 w 361082"/>
              <a:gd name="connsiteY4" fmla="*/ 526471 h 526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082" h="526471">
                <a:moveTo>
                  <a:pt x="10391" y="526471"/>
                </a:moveTo>
                <a:cubicBezTo>
                  <a:pt x="48996" y="423911"/>
                  <a:pt x="87241" y="346628"/>
                  <a:pt x="121228" y="278377"/>
                </a:cubicBezTo>
                <a:cubicBezTo>
                  <a:pt x="78221" y="190631"/>
                  <a:pt x="37523" y="93752"/>
                  <a:pt x="0" y="0"/>
                </a:cubicBezTo>
                <a:lnTo>
                  <a:pt x="361082" y="279667"/>
                </a:lnTo>
                <a:lnTo>
                  <a:pt x="10391" y="526471"/>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019533" y="4845949"/>
            <a:ext cx="1302268" cy="523220"/>
          </a:xfrm>
          <a:prstGeom prst="rect">
            <a:avLst/>
          </a:prstGeom>
          <a:noFill/>
          <a:ln>
            <a:solidFill>
              <a:schemeClr val="tx1"/>
            </a:solidFill>
          </a:ln>
        </p:spPr>
        <p:txBody>
          <a:bodyPr wrap="square" rtlCol="0">
            <a:spAutoFit/>
          </a:bodyPr>
          <a:lstStyle/>
          <a:p>
            <a:pPr algn="ctr"/>
            <a:r>
              <a:rPr lang="en-US" sz="2800" dirty="0" smtClean="0"/>
              <a:t>Darius I</a:t>
            </a:r>
          </a:p>
        </p:txBody>
      </p:sp>
      <p:sp>
        <p:nvSpPr>
          <p:cNvPr id="14" name="Right Arrow 9"/>
          <p:cNvSpPr/>
          <p:nvPr/>
        </p:nvSpPr>
        <p:spPr>
          <a:xfrm rot="21357909">
            <a:off x="9427157" y="4982494"/>
            <a:ext cx="361082" cy="257239"/>
          </a:xfrm>
          <a:custGeom>
            <a:avLst/>
            <a:gdLst>
              <a:gd name="connsiteX0" fmla="*/ 0 w 942109"/>
              <a:gd name="connsiteY0" fmla="*/ 173181 h 692725"/>
              <a:gd name="connsiteX1" fmla="*/ 595747 w 942109"/>
              <a:gd name="connsiteY1" fmla="*/ 173181 h 692725"/>
              <a:gd name="connsiteX2" fmla="*/ 595747 w 942109"/>
              <a:gd name="connsiteY2" fmla="*/ 0 h 692725"/>
              <a:gd name="connsiteX3" fmla="*/ 942109 w 942109"/>
              <a:gd name="connsiteY3" fmla="*/ 346363 h 692725"/>
              <a:gd name="connsiteX4" fmla="*/ 595747 w 942109"/>
              <a:gd name="connsiteY4" fmla="*/ 692725 h 692725"/>
              <a:gd name="connsiteX5" fmla="*/ 595747 w 942109"/>
              <a:gd name="connsiteY5" fmla="*/ 519544 h 692725"/>
              <a:gd name="connsiteX6" fmla="*/ 0 w 942109"/>
              <a:gd name="connsiteY6" fmla="*/ 519544 h 692725"/>
              <a:gd name="connsiteX7" fmla="*/ 0 w 942109"/>
              <a:gd name="connsiteY7" fmla="*/ 173181 h 692725"/>
              <a:gd name="connsiteX0" fmla="*/ 0 w 942109"/>
              <a:gd name="connsiteY0" fmla="*/ 519544 h 692725"/>
              <a:gd name="connsiteX1" fmla="*/ 595747 w 942109"/>
              <a:gd name="connsiteY1" fmla="*/ 173181 h 692725"/>
              <a:gd name="connsiteX2" fmla="*/ 595747 w 942109"/>
              <a:gd name="connsiteY2" fmla="*/ 0 h 692725"/>
              <a:gd name="connsiteX3" fmla="*/ 942109 w 942109"/>
              <a:gd name="connsiteY3" fmla="*/ 346363 h 692725"/>
              <a:gd name="connsiteX4" fmla="*/ 595747 w 942109"/>
              <a:gd name="connsiteY4" fmla="*/ 692725 h 692725"/>
              <a:gd name="connsiteX5" fmla="*/ 595747 w 942109"/>
              <a:gd name="connsiteY5" fmla="*/ 519544 h 692725"/>
              <a:gd name="connsiteX6" fmla="*/ 0 w 942109"/>
              <a:gd name="connsiteY6" fmla="*/ 519544 h 692725"/>
              <a:gd name="connsiteX0" fmla="*/ 0 w 346362"/>
              <a:gd name="connsiteY0" fmla="*/ 519544 h 692725"/>
              <a:gd name="connsiteX1" fmla="*/ 0 w 346362"/>
              <a:gd name="connsiteY1" fmla="*/ 173181 h 692725"/>
              <a:gd name="connsiteX2" fmla="*/ 0 w 346362"/>
              <a:gd name="connsiteY2" fmla="*/ 0 h 692725"/>
              <a:gd name="connsiteX3" fmla="*/ 346362 w 346362"/>
              <a:gd name="connsiteY3" fmla="*/ 346363 h 692725"/>
              <a:gd name="connsiteX4" fmla="*/ 0 w 346362"/>
              <a:gd name="connsiteY4" fmla="*/ 692725 h 692725"/>
              <a:gd name="connsiteX5" fmla="*/ 0 w 346362"/>
              <a:gd name="connsiteY5" fmla="*/ 519544 h 692725"/>
              <a:gd name="connsiteX0" fmla="*/ 27709 w 346362"/>
              <a:gd name="connsiteY0" fmla="*/ 214744 h 692725"/>
              <a:gd name="connsiteX1" fmla="*/ 0 w 346362"/>
              <a:gd name="connsiteY1" fmla="*/ 173181 h 692725"/>
              <a:gd name="connsiteX2" fmla="*/ 0 w 346362"/>
              <a:gd name="connsiteY2" fmla="*/ 0 h 692725"/>
              <a:gd name="connsiteX3" fmla="*/ 346362 w 346362"/>
              <a:gd name="connsiteY3" fmla="*/ 346363 h 692725"/>
              <a:gd name="connsiteX4" fmla="*/ 0 w 346362"/>
              <a:gd name="connsiteY4" fmla="*/ 692725 h 692725"/>
              <a:gd name="connsiteX5" fmla="*/ 27709 w 346362"/>
              <a:gd name="connsiteY5" fmla="*/ 214744 h 692725"/>
              <a:gd name="connsiteX0" fmla="*/ 0 w 346362"/>
              <a:gd name="connsiteY0" fmla="*/ 692725 h 692725"/>
              <a:gd name="connsiteX1" fmla="*/ 0 w 346362"/>
              <a:gd name="connsiteY1" fmla="*/ 173181 h 692725"/>
              <a:gd name="connsiteX2" fmla="*/ 0 w 346362"/>
              <a:gd name="connsiteY2" fmla="*/ 0 h 692725"/>
              <a:gd name="connsiteX3" fmla="*/ 346362 w 346362"/>
              <a:gd name="connsiteY3" fmla="*/ 346363 h 692725"/>
              <a:gd name="connsiteX4" fmla="*/ 0 w 346362"/>
              <a:gd name="connsiteY4" fmla="*/ 692725 h 692725"/>
              <a:gd name="connsiteX0" fmla="*/ 0 w 346362"/>
              <a:gd name="connsiteY0" fmla="*/ 692725 h 692725"/>
              <a:gd name="connsiteX1" fmla="*/ 0 w 346362"/>
              <a:gd name="connsiteY1" fmla="*/ 353290 h 692725"/>
              <a:gd name="connsiteX2" fmla="*/ 0 w 346362"/>
              <a:gd name="connsiteY2" fmla="*/ 0 h 692725"/>
              <a:gd name="connsiteX3" fmla="*/ 346362 w 346362"/>
              <a:gd name="connsiteY3" fmla="*/ 346363 h 692725"/>
              <a:gd name="connsiteX4" fmla="*/ 0 w 346362"/>
              <a:gd name="connsiteY4" fmla="*/ 692725 h 692725"/>
              <a:gd name="connsiteX0" fmla="*/ 25656 w 372018"/>
              <a:gd name="connsiteY0" fmla="*/ 692725 h 692729"/>
              <a:gd name="connsiteX1" fmla="*/ 25656 w 372018"/>
              <a:gd name="connsiteY1" fmla="*/ 353290 h 692729"/>
              <a:gd name="connsiteX2" fmla="*/ 25656 w 372018"/>
              <a:gd name="connsiteY2" fmla="*/ 0 h 692729"/>
              <a:gd name="connsiteX3" fmla="*/ 372018 w 372018"/>
              <a:gd name="connsiteY3" fmla="*/ 346363 h 692729"/>
              <a:gd name="connsiteX4" fmla="*/ 25656 w 372018"/>
              <a:gd name="connsiteY4" fmla="*/ 692725 h 692729"/>
              <a:gd name="connsiteX0" fmla="*/ 12043 w 358405"/>
              <a:gd name="connsiteY0" fmla="*/ 692725 h 692729"/>
              <a:gd name="connsiteX1" fmla="*/ 122880 w 358405"/>
              <a:gd name="connsiteY1" fmla="*/ 367145 h 692729"/>
              <a:gd name="connsiteX2" fmla="*/ 12043 w 358405"/>
              <a:gd name="connsiteY2" fmla="*/ 0 h 692729"/>
              <a:gd name="connsiteX3" fmla="*/ 358405 w 358405"/>
              <a:gd name="connsiteY3" fmla="*/ 346363 h 692729"/>
              <a:gd name="connsiteX4" fmla="*/ 12043 w 358405"/>
              <a:gd name="connsiteY4" fmla="*/ 692725 h 692729"/>
              <a:gd name="connsiteX0" fmla="*/ 12300 w 358662"/>
              <a:gd name="connsiteY0" fmla="*/ 526471 h 526475"/>
              <a:gd name="connsiteX1" fmla="*/ 123137 w 358662"/>
              <a:gd name="connsiteY1" fmla="*/ 200891 h 526475"/>
              <a:gd name="connsiteX2" fmla="*/ 40009 w 358662"/>
              <a:gd name="connsiteY2" fmla="*/ 0 h 526475"/>
              <a:gd name="connsiteX3" fmla="*/ 358662 w 358662"/>
              <a:gd name="connsiteY3" fmla="*/ 180109 h 526475"/>
              <a:gd name="connsiteX4" fmla="*/ 12300 w 358662"/>
              <a:gd name="connsiteY4" fmla="*/ 526471 h 526475"/>
              <a:gd name="connsiteX0" fmla="*/ 12300 w 372516"/>
              <a:gd name="connsiteY0" fmla="*/ 526471 h 526475"/>
              <a:gd name="connsiteX1" fmla="*/ 123137 w 372516"/>
              <a:gd name="connsiteY1" fmla="*/ 200891 h 526475"/>
              <a:gd name="connsiteX2" fmla="*/ 40009 w 372516"/>
              <a:gd name="connsiteY2" fmla="*/ 0 h 526475"/>
              <a:gd name="connsiteX3" fmla="*/ 372516 w 372516"/>
              <a:gd name="connsiteY3" fmla="*/ 318655 h 526475"/>
              <a:gd name="connsiteX4" fmla="*/ 12300 w 372516"/>
              <a:gd name="connsiteY4" fmla="*/ 526471 h 526475"/>
              <a:gd name="connsiteX0" fmla="*/ 12300 w 372516"/>
              <a:gd name="connsiteY0" fmla="*/ 526471 h 526477"/>
              <a:gd name="connsiteX1" fmla="*/ 123137 w 372516"/>
              <a:gd name="connsiteY1" fmla="*/ 297872 h 526477"/>
              <a:gd name="connsiteX2" fmla="*/ 40009 w 372516"/>
              <a:gd name="connsiteY2" fmla="*/ 0 h 526477"/>
              <a:gd name="connsiteX3" fmla="*/ 372516 w 372516"/>
              <a:gd name="connsiteY3" fmla="*/ 318655 h 526477"/>
              <a:gd name="connsiteX4" fmla="*/ 12300 w 372516"/>
              <a:gd name="connsiteY4" fmla="*/ 526471 h 526477"/>
              <a:gd name="connsiteX0" fmla="*/ 12300 w 372516"/>
              <a:gd name="connsiteY0" fmla="*/ 526471 h 526477"/>
              <a:gd name="connsiteX1" fmla="*/ 123137 w 372516"/>
              <a:gd name="connsiteY1" fmla="*/ 297872 h 526477"/>
              <a:gd name="connsiteX2" fmla="*/ 40009 w 372516"/>
              <a:gd name="connsiteY2" fmla="*/ 0 h 526477"/>
              <a:gd name="connsiteX3" fmla="*/ 372516 w 372516"/>
              <a:gd name="connsiteY3" fmla="*/ 318655 h 526477"/>
              <a:gd name="connsiteX4" fmla="*/ 12300 w 372516"/>
              <a:gd name="connsiteY4" fmla="*/ 526471 h 526477"/>
              <a:gd name="connsiteX0" fmla="*/ 12300 w 372516"/>
              <a:gd name="connsiteY0" fmla="*/ 526471 h 526477"/>
              <a:gd name="connsiteX1" fmla="*/ 123137 w 372516"/>
              <a:gd name="connsiteY1" fmla="*/ 297872 h 526477"/>
              <a:gd name="connsiteX2" fmla="*/ 40009 w 372516"/>
              <a:gd name="connsiteY2" fmla="*/ 0 h 526477"/>
              <a:gd name="connsiteX3" fmla="*/ 372516 w 372516"/>
              <a:gd name="connsiteY3" fmla="*/ 318655 h 526477"/>
              <a:gd name="connsiteX4" fmla="*/ 12300 w 372516"/>
              <a:gd name="connsiteY4" fmla="*/ 526471 h 526477"/>
              <a:gd name="connsiteX0" fmla="*/ 13480 w 373696"/>
              <a:gd name="connsiteY0" fmla="*/ 526471 h 526477"/>
              <a:gd name="connsiteX1" fmla="*/ 124317 w 373696"/>
              <a:gd name="connsiteY1" fmla="*/ 297872 h 526477"/>
              <a:gd name="connsiteX2" fmla="*/ 41189 w 373696"/>
              <a:gd name="connsiteY2" fmla="*/ 0 h 526477"/>
              <a:gd name="connsiteX3" fmla="*/ 373696 w 373696"/>
              <a:gd name="connsiteY3" fmla="*/ 318655 h 526477"/>
              <a:gd name="connsiteX4" fmla="*/ 13480 w 373696"/>
              <a:gd name="connsiteY4" fmla="*/ 526471 h 526477"/>
              <a:gd name="connsiteX0" fmla="*/ 13480 w 364171"/>
              <a:gd name="connsiteY0" fmla="*/ 526471 h 526477"/>
              <a:gd name="connsiteX1" fmla="*/ 124317 w 364171"/>
              <a:gd name="connsiteY1" fmla="*/ 297872 h 526477"/>
              <a:gd name="connsiteX2" fmla="*/ 41189 w 364171"/>
              <a:gd name="connsiteY2" fmla="*/ 0 h 526477"/>
              <a:gd name="connsiteX3" fmla="*/ 364171 w 364171"/>
              <a:gd name="connsiteY3" fmla="*/ 279667 h 526477"/>
              <a:gd name="connsiteX4" fmla="*/ 13480 w 364171"/>
              <a:gd name="connsiteY4" fmla="*/ 526471 h 526477"/>
              <a:gd name="connsiteX0" fmla="*/ 13480 w 364171"/>
              <a:gd name="connsiteY0" fmla="*/ 526471 h 526477"/>
              <a:gd name="connsiteX1" fmla="*/ 124317 w 364171"/>
              <a:gd name="connsiteY1" fmla="*/ 278377 h 526477"/>
              <a:gd name="connsiteX2" fmla="*/ 41189 w 364171"/>
              <a:gd name="connsiteY2" fmla="*/ 0 h 526477"/>
              <a:gd name="connsiteX3" fmla="*/ 364171 w 364171"/>
              <a:gd name="connsiteY3" fmla="*/ 279667 h 526477"/>
              <a:gd name="connsiteX4" fmla="*/ 13480 w 364171"/>
              <a:gd name="connsiteY4" fmla="*/ 526471 h 526477"/>
              <a:gd name="connsiteX0" fmla="*/ 23182 w 373873"/>
              <a:gd name="connsiteY0" fmla="*/ 526471 h 526477"/>
              <a:gd name="connsiteX1" fmla="*/ 134019 w 373873"/>
              <a:gd name="connsiteY1" fmla="*/ 278377 h 526477"/>
              <a:gd name="connsiteX2" fmla="*/ 12791 w 373873"/>
              <a:gd name="connsiteY2" fmla="*/ 0 h 526477"/>
              <a:gd name="connsiteX3" fmla="*/ 373873 w 373873"/>
              <a:gd name="connsiteY3" fmla="*/ 279667 h 526477"/>
              <a:gd name="connsiteX4" fmla="*/ 23182 w 373873"/>
              <a:gd name="connsiteY4" fmla="*/ 526471 h 526477"/>
              <a:gd name="connsiteX0" fmla="*/ 24448 w 375139"/>
              <a:gd name="connsiteY0" fmla="*/ 526471 h 526477"/>
              <a:gd name="connsiteX1" fmla="*/ 135285 w 375139"/>
              <a:gd name="connsiteY1" fmla="*/ 278377 h 526477"/>
              <a:gd name="connsiteX2" fmla="*/ 14057 w 375139"/>
              <a:gd name="connsiteY2" fmla="*/ 0 h 526477"/>
              <a:gd name="connsiteX3" fmla="*/ 375139 w 375139"/>
              <a:gd name="connsiteY3" fmla="*/ 279667 h 526477"/>
              <a:gd name="connsiteX4" fmla="*/ 24448 w 375139"/>
              <a:gd name="connsiteY4" fmla="*/ 526471 h 526477"/>
              <a:gd name="connsiteX0" fmla="*/ 24448 w 375139"/>
              <a:gd name="connsiteY0" fmla="*/ 526471 h 526477"/>
              <a:gd name="connsiteX1" fmla="*/ 135285 w 375139"/>
              <a:gd name="connsiteY1" fmla="*/ 278377 h 526477"/>
              <a:gd name="connsiteX2" fmla="*/ 14057 w 375139"/>
              <a:gd name="connsiteY2" fmla="*/ 0 h 526477"/>
              <a:gd name="connsiteX3" fmla="*/ 375139 w 375139"/>
              <a:gd name="connsiteY3" fmla="*/ 279667 h 526477"/>
              <a:gd name="connsiteX4" fmla="*/ 24448 w 375139"/>
              <a:gd name="connsiteY4" fmla="*/ 526471 h 526477"/>
              <a:gd name="connsiteX0" fmla="*/ 24448 w 375146"/>
              <a:gd name="connsiteY0" fmla="*/ 526471 h 526471"/>
              <a:gd name="connsiteX1" fmla="*/ 135285 w 375146"/>
              <a:gd name="connsiteY1" fmla="*/ 278377 h 526471"/>
              <a:gd name="connsiteX2" fmla="*/ 14057 w 375146"/>
              <a:gd name="connsiteY2" fmla="*/ 0 h 526471"/>
              <a:gd name="connsiteX3" fmla="*/ 375139 w 375146"/>
              <a:gd name="connsiteY3" fmla="*/ 279667 h 526471"/>
              <a:gd name="connsiteX4" fmla="*/ 24448 w 375146"/>
              <a:gd name="connsiteY4" fmla="*/ 526471 h 526471"/>
              <a:gd name="connsiteX0" fmla="*/ 24448 w 375151"/>
              <a:gd name="connsiteY0" fmla="*/ 526471 h 526471"/>
              <a:gd name="connsiteX1" fmla="*/ 135285 w 375151"/>
              <a:gd name="connsiteY1" fmla="*/ 278377 h 526471"/>
              <a:gd name="connsiteX2" fmla="*/ 14057 w 375151"/>
              <a:gd name="connsiteY2" fmla="*/ 0 h 526471"/>
              <a:gd name="connsiteX3" fmla="*/ 375139 w 375151"/>
              <a:gd name="connsiteY3" fmla="*/ 279667 h 526471"/>
              <a:gd name="connsiteX4" fmla="*/ 24448 w 375151"/>
              <a:gd name="connsiteY4" fmla="*/ 526471 h 526471"/>
              <a:gd name="connsiteX0" fmla="*/ 24448 w 375151"/>
              <a:gd name="connsiteY0" fmla="*/ 526471 h 526471"/>
              <a:gd name="connsiteX1" fmla="*/ 135285 w 375151"/>
              <a:gd name="connsiteY1" fmla="*/ 278377 h 526471"/>
              <a:gd name="connsiteX2" fmla="*/ 14057 w 375151"/>
              <a:gd name="connsiteY2" fmla="*/ 0 h 526471"/>
              <a:gd name="connsiteX3" fmla="*/ 375139 w 375151"/>
              <a:gd name="connsiteY3" fmla="*/ 279667 h 526471"/>
              <a:gd name="connsiteX4" fmla="*/ 24448 w 375151"/>
              <a:gd name="connsiteY4" fmla="*/ 526471 h 526471"/>
              <a:gd name="connsiteX0" fmla="*/ 24448 w 375151"/>
              <a:gd name="connsiteY0" fmla="*/ 526471 h 526471"/>
              <a:gd name="connsiteX1" fmla="*/ 135285 w 375151"/>
              <a:gd name="connsiteY1" fmla="*/ 278377 h 526471"/>
              <a:gd name="connsiteX2" fmla="*/ 14057 w 375151"/>
              <a:gd name="connsiteY2" fmla="*/ 0 h 526471"/>
              <a:gd name="connsiteX3" fmla="*/ 375139 w 375151"/>
              <a:gd name="connsiteY3" fmla="*/ 279667 h 526471"/>
              <a:gd name="connsiteX4" fmla="*/ 24448 w 375151"/>
              <a:gd name="connsiteY4" fmla="*/ 526471 h 526471"/>
              <a:gd name="connsiteX0" fmla="*/ 24448 w 375151"/>
              <a:gd name="connsiteY0" fmla="*/ 526471 h 526471"/>
              <a:gd name="connsiteX1" fmla="*/ 135285 w 375151"/>
              <a:gd name="connsiteY1" fmla="*/ 278377 h 526471"/>
              <a:gd name="connsiteX2" fmla="*/ 14057 w 375151"/>
              <a:gd name="connsiteY2" fmla="*/ 0 h 526471"/>
              <a:gd name="connsiteX3" fmla="*/ 375139 w 375151"/>
              <a:gd name="connsiteY3" fmla="*/ 279667 h 526471"/>
              <a:gd name="connsiteX4" fmla="*/ 24448 w 375151"/>
              <a:gd name="connsiteY4" fmla="*/ 526471 h 526471"/>
              <a:gd name="connsiteX0" fmla="*/ 24448 w 375151"/>
              <a:gd name="connsiteY0" fmla="*/ 526471 h 526471"/>
              <a:gd name="connsiteX1" fmla="*/ 135285 w 375151"/>
              <a:gd name="connsiteY1" fmla="*/ 278377 h 526471"/>
              <a:gd name="connsiteX2" fmla="*/ 14057 w 375151"/>
              <a:gd name="connsiteY2" fmla="*/ 0 h 526471"/>
              <a:gd name="connsiteX3" fmla="*/ 375139 w 375151"/>
              <a:gd name="connsiteY3" fmla="*/ 279667 h 526471"/>
              <a:gd name="connsiteX4" fmla="*/ 24448 w 375151"/>
              <a:gd name="connsiteY4" fmla="*/ 526471 h 526471"/>
              <a:gd name="connsiteX0" fmla="*/ 24448 w 375151"/>
              <a:gd name="connsiteY0" fmla="*/ 526471 h 526471"/>
              <a:gd name="connsiteX1" fmla="*/ 135285 w 375151"/>
              <a:gd name="connsiteY1" fmla="*/ 278377 h 526471"/>
              <a:gd name="connsiteX2" fmla="*/ 14057 w 375151"/>
              <a:gd name="connsiteY2" fmla="*/ 0 h 526471"/>
              <a:gd name="connsiteX3" fmla="*/ 375139 w 375151"/>
              <a:gd name="connsiteY3" fmla="*/ 279667 h 526471"/>
              <a:gd name="connsiteX4" fmla="*/ 24448 w 375151"/>
              <a:gd name="connsiteY4" fmla="*/ 526471 h 526471"/>
              <a:gd name="connsiteX0" fmla="*/ 10391 w 361094"/>
              <a:gd name="connsiteY0" fmla="*/ 526471 h 526471"/>
              <a:gd name="connsiteX1" fmla="*/ 121228 w 361094"/>
              <a:gd name="connsiteY1" fmla="*/ 278377 h 526471"/>
              <a:gd name="connsiteX2" fmla="*/ 0 w 361094"/>
              <a:gd name="connsiteY2" fmla="*/ 0 h 526471"/>
              <a:gd name="connsiteX3" fmla="*/ 361082 w 361094"/>
              <a:gd name="connsiteY3" fmla="*/ 279667 h 526471"/>
              <a:gd name="connsiteX4" fmla="*/ 10391 w 361094"/>
              <a:gd name="connsiteY4" fmla="*/ 526471 h 526471"/>
              <a:gd name="connsiteX0" fmla="*/ 10391 w 361082"/>
              <a:gd name="connsiteY0" fmla="*/ 526471 h 526471"/>
              <a:gd name="connsiteX1" fmla="*/ 121228 w 361082"/>
              <a:gd name="connsiteY1" fmla="*/ 278377 h 526471"/>
              <a:gd name="connsiteX2" fmla="*/ 0 w 361082"/>
              <a:gd name="connsiteY2" fmla="*/ 0 h 526471"/>
              <a:gd name="connsiteX3" fmla="*/ 361082 w 361082"/>
              <a:gd name="connsiteY3" fmla="*/ 279667 h 526471"/>
              <a:gd name="connsiteX4" fmla="*/ 10391 w 361082"/>
              <a:gd name="connsiteY4" fmla="*/ 526471 h 526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082" h="526471">
                <a:moveTo>
                  <a:pt x="10391" y="526471"/>
                </a:moveTo>
                <a:cubicBezTo>
                  <a:pt x="48996" y="423911"/>
                  <a:pt x="87241" y="346628"/>
                  <a:pt x="121228" y="278377"/>
                </a:cubicBezTo>
                <a:cubicBezTo>
                  <a:pt x="78221" y="190631"/>
                  <a:pt x="37523" y="93752"/>
                  <a:pt x="0" y="0"/>
                </a:cubicBezTo>
                <a:lnTo>
                  <a:pt x="361082" y="279667"/>
                </a:lnTo>
                <a:lnTo>
                  <a:pt x="10391" y="526471"/>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893592" y="5103413"/>
            <a:ext cx="1302268" cy="523220"/>
          </a:xfrm>
          <a:prstGeom prst="rect">
            <a:avLst/>
          </a:prstGeom>
          <a:noFill/>
          <a:ln>
            <a:solidFill>
              <a:schemeClr val="tx1"/>
            </a:solidFill>
          </a:ln>
        </p:spPr>
        <p:txBody>
          <a:bodyPr wrap="square" rtlCol="0">
            <a:spAutoFit/>
          </a:bodyPr>
          <a:lstStyle/>
          <a:p>
            <a:pPr algn="ctr"/>
            <a:r>
              <a:rPr lang="en-US" sz="2800" dirty="0" smtClean="0"/>
              <a:t>Xerxes</a:t>
            </a:r>
          </a:p>
        </p:txBody>
      </p:sp>
    </p:spTree>
    <p:extLst>
      <p:ext uri="{BB962C8B-B14F-4D97-AF65-F5344CB8AC3E}">
        <p14:creationId xmlns:p14="http://schemas.microsoft.com/office/powerpoint/2010/main" val="188016271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 </a:t>
            </a:r>
            <a:r>
              <a:rPr lang="en-US" sz="1800" dirty="0" smtClean="0"/>
              <a:t>(verse 2)</a:t>
            </a:r>
            <a:endParaRPr lang="en-US" sz="1800" dirty="0"/>
          </a:p>
        </p:txBody>
      </p:sp>
      <p:sp>
        <p:nvSpPr>
          <p:cNvPr id="3" name="Content Placeholder 2"/>
          <p:cNvSpPr>
            <a:spLocks noGrp="1"/>
          </p:cNvSpPr>
          <p:nvPr>
            <p:ph idx="1"/>
          </p:nvPr>
        </p:nvSpPr>
        <p:spPr>
          <a:xfrm>
            <a:off x="923544" y="2886329"/>
            <a:ext cx="10515600" cy="1710055"/>
          </a:xfrm>
        </p:spPr>
        <p:txBody>
          <a:bodyPr/>
          <a:lstStyle/>
          <a:p>
            <a:pPr marL="0" indent="0">
              <a:buNone/>
            </a:pPr>
            <a:r>
              <a:rPr lang="en-US" dirty="0" smtClean="0"/>
              <a:t>Fourth king stirs up everyone against the Grecian kingdom.</a:t>
            </a:r>
          </a:p>
          <a:p>
            <a:pPr lvl="1"/>
            <a:r>
              <a:rPr lang="en-US" dirty="0" smtClean="0"/>
              <a:t>Xerxes is the one who attempted to attack Greece.</a:t>
            </a:r>
          </a:p>
          <a:p>
            <a:pPr lvl="1"/>
            <a:r>
              <a:rPr lang="en-US" dirty="0" smtClean="0"/>
              <a:t>The subject of the movie “300”.</a:t>
            </a:r>
          </a:p>
        </p:txBody>
      </p:sp>
    </p:spTree>
    <p:extLst>
      <p:ext uri="{BB962C8B-B14F-4D97-AF65-F5344CB8AC3E}">
        <p14:creationId xmlns:p14="http://schemas.microsoft.com/office/powerpoint/2010/main" val="145625587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11 </a:t>
            </a:r>
            <a:r>
              <a:rPr lang="en-US" sz="1800" dirty="0"/>
              <a:t>(verse </a:t>
            </a:r>
            <a:r>
              <a:rPr lang="en-US" sz="1800" dirty="0" smtClean="0"/>
              <a:t>3-4)</a:t>
            </a:r>
            <a:endParaRPr lang="en-US" sz="1800" dirty="0"/>
          </a:p>
        </p:txBody>
      </p:sp>
      <p:sp>
        <p:nvSpPr>
          <p:cNvPr id="3" name="Content Placeholder 2"/>
          <p:cNvSpPr>
            <a:spLocks noGrp="1"/>
          </p:cNvSpPr>
          <p:nvPr>
            <p:ph idx="1"/>
          </p:nvPr>
        </p:nvSpPr>
        <p:spPr>
          <a:xfrm>
            <a:off x="838200" y="2618105"/>
            <a:ext cx="10515600" cy="1771015"/>
          </a:xfrm>
        </p:spPr>
        <p:txBody>
          <a:bodyPr/>
          <a:lstStyle/>
          <a:p>
            <a:r>
              <a:rPr lang="en-US" dirty="0"/>
              <a:t>A mighty king will come to power.</a:t>
            </a:r>
          </a:p>
          <a:p>
            <a:pPr lvl="1"/>
            <a:r>
              <a:rPr lang="en-US" dirty="0"/>
              <a:t>This is Alexander the Great.</a:t>
            </a:r>
          </a:p>
          <a:p>
            <a:pPr lvl="1"/>
            <a:r>
              <a:rPr lang="en-US" dirty="0"/>
              <a:t>After his </a:t>
            </a:r>
            <a:r>
              <a:rPr lang="en-US" dirty="0" smtClean="0"/>
              <a:t>death and a short period of contention, </a:t>
            </a:r>
            <a:r>
              <a:rPr lang="en-US" dirty="0"/>
              <a:t>his kingdom is broken up between his four top generals</a:t>
            </a:r>
            <a:r>
              <a:rPr lang="en-US" dirty="0" smtClean="0"/>
              <a:t>.</a:t>
            </a:r>
            <a:endParaRPr lang="en-US" dirty="0"/>
          </a:p>
        </p:txBody>
      </p:sp>
    </p:spTree>
    <p:extLst>
      <p:ext uri="{BB962C8B-B14F-4D97-AF65-F5344CB8AC3E}">
        <p14:creationId xmlns:p14="http://schemas.microsoft.com/office/powerpoint/2010/main" val="214679533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a:t>
            </a:r>
            <a:endParaRPr lang="en-US" dirty="0"/>
          </a:p>
        </p:txBody>
      </p:sp>
      <p:sp>
        <p:nvSpPr>
          <p:cNvPr id="3" name="Content Placeholder 2"/>
          <p:cNvSpPr>
            <a:spLocks noGrp="1"/>
          </p:cNvSpPr>
          <p:nvPr>
            <p:ph idx="1"/>
          </p:nvPr>
        </p:nvSpPr>
        <p:spPr>
          <a:xfrm>
            <a:off x="0" y="1732643"/>
            <a:ext cx="10069417" cy="582164"/>
          </a:xfrm>
        </p:spPr>
        <p:txBody>
          <a:bodyPr/>
          <a:lstStyle/>
          <a:p>
            <a:pPr marL="457200" lvl="1" indent="0" algn="ctr">
              <a:buNone/>
            </a:pPr>
            <a:r>
              <a:rPr lang="en-US" dirty="0" smtClean="0"/>
              <a:t>These </a:t>
            </a:r>
            <a:r>
              <a:rPr lang="en-US" dirty="0"/>
              <a:t>are the four horns from Chapter 8.</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2056" y="2941706"/>
            <a:ext cx="1292577" cy="172343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4914" y="3720378"/>
            <a:ext cx="1397891" cy="136100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5862" y="3584632"/>
            <a:ext cx="1292577" cy="193886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00953" y="3046953"/>
            <a:ext cx="1071067" cy="2002570"/>
          </a:xfrm>
          <a:prstGeom prst="rect">
            <a:avLst/>
          </a:prstGeom>
        </p:spPr>
      </p:pic>
      <p:sp>
        <p:nvSpPr>
          <p:cNvPr id="8" name="TextBox 7"/>
          <p:cNvSpPr txBox="1"/>
          <p:nvPr/>
        </p:nvSpPr>
        <p:spPr>
          <a:xfrm>
            <a:off x="4002232" y="4667561"/>
            <a:ext cx="1792224" cy="369332"/>
          </a:xfrm>
          <a:prstGeom prst="rect">
            <a:avLst/>
          </a:prstGeom>
          <a:noFill/>
        </p:spPr>
        <p:txBody>
          <a:bodyPr wrap="square" rtlCol="0">
            <a:spAutoFit/>
          </a:bodyPr>
          <a:lstStyle/>
          <a:p>
            <a:r>
              <a:rPr lang="en-US" dirty="0" err="1"/>
              <a:t>Seleucus</a:t>
            </a:r>
            <a:r>
              <a:rPr lang="en-US" dirty="0"/>
              <a:t> </a:t>
            </a:r>
            <a:r>
              <a:rPr lang="en-US" dirty="0" err="1"/>
              <a:t>Nicator</a:t>
            </a:r>
            <a:endParaRPr lang="en-US" dirty="0"/>
          </a:p>
        </p:txBody>
      </p:sp>
      <p:sp>
        <p:nvSpPr>
          <p:cNvPr id="9" name="TextBox 8"/>
          <p:cNvSpPr txBox="1"/>
          <p:nvPr/>
        </p:nvSpPr>
        <p:spPr>
          <a:xfrm>
            <a:off x="1162868" y="5083994"/>
            <a:ext cx="2721982" cy="369332"/>
          </a:xfrm>
          <a:prstGeom prst="rect">
            <a:avLst/>
          </a:prstGeom>
          <a:noFill/>
        </p:spPr>
        <p:txBody>
          <a:bodyPr wrap="square" rtlCol="0">
            <a:spAutoFit/>
          </a:bodyPr>
          <a:lstStyle/>
          <a:p>
            <a:r>
              <a:rPr lang="en-US" dirty="0" err="1"/>
              <a:t>Cassandar</a:t>
            </a:r>
            <a:r>
              <a:rPr lang="en-US" dirty="0"/>
              <a:t> son of </a:t>
            </a:r>
            <a:r>
              <a:rPr lang="en-US" dirty="0" smtClean="0"/>
              <a:t>Antipater</a:t>
            </a:r>
            <a:endParaRPr lang="en-US" dirty="0"/>
          </a:p>
        </p:txBody>
      </p:sp>
      <p:sp>
        <p:nvSpPr>
          <p:cNvPr id="10" name="TextBox 9"/>
          <p:cNvSpPr txBox="1"/>
          <p:nvPr/>
        </p:nvSpPr>
        <p:spPr>
          <a:xfrm>
            <a:off x="6224470" y="5504999"/>
            <a:ext cx="975360" cy="369332"/>
          </a:xfrm>
          <a:prstGeom prst="rect">
            <a:avLst/>
          </a:prstGeom>
          <a:noFill/>
        </p:spPr>
        <p:txBody>
          <a:bodyPr wrap="square" rtlCol="0">
            <a:spAutoFit/>
          </a:bodyPr>
          <a:lstStyle/>
          <a:p>
            <a:r>
              <a:rPr lang="en-US" dirty="0"/>
              <a:t>Ptolemy</a:t>
            </a:r>
          </a:p>
        </p:txBody>
      </p:sp>
      <p:sp>
        <p:nvSpPr>
          <p:cNvPr id="11" name="TextBox 10"/>
          <p:cNvSpPr txBox="1"/>
          <p:nvPr/>
        </p:nvSpPr>
        <p:spPr>
          <a:xfrm>
            <a:off x="7990310" y="5058469"/>
            <a:ext cx="1292352" cy="369332"/>
          </a:xfrm>
          <a:prstGeom prst="rect">
            <a:avLst/>
          </a:prstGeom>
          <a:noFill/>
        </p:spPr>
        <p:txBody>
          <a:bodyPr wrap="square" rtlCol="0">
            <a:spAutoFit/>
          </a:bodyPr>
          <a:lstStyle/>
          <a:p>
            <a:r>
              <a:rPr lang="en-US" dirty="0" smtClean="0"/>
              <a:t>Lysimachus</a:t>
            </a:r>
            <a:endParaRPr lang="en-US" dirty="0"/>
          </a:p>
        </p:txBody>
      </p:sp>
    </p:spTree>
    <p:extLst>
      <p:ext uri="{BB962C8B-B14F-4D97-AF65-F5344CB8AC3E}">
        <p14:creationId xmlns:p14="http://schemas.microsoft.com/office/powerpoint/2010/main" val="150184018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 </a:t>
            </a:r>
            <a:r>
              <a:rPr lang="en-US" sz="1800" dirty="0" smtClean="0"/>
              <a:t>(verse 5 - 6)</a:t>
            </a:r>
            <a:endParaRPr lang="en-US" sz="1800" dirty="0"/>
          </a:p>
        </p:txBody>
      </p:sp>
      <p:sp>
        <p:nvSpPr>
          <p:cNvPr id="3" name="Content Placeholder 2"/>
          <p:cNvSpPr>
            <a:spLocks noGrp="1"/>
          </p:cNvSpPr>
          <p:nvPr>
            <p:ph idx="1"/>
          </p:nvPr>
        </p:nvSpPr>
        <p:spPr/>
        <p:txBody>
          <a:bodyPr>
            <a:normAutofit/>
          </a:bodyPr>
          <a:lstStyle/>
          <a:p>
            <a:pPr marL="0" indent="0">
              <a:buNone/>
            </a:pPr>
            <a:r>
              <a:rPr lang="en-US" dirty="0" smtClean="0"/>
              <a:t>The southern king is Ptolemy I </a:t>
            </a:r>
            <a:r>
              <a:rPr lang="en-US" dirty="0" err="1" smtClean="0"/>
              <a:t>Soter</a:t>
            </a:r>
            <a:r>
              <a:rPr lang="en-US" dirty="0" smtClean="0"/>
              <a:t>, son of </a:t>
            </a:r>
            <a:r>
              <a:rPr lang="en-US" dirty="0" err="1" smtClean="0"/>
              <a:t>Lagus</a:t>
            </a:r>
            <a:r>
              <a:rPr lang="en-US" dirty="0" smtClean="0"/>
              <a:t>.</a:t>
            </a:r>
          </a:p>
          <a:p>
            <a:pPr lvl="1"/>
            <a:r>
              <a:rPr lang="en-US" dirty="0" smtClean="0"/>
              <a:t>Same dynasty which brought us the Septuagint and the Egyptian history written by </a:t>
            </a:r>
            <a:r>
              <a:rPr lang="en-US" dirty="0" err="1" smtClean="0"/>
              <a:t>Manetho</a:t>
            </a:r>
            <a:r>
              <a:rPr lang="en-US" dirty="0" smtClean="0"/>
              <a:t>.  </a:t>
            </a:r>
            <a:r>
              <a:rPr lang="en-US" dirty="0" err="1" smtClean="0"/>
              <a:t>Ptomely</a:t>
            </a:r>
            <a:r>
              <a:rPr lang="en-US" dirty="0"/>
              <a:t> </a:t>
            </a:r>
            <a:r>
              <a:rPr lang="en-US" dirty="0" smtClean="0"/>
              <a:t>II </a:t>
            </a:r>
            <a:r>
              <a:rPr lang="en-US" dirty="0" err="1" smtClean="0"/>
              <a:t>Philadelphus</a:t>
            </a:r>
            <a:endParaRPr lang="en-US" dirty="0" smtClean="0"/>
          </a:p>
          <a:p>
            <a:pPr lvl="1"/>
            <a:endParaRPr lang="en-US" dirty="0"/>
          </a:p>
          <a:p>
            <a:pPr marL="0" indent="0">
              <a:buNone/>
            </a:pPr>
            <a:r>
              <a:rPr lang="en-US" dirty="0" smtClean="0"/>
              <a:t>The prince (official) who became stronger is </a:t>
            </a:r>
            <a:r>
              <a:rPr lang="en-US" dirty="0" err="1" smtClean="0"/>
              <a:t>Seleucus</a:t>
            </a:r>
            <a:r>
              <a:rPr lang="en-US" dirty="0" smtClean="0"/>
              <a:t> </a:t>
            </a:r>
            <a:r>
              <a:rPr lang="en-US" dirty="0" err="1" smtClean="0"/>
              <a:t>Nicator</a:t>
            </a:r>
            <a:r>
              <a:rPr lang="en-US" dirty="0" smtClean="0"/>
              <a:t>.  </a:t>
            </a:r>
            <a:r>
              <a:rPr lang="en-US" dirty="0" err="1" smtClean="0"/>
              <a:t>Seleucus</a:t>
            </a:r>
            <a:r>
              <a:rPr lang="en-US" dirty="0" smtClean="0"/>
              <a:t> is the northern king.</a:t>
            </a:r>
          </a:p>
          <a:p>
            <a:pPr marL="0" indent="0">
              <a:buNone/>
            </a:pPr>
            <a:endParaRPr lang="en-US" dirty="0" smtClean="0"/>
          </a:p>
        </p:txBody>
      </p:sp>
    </p:spTree>
    <p:extLst>
      <p:ext uri="{BB962C8B-B14F-4D97-AF65-F5344CB8AC3E}">
        <p14:creationId xmlns:p14="http://schemas.microsoft.com/office/powerpoint/2010/main" val="132726886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 </a:t>
            </a:r>
            <a:r>
              <a:rPr lang="en-US" sz="1800" dirty="0" smtClean="0"/>
              <a:t>(verse 6)</a:t>
            </a:r>
            <a:endParaRPr lang="en-US" sz="1800" dirty="0"/>
          </a:p>
        </p:txBody>
      </p:sp>
      <p:sp>
        <p:nvSpPr>
          <p:cNvPr id="3" name="Content Placeholder 2"/>
          <p:cNvSpPr>
            <a:spLocks noGrp="1"/>
          </p:cNvSpPr>
          <p:nvPr>
            <p:ph idx="1"/>
          </p:nvPr>
        </p:nvSpPr>
        <p:spPr/>
        <p:txBody>
          <a:bodyPr/>
          <a:lstStyle/>
          <a:p>
            <a:pPr marL="0" indent="0">
              <a:buNone/>
            </a:pPr>
            <a:r>
              <a:rPr lang="en-US" dirty="0"/>
              <a:t>Antiochus II (</a:t>
            </a:r>
            <a:r>
              <a:rPr lang="en-US" dirty="0" smtClean="0"/>
              <a:t>Seleucid </a:t>
            </a:r>
            <a:r>
              <a:rPr lang="en-US" dirty="0"/>
              <a:t>empire) was to marry Bernice, daughter of Ptolemy </a:t>
            </a:r>
            <a:r>
              <a:rPr lang="en-US" dirty="0" smtClean="0"/>
              <a:t>II becoming allies.</a:t>
            </a:r>
            <a:endParaRPr lang="en-US" dirty="0"/>
          </a:p>
          <a:p>
            <a:pPr lvl="1"/>
            <a:r>
              <a:rPr lang="en-US" dirty="0"/>
              <a:t>The city of Antioch is named after Antiochus.</a:t>
            </a:r>
          </a:p>
          <a:p>
            <a:pPr lvl="1"/>
            <a:r>
              <a:rPr lang="en-US" dirty="0"/>
              <a:t>Antiochus already had a wife (</a:t>
            </a:r>
            <a:r>
              <a:rPr lang="en-US" dirty="0" err="1"/>
              <a:t>Laodice</a:t>
            </a:r>
            <a:r>
              <a:rPr lang="en-US" dirty="0"/>
              <a:t>, after whom the city of Laodicea is named</a:t>
            </a:r>
            <a:r>
              <a:rPr lang="en-US" dirty="0" smtClean="0"/>
              <a:t>)</a:t>
            </a:r>
          </a:p>
          <a:p>
            <a:pPr lvl="1"/>
            <a:endParaRPr lang="en-US" dirty="0"/>
          </a:p>
          <a:p>
            <a:pPr marL="0" indent="0">
              <a:buNone/>
            </a:pPr>
            <a:r>
              <a:rPr lang="en-US" dirty="0" smtClean="0"/>
              <a:t>Not taking well to being divorced, </a:t>
            </a:r>
            <a:r>
              <a:rPr lang="en-US" dirty="0" err="1" smtClean="0"/>
              <a:t>Laodice</a:t>
            </a:r>
            <a:r>
              <a:rPr lang="en-US" dirty="0" smtClean="0"/>
              <a:t> has Bernice and Antiochus’ son assassinated.  Soon after Antiochus dies of poisoning (247 BC).</a:t>
            </a:r>
          </a:p>
          <a:p>
            <a:pPr marL="0" indent="0">
              <a:buNone/>
            </a:pPr>
            <a:endParaRPr lang="en-US" dirty="0"/>
          </a:p>
          <a:p>
            <a:pPr marL="0" indent="0">
              <a:buNone/>
            </a:pPr>
            <a:r>
              <a:rPr lang="en-US" dirty="0" err="1" smtClean="0"/>
              <a:t>Laodice</a:t>
            </a:r>
            <a:r>
              <a:rPr lang="en-US" dirty="0" smtClean="0"/>
              <a:t> then shares power with her son </a:t>
            </a:r>
            <a:r>
              <a:rPr lang="en-US" dirty="0" err="1" smtClean="0"/>
              <a:t>Seleucus</a:t>
            </a:r>
            <a:r>
              <a:rPr lang="en-US" dirty="0" smtClean="0"/>
              <a:t> II.</a:t>
            </a:r>
            <a:endParaRPr lang="en-US" dirty="0"/>
          </a:p>
        </p:txBody>
      </p:sp>
    </p:spTree>
    <p:extLst>
      <p:ext uri="{BB962C8B-B14F-4D97-AF65-F5344CB8AC3E}">
        <p14:creationId xmlns:p14="http://schemas.microsoft.com/office/powerpoint/2010/main" val="419180169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 </a:t>
            </a:r>
            <a:r>
              <a:rPr lang="en-US" sz="1800" dirty="0" smtClean="0"/>
              <a:t>(verse 7-9)</a:t>
            </a:r>
            <a:endParaRPr lang="en-US" sz="1800" dirty="0"/>
          </a:p>
        </p:txBody>
      </p:sp>
      <p:sp>
        <p:nvSpPr>
          <p:cNvPr id="3" name="Content Placeholder 2"/>
          <p:cNvSpPr>
            <a:spLocks noGrp="1"/>
          </p:cNvSpPr>
          <p:nvPr>
            <p:ph idx="1"/>
          </p:nvPr>
        </p:nvSpPr>
        <p:spPr>
          <a:xfrm>
            <a:off x="838200" y="2167148"/>
            <a:ext cx="10515600" cy="2724341"/>
          </a:xfrm>
        </p:spPr>
        <p:txBody>
          <a:bodyPr/>
          <a:lstStyle/>
          <a:p>
            <a:pPr marL="0" indent="0">
              <a:buNone/>
            </a:pPr>
            <a:r>
              <a:rPr lang="en-US" dirty="0" smtClean="0"/>
              <a:t>Ptolemy III </a:t>
            </a:r>
            <a:r>
              <a:rPr lang="en-US" dirty="0" err="1" smtClean="0"/>
              <a:t>Euergetes</a:t>
            </a:r>
            <a:r>
              <a:rPr lang="en-US" dirty="0" smtClean="0"/>
              <a:t> organizes an expedition to avenge his sister’s death (Bernice).  Ptolemy II returns to Egypt with great spoil.</a:t>
            </a:r>
          </a:p>
          <a:p>
            <a:pPr lvl="1"/>
            <a:r>
              <a:rPr lang="en-US" dirty="0" smtClean="0"/>
              <a:t>Among the treasures taken was a return of the Egyptian idols taken by Cambyses in 524 BC.</a:t>
            </a:r>
          </a:p>
          <a:p>
            <a:pPr lvl="1"/>
            <a:endParaRPr lang="en-US" dirty="0"/>
          </a:p>
          <a:p>
            <a:pPr marL="0" indent="0">
              <a:buNone/>
            </a:pPr>
            <a:r>
              <a:rPr lang="en-US" dirty="0" err="1" smtClean="0"/>
              <a:t>Selucus</a:t>
            </a:r>
            <a:r>
              <a:rPr lang="en-US" dirty="0" smtClean="0"/>
              <a:t> II regained control of northern Syria and Phoenicia.</a:t>
            </a:r>
            <a:endParaRPr lang="en-US" dirty="0"/>
          </a:p>
        </p:txBody>
      </p:sp>
    </p:spTree>
    <p:extLst>
      <p:ext uri="{BB962C8B-B14F-4D97-AF65-F5344CB8AC3E}">
        <p14:creationId xmlns:p14="http://schemas.microsoft.com/office/powerpoint/2010/main" val="91536151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 </a:t>
            </a:r>
            <a:r>
              <a:rPr lang="en-US" sz="1800" dirty="0" smtClean="0"/>
              <a:t>(verse 10-16)</a:t>
            </a:r>
            <a:endParaRPr lang="en-US" sz="1800" dirty="0"/>
          </a:p>
        </p:txBody>
      </p:sp>
      <p:sp>
        <p:nvSpPr>
          <p:cNvPr id="3" name="Content Placeholder 2"/>
          <p:cNvSpPr>
            <a:spLocks noGrp="1"/>
          </p:cNvSpPr>
          <p:nvPr>
            <p:ph idx="1"/>
          </p:nvPr>
        </p:nvSpPr>
        <p:spPr>
          <a:xfrm>
            <a:off x="838200" y="1825625"/>
            <a:ext cx="10515600" cy="1790878"/>
          </a:xfrm>
        </p:spPr>
        <p:txBody>
          <a:bodyPr>
            <a:normAutofit fontScale="92500" lnSpcReduction="10000"/>
          </a:bodyPr>
          <a:lstStyle/>
          <a:p>
            <a:pPr marL="0" indent="0">
              <a:buNone/>
            </a:pPr>
            <a:r>
              <a:rPr lang="en-US" dirty="0" smtClean="0"/>
              <a:t>Ptolemy IV defeats Antiochus III (Seleucid Empire) AKA Antiochus the Great gaining control of the “Holy Land” as a result of the battle of </a:t>
            </a:r>
            <a:r>
              <a:rPr lang="en-US" dirty="0" err="1" smtClean="0"/>
              <a:t>Raphia</a:t>
            </a:r>
            <a:r>
              <a:rPr lang="en-US" dirty="0" smtClean="0"/>
              <a:t> 219-218 BC.</a:t>
            </a:r>
          </a:p>
          <a:p>
            <a:pPr lvl="1"/>
            <a:r>
              <a:rPr lang="en-US" dirty="0" smtClean="0"/>
              <a:t>Temporarily defeated by Ptolemy IV, </a:t>
            </a:r>
            <a:r>
              <a:rPr lang="en-US" dirty="0" smtClean="0"/>
              <a:t>Antiochus</a:t>
            </a:r>
            <a:r>
              <a:rPr lang="en-US" dirty="0" smtClean="0"/>
              <a:t> </a:t>
            </a:r>
            <a:r>
              <a:rPr lang="en-US" dirty="0" smtClean="0"/>
              <a:t>eventually wins in 203 when Ptolemy IV dies and is succeeded by his four year old son Ptolemy V </a:t>
            </a:r>
            <a:r>
              <a:rPr lang="en-US" dirty="0" err="1" smtClean="0"/>
              <a:t>Ephipanes</a:t>
            </a:r>
            <a:r>
              <a:rPr lang="en-US" dirty="0" smtClean="0"/>
              <a:t>.</a:t>
            </a:r>
            <a:endParaRPr lang="en-US" dirty="0"/>
          </a:p>
        </p:txBody>
      </p:sp>
      <p:sp>
        <p:nvSpPr>
          <p:cNvPr id="6" name="TextBox 5"/>
          <p:cNvSpPr txBox="1"/>
          <p:nvPr/>
        </p:nvSpPr>
        <p:spPr>
          <a:xfrm>
            <a:off x="873303" y="3791164"/>
            <a:ext cx="10376899" cy="2308324"/>
          </a:xfrm>
          <a:prstGeom prst="rect">
            <a:avLst/>
          </a:prstGeom>
          <a:noFill/>
        </p:spPr>
        <p:txBody>
          <a:bodyPr wrap="square" rtlCol="0">
            <a:spAutoFit/>
          </a:bodyPr>
          <a:lstStyle/>
          <a:p>
            <a:r>
              <a:rPr lang="en-US" sz="2400" dirty="0" smtClean="0"/>
              <a:t>After the victory, Ptolemy tours the eastern Mediterranean provinces including Jerusalem.</a:t>
            </a:r>
          </a:p>
          <a:p>
            <a:r>
              <a:rPr lang="en-US" sz="2400" dirty="0" smtClean="0"/>
              <a:t>While at Jerusalem, he is prevented from entering the Holy of Holies due to paralysis.</a:t>
            </a:r>
          </a:p>
          <a:p>
            <a:r>
              <a:rPr lang="en-US" sz="2400" dirty="0" smtClean="0"/>
              <a:t>Ptolemy then returns to Egypt and takes out his frustration over that occurrence on the Egyptian Jews.</a:t>
            </a:r>
            <a:endParaRPr lang="en-US" sz="2400" dirty="0"/>
          </a:p>
        </p:txBody>
      </p:sp>
    </p:spTree>
    <p:extLst>
      <p:ext uri="{BB962C8B-B14F-4D97-AF65-F5344CB8AC3E}">
        <p14:creationId xmlns:p14="http://schemas.microsoft.com/office/powerpoint/2010/main" val="401463728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 </a:t>
            </a:r>
            <a:r>
              <a:rPr lang="en-US" sz="1800" dirty="0" smtClean="0"/>
              <a:t>(verse 17-19)</a:t>
            </a:r>
            <a:endParaRPr lang="en-US" sz="1800" dirty="0"/>
          </a:p>
        </p:txBody>
      </p:sp>
      <p:sp>
        <p:nvSpPr>
          <p:cNvPr id="3" name="Content Placeholder 2"/>
          <p:cNvSpPr>
            <a:spLocks noGrp="1"/>
          </p:cNvSpPr>
          <p:nvPr>
            <p:ph idx="1"/>
          </p:nvPr>
        </p:nvSpPr>
        <p:spPr/>
        <p:txBody>
          <a:bodyPr/>
          <a:lstStyle/>
          <a:p>
            <a:pPr marL="0" indent="0">
              <a:buNone/>
            </a:pPr>
            <a:r>
              <a:rPr lang="en-US" dirty="0" smtClean="0"/>
              <a:t>Antiochus the Great gives his daughter, Cleopatra, to Ptolemy V in a bid to gain influence in Egypt.  However, Cleopatra sides with her husband against her father.</a:t>
            </a:r>
          </a:p>
          <a:p>
            <a:pPr marL="0" indent="0">
              <a:buNone/>
            </a:pPr>
            <a:r>
              <a:rPr lang="en-US" dirty="0" smtClean="0"/>
              <a:t>Antiochus the Great is defeated by the young upstart empire, Rome.  He loses his elephant brigade, his navy and twenty selected hostages.</a:t>
            </a:r>
          </a:p>
          <a:p>
            <a:pPr lvl="1"/>
            <a:r>
              <a:rPr lang="en-US" dirty="0" smtClean="0"/>
              <a:t>Among the hostages is his son, Antiochus IV (Antiochus </a:t>
            </a:r>
            <a:r>
              <a:rPr lang="en-US" dirty="0" err="1" smtClean="0"/>
              <a:t>Epiphenes</a:t>
            </a:r>
            <a:r>
              <a:rPr lang="en-US" dirty="0" smtClean="0"/>
              <a:t>).</a:t>
            </a:r>
          </a:p>
          <a:p>
            <a:pPr marL="0" indent="0">
              <a:buNone/>
            </a:pPr>
            <a:r>
              <a:rPr lang="en-US" dirty="0" smtClean="0"/>
              <a:t>He is also required to pay fifteen or twenty thousand talents over a period of several years.</a:t>
            </a:r>
          </a:p>
          <a:p>
            <a:pPr marL="0" indent="0">
              <a:buNone/>
            </a:pPr>
            <a:r>
              <a:rPr lang="en-US" dirty="0" smtClean="0"/>
              <a:t>He couldn’t make this payment and is killed while raiding </a:t>
            </a:r>
            <a:r>
              <a:rPr lang="en-US" dirty="0" err="1" smtClean="0"/>
              <a:t>Elymais</a:t>
            </a:r>
            <a:r>
              <a:rPr lang="en-US" dirty="0" smtClean="0"/>
              <a:t> to extort money.</a:t>
            </a:r>
          </a:p>
        </p:txBody>
      </p:sp>
    </p:spTree>
    <p:extLst>
      <p:ext uri="{BB962C8B-B14F-4D97-AF65-F5344CB8AC3E}">
        <p14:creationId xmlns:p14="http://schemas.microsoft.com/office/powerpoint/2010/main" val="31068344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 Names</a:t>
            </a:r>
            <a:endParaRPr lang="en-US" dirty="0"/>
          </a:p>
        </p:txBody>
      </p:sp>
      <p:sp>
        <p:nvSpPr>
          <p:cNvPr id="3" name="Content Placeholder 2"/>
          <p:cNvSpPr>
            <a:spLocks noGrp="1"/>
          </p:cNvSpPr>
          <p:nvPr>
            <p:ph idx="1"/>
          </p:nvPr>
        </p:nvSpPr>
        <p:spPr>
          <a:xfrm>
            <a:off x="838200" y="1825625"/>
            <a:ext cx="7111637" cy="4351338"/>
          </a:xfrm>
        </p:spPr>
        <p:txBody>
          <a:bodyPr/>
          <a:lstStyle/>
          <a:p>
            <a:pPr marL="0" indent="0">
              <a:buNone/>
            </a:pPr>
            <a:r>
              <a:rPr lang="en-US" dirty="0" smtClean="0"/>
              <a:t>Babylonian Clay Prism (Istanbul Museum)</a:t>
            </a:r>
          </a:p>
          <a:p>
            <a:pPr marL="0" indent="0">
              <a:buNone/>
            </a:pPr>
            <a:endParaRPr lang="en-US" dirty="0"/>
          </a:p>
          <a:p>
            <a:pPr marL="0" indent="0">
              <a:buNone/>
            </a:pPr>
            <a:r>
              <a:rPr lang="en-US" dirty="0" smtClean="0"/>
              <a:t>Contains the names:</a:t>
            </a:r>
          </a:p>
          <a:p>
            <a:pPr marL="0" indent="0">
              <a:buNone/>
            </a:pPr>
            <a:r>
              <a:rPr lang="en-US" dirty="0" smtClean="0"/>
              <a:t>Ha-nu-nu, Chief of the Royal Merchants, a variation of </a:t>
            </a:r>
            <a:r>
              <a:rPr lang="en-US" dirty="0" err="1" smtClean="0"/>
              <a:t>Hananiah</a:t>
            </a:r>
            <a:endParaRPr lang="en-US" dirty="0" smtClean="0"/>
          </a:p>
          <a:p>
            <a:pPr marL="0" indent="0">
              <a:buNone/>
            </a:pPr>
            <a:r>
              <a:rPr lang="en-US" dirty="0" err="1" smtClean="0"/>
              <a:t>Mushal-emarduk</a:t>
            </a:r>
            <a:r>
              <a:rPr lang="en-US" dirty="0" smtClean="0"/>
              <a:t>: (lesser </a:t>
            </a:r>
            <a:r>
              <a:rPr lang="en-US" dirty="0" err="1" smtClean="0"/>
              <a:t>marduk</a:t>
            </a:r>
            <a:r>
              <a:rPr lang="en-US" dirty="0" smtClean="0"/>
              <a:t>)</a:t>
            </a:r>
          </a:p>
          <a:p>
            <a:pPr marL="0" indent="0">
              <a:buNone/>
            </a:pPr>
            <a:r>
              <a:rPr lang="en-US" dirty="0" err="1" smtClean="0"/>
              <a:t>Ardi-nabu</a:t>
            </a:r>
            <a:r>
              <a:rPr lang="en-US" dirty="0" smtClean="0"/>
              <a:t>, Secretary of the Crown Prince; an alternative form of Abed-</a:t>
            </a:r>
            <a:r>
              <a:rPr lang="en-US" dirty="0" err="1" smtClean="0"/>
              <a:t>nego</a:t>
            </a:r>
            <a:r>
              <a:rPr lang="en-US" dirty="0" smtClean="0"/>
              <a: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9837" y="1807572"/>
            <a:ext cx="2667000" cy="4000500"/>
          </a:xfrm>
          <a:prstGeom prst="rect">
            <a:avLst/>
          </a:prstGeom>
        </p:spPr>
      </p:pic>
    </p:spTree>
    <p:extLst>
      <p:ext uri="{BB962C8B-B14F-4D97-AF65-F5344CB8AC3E}">
        <p14:creationId xmlns:p14="http://schemas.microsoft.com/office/powerpoint/2010/main" val="422023381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 </a:t>
            </a:r>
            <a:r>
              <a:rPr lang="en-US" sz="1800" dirty="0" smtClean="0"/>
              <a:t>(verse 20)</a:t>
            </a:r>
            <a:endParaRPr lang="en-US" sz="1800" dirty="0"/>
          </a:p>
        </p:txBody>
      </p:sp>
      <p:sp>
        <p:nvSpPr>
          <p:cNvPr id="3" name="Content Placeholder 2"/>
          <p:cNvSpPr>
            <a:spLocks noGrp="1"/>
          </p:cNvSpPr>
          <p:nvPr>
            <p:ph idx="1"/>
          </p:nvPr>
        </p:nvSpPr>
        <p:spPr/>
        <p:txBody>
          <a:bodyPr/>
          <a:lstStyle/>
          <a:p>
            <a:pPr marL="0" indent="0">
              <a:buNone/>
            </a:pPr>
            <a:r>
              <a:rPr lang="en-US" dirty="0" smtClean="0"/>
              <a:t>Antiochus III’s successor is </a:t>
            </a:r>
            <a:r>
              <a:rPr lang="en-US" dirty="0" err="1" smtClean="0"/>
              <a:t>Selucus</a:t>
            </a:r>
            <a:r>
              <a:rPr lang="en-US" dirty="0" smtClean="0"/>
              <a:t> IV.</a:t>
            </a:r>
          </a:p>
          <a:p>
            <a:pPr lvl="1"/>
            <a:r>
              <a:rPr lang="en-US" dirty="0" smtClean="0"/>
              <a:t>He exacts heavy taxes but is poisoned by </a:t>
            </a:r>
            <a:r>
              <a:rPr lang="en-US" dirty="0" err="1" smtClean="0"/>
              <a:t>Heliodorus</a:t>
            </a:r>
            <a:r>
              <a:rPr lang="en-US" dirty="0" smtClean="0"/>
              <a:t>.</a:t>
            </a:r>
          </a:p>
          <a:p>
            <a:pPr lvl="1"/>
            <a:r>
              <a:rPr lang="en-US" dirty="0" smtClean="0"/>
              <a:t>The son of </a:t>
            </a:r>
            <a:r>
              <a:rPr lang="en-US" dirty="0" err="1" smtClean="0"/>
              <a:t>Seleucus</a:t>
            </a:r>
            <a:r>
              <a:rPr lang="en-US" dirty="0" smtClean="0"/>
              <a:t> (Demetrius I </a:t>
            </a:r>
            <a:r>
              <a:rPr lang="en-US" dirty="0" err="1" smtClean="0"/>
              <a:t>Soter</a:t>
            </a:r>
            <a:r>
              <a:rPr lang="en-US" dirty="0" smtClean="0"/>
              <a:t>) was traded for Antiochus IV.</a:t>
            </a:r>
            <a:endParaRPr lang="en-US" dirty="0"/>
          </a:p>
        </p:txBody>
      </p:sp>
    </p:spTree>
    <p:extLst>
      <p:ext uri="{BB962C8B-B14F-4D97-AF65-F5344CB8AC3E}">
        <p14:creationId xmlns:p14="http://schemas.microsoft.com/office/powerpoint/2010/main" val="63895211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 </a:t>
            </a:r>
            <a:r>
              <a:rPr lang="en-US" sz="1800" dirty="0" smtClean="0"/>
              <a:t>(verse 21-35)</a:t>
            </a:r>
            <a:endParaRPr lang="en-US" sz="1800" dirty="0"/>
          </a:p>
        </p:txBody>
      </p:sp>
      <p:sp>
        <p:nvSpPr>
          <p:cNvPr id="3" name="Content Placeholder 2"/>
          <p:cNvSpPr>
            <a:spLocks noGrp="1"/>
          </p:cNvSpPr>
          <p:nvPr>
            <p:ph idx="1"/>
          </p:nvPr>
        </p:nvSpPr>
        <p:spPr/>
        <p:txBody>
          <a:bodyPr/>
          <a:lstStyle/>
          <a:p>
            <a:pPr marL="0" indent="0">
              <a:buNone/>
            </a:pPr>
            <a:r>
              <a:rPr lang="en-US" dirty="0" smtClean="0"/>
              <a:t>Antiochus IV </a:t>
            </a:r>
            <a:r>
              <a:rPr lang="en-US" dirty="0" err="1" smtClean="0"/>
              <a:t>Ephiphenes</a:t>
            </a:r>
            <a:endParaRPr lang="en-US" dirty="0" smtClean="0"/>
          </a:p>
          <a:p>
            <a:pPr lvl="1"/>
            <a:r>
              <a:rPr lang="en-US" dirty="0" smtClean="0"/>
              <a:t>Outlaws Jewish temple worship.</a:t>
            </a:r>
          </a:p>
          <a:p>
            <a:pPr lvl="1"/>
            <a:r>
              <a:rPr lang="en-US" dirty="0" smtClean="0"/>
              <a:t>Erects an alter to Zeus in the temple.</a:t>
            </a:r>
          </a:p>
          <a:p>
            <a:pPr lvl="1"/>
            <a:r>
              <a:rPr lang="en-US" dirty="0" smtClean="0"/>
              <a:t>Offers pigs on the alter in the temple.</a:t>
            </a:r>
          </a:p>
          <a:p>
            <a:pPr marL="0" indent="0">
              <a:buNone/>
            </a:pPr>
            <a:r>
              <a:rPr lang="en-US" dirty="0" smtClean="0"/>
              <a:t>This is the period of the Maccabean revolt.  This is the first abomination that brings desolation.</a:t>
            </a:r>
          </a:p>
          <a:p>
            <a:pPr marL="0" indent="0">
              <a:buNone/>
            </a:pPr>
            <a:r>
              <a:rPr lang="en-US" dirty="0" smtClean="0"/>
              <a:t>The </a:t>
            </a:r>
            <a:r>
              <a:rPr lang="en-US" dirty="0" err="1" smtClean="0"/>
              <a:t>Maccabeans</a:t>
            </a:r>
            <a:r>
              <a:rPr lang="en-US" dirty="0" smtClean="0"/>
              <a:t> are successful in expelling Antiochus </a:t>
            </a:r>
            <a:r>
              <a:rPr lang="en-US" dirty="0" err="1" smtClean="0"/>
              <a:t>Epiphenes</a:t>
            </a:r>
            <a:r>
              <a:rPr lang="en-US" dirty="0" smtClean="0"/>
              <a:t> from the Holy Land.</a:t>
            </a:r>
          </a:p>
          <a:p>
            <a:pPr marL="0" indent="0">
              <a:buNone/>
            </a:pPr>
            <a:r>
              <a:rPr lang="en-US" dirty="0" smtClean="0"/>
              <a:t>The festival of </a:t>
            </a:r>
            <a:r>
              <a:rPr lang="en-US" dirty="0" err="1" smtClean="0"/>
              <a:t>Hannukah</a:t>
            </a:r>
            <a:r>
              <a:rPr lang="en-US" dirty="0" smtClean="0"/>
              <a:t> celebrates the re-dedication of the temple after the successful revolt.</a:t>
            </a:r>
          </a:p>
        </p:txBody>
      </p:sp>
    </p:spTree>
    <p:extLst>
      <p:ext uri="{BB962C8B-B14F-4D97-AF65-F5344CB8AC3E}">
        <p14:creationId xmlns:p14="http://schemas.microsoft.com/office/powerpoint/2010/main" val="279634160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 </a:t>
            </a:r>
            <a:r>
              <a:rPr lang="en-US" sz="1800" dirty="0" smtClean="0"/>
              <a:t>(verse 21-35)</a:t>
            </a:r>
            <a:endParaRPr lang="en-US" sz="1800" dirty="0"/>
          </a:p>
        </p:txBody>
      </p:sp>
      <p:sp>
        <p:nvSpPr>
          <p:cNvPr id="3" name="Content Placeholder 2"/>
          <p:cNvSpPr>
            <a:spLocks noGrp="1"/>
          </p:cNvSpPr>
          <p:nvPr>
            <p:ph idx="1"/>
          </p:nvPr>
        </p:nvSpPr>
        <p:spPr/>
        <p:txBody>
          <a:bodyPr>
            <a:normAutofit fontScale="92500" lnSpcReduction="20000"/>
          </a:bodyPr>
          <a:lstStyle/>
          <a:p>
            <a:r>
              <a:rPr lang="en-US" dirty="0" smtClean="0"/>
              <a:t>Prophecy is to glorify God in retrospect.</a:t>
            </a:r>
          </a:p>
          <a:p>
            <a:pPr lvl="1"/>
            <a:r>
              <a:rPr lang="en-US" dirty="0" smtClean="0"/>
              <a:t>Therefore we regard the message of the prophets as confirmed beyond doubt, and you will do well to pay attention to it, as to a lamp that is shining in a gloomy place, until the day dawns and the morning star rises in your hearts. – </a:t>
            </a:r>
            <a:r>
              <a:rPr lang="en-US" smtClean="0"/>
              <a:t>2 Peter 1:19</a:t>
            </a:r>
            <a:endParaRPr lang="en-US" dirty="0" smtClean="0"/>
          </a:p>
          <a:p>
            <a:r>
              <a:rPr lang="en-US" dirty="0" smtClean="0"/>
              <a:t>None of the events just described had yet happened when Daniel received the vision.</a:t>
            </a:r>
          </a:p>
          <a:p>
            <a:r>
              <a:rPr lang="en-US" dirty="0"/>
              <a:t>Prophecy is </a:t>
            </a:r>
            <a:r>
              <a:rPr lang="en-US" dirty="0" smtClean="0"/>
              <a:t>pattern.</a:t>
            </a:r>
          </a:p>
          <a:p>
            <a:pPr lvl="1"/>
            <a:r>
              <a:rPr lang="en-US" dirty="0" smtClean="0"/>
              <a:t>Verse 35- have a dual nature as evidenced by the phrase “until the time of the end”.</a:t>
            </a:r>
          </a:p>
          <a:p>
            <a:pPr lvl="1"/>
            <a:r>
              <a:rPr lang="en-US" dirty="0" smtClean="0"/>
              <a:t>The temple is desecrated again in AD 70.</a:t>
            </a:r>
          </a:p>
          <a:p>
            <a:pPr lvl="2"/>
            <a:r>
              <a:rPr lang="en-US" dirty="0" smtClean="0"/>
              <a:t>Those who listened to Jesus’ words knew that when this happened they were to flea Judea.  Which they did.</a:t>
            </a:r>
            <a:endParaRPr lang="en-US" dirty="0"/>
          </a:p>
          <a:p>
            <a:pPr marL="0" indent="0">
              <a:buNone/>
            </a:pPr>
            <a:r>
              <a:rPr lang="en-US" dirty="0" smtClean="0"/>
              <a:t/>
            </a:r>
            <a:br>
              <a:rPr lang="en-US" dirty="0" smtClean="0"/>
            </a:br>
            <a:endParaRPr lang="en-US" dirty="0"/>
          </a:p>
        </p:txBody>
      </p:sp>
    </p:spTree>
    <p:extLst>
      <p:ext uri="{BB962C8B-B14F-4D97-AF65-F5344CB8AC3E}">
        <p14:creationId xmlns:p14="http://schemas.microsoft.com/office/powerpoint/2010/main" val="184926034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We talked about Antiochus Epiphanes but this prophecy crosses from what is now historical to a future world leader whom Antiochus foreshadowed.</a:t>
            </a:r>
          </a:p>
          <a:p>
            <a:pPr marL="0" indent="0">
              <a:buNone/>
            </a:pPr>
            <a:r>
              <a:rPr lang="en-US" dirty="0" smtClean="0"/>
              <a:t>Starting at verse 36, the subject </a:t>
            </a:r>
            <a:r>
              <a:rPr lang="en-US" dirty="0" smtClean="0"/>
              <a:t>begins </a:t>
            </a:r>
            <a:r>
              <a:rPr lang="en-US" dirty="0" smtClean="0"/>
              <a:t>to change.</a:t>
            </a:r>
          </a:p>
          <a:p>
            <a:pPr marL="0" indent="0">
              <a:buNone/>
            </a:pPr>
            <a:endParaRPr lang="en-US" dirty="0"/>
          </a:p>
        </p:txBody>
      </p:sp>
    </p:spTree>
    <p:extLst>
      <p:ext uri="{BB962C8B-B14F-4D97-AF65-F5344CB8AC3E}">
        <p14:creationId xmlns:p14="http://schemas.microsoft.com/office/powerpoint/2010/main" val="195301029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a:t>
            </a:r>
            <a:endParaRPr lang="en-US" dirty="0"/>
          </a:p>
        </p:txBody>
      </p:sp>
      <p:sp>
        <p:nvSpPr>
          <p:cNvPr id="3" name="Content Placeholder 2"/>
          <p:cNvSpPr>
            <a:spLocks noGrp="1"/>
          </p:cNvSpPr>
          <p:nvPr>
            <p:ph idx="1"/>
          </p:nvPr>
        </p:nvSpPr>
        <p:spPr/>
        <p:txBody>
          <a:bodyPr/>
          <a:lstStyle/>
          <a:p>
            <a:pPr marL="0" indent="0">
              <a:buNone/>
            </a:pPr>
            <a:r>
              <a:rPr lang="en-US" dirty="0" smtClean="0"/>
              <a:t>The phrase God of Gods (Elohim of Elohim) is interesting.</a:t>
            </a:r>
          </a:p>
          <a:p>
            <a:pPr lvl="1"/>
            <a:r>
              <a:rPr lang="en-US" dirty="0" smtClean="0"/>
              <a:t>Suggestive that there are many Elohim in the sense that Elohim is used to describe spiritual realm beings.  There is, however, but one Elohim of Elohim.</a:t>
            </a:r>
          </a:p>
        </p:txBody>
      </p:sp>
    </p:spTree>
    <p:extLst>
      <p:ext uri="{BB962C8B-B14F-4D97-AF65-F5344CB8AC3E}">
        <p14:creationId xmlns:p14="http://schemas.microsoft.com/office/powerpoint/2010/main" val="110198208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a:t>
            </a:r>
            <a:endParaRPr lang="en-US" dirty="0"/>
          </a:p>
        </p:txBody>
      </p:sp>
      <p:sp>
        <p:nvSpPr>
          <p:cNvPr id="3" name="Content Placeholder 2"/>
          <p:cNvSpPr>
            <a:spLocks noGrp="1"/>
          </p:cNvSpPr>
          <p:nvPr>
            <p:ph idx="1"/>
          </p:nvPr>
        </p:nvSpPr>
        <p:spPr/>
        <p:txBody>
          <a:bodyPr/>
          <a:lstStyle/>
          <a:p>
            <a:pPr marL="0" indent="0">
              <a:buNone/>
            </a:pPr>
            <a:r>
              <a:rPr lang="en-US" dirty="0" smtClean="0"/>
              <a:t>Who is the god of fortresses?</a:t>
            </a:r>
          </a:p>
          <a:p>
            <a:pPr marL="457200" lvl="1" indent="0">
              <a:buNone/>
            </a:pPr>
            <a:r>
              <a:rPr lang="en-US" dirty="0" smtClean="0"/>
              <a:t>He’ll </a:t>
            </a:r>
            <a:r>
              <a:rPr lang="en-US" dirty="0"/>
              <a:t>glorify the </a:t>
            </a:r>
            <a:r>
              <a:rPr lang="en-US" i="1" dirty="0" err="1" smtClean="0"/>
              <a:t>Maozim</a:t>
            </a:r>
            <a:r>
              <a:rPr lang="en-US" dirty="0" smtClean="0"/>
              <a:t>, </a:t>
            </a:r>
            <a:r>
              <a:rPr lang="en-US" dirty="0"/>
              <a:t>a god whom his ancestors never knew, honoring him with gold, silver, valuable jewels, and treasures</a:t>
            </a:r>
            <a:r>
              <a:rPr lang="en-US" dirty="0" smtClean="0"/>
              <a:t>. - Daniel 11: 38</a:t>
            </a:r>
          </a:p>
          <a:p>
            <a:pPr lvl="2"/>
            <a:r>
              <a:rPr lang="en-US" dirty="0" err="1" smtClean="0"/>
              <a:t>Maozim</a:t>
            </a:r>
            <a:r>
              <a:rPr lang="en-US" dirty="0" smtClean="0"/>
              <a:t> is the original text translated for us into god of fortresses.</a:t>
            </a:r>
          </a:p>
          <a:p>
            <a:pPr marL="0" indent="0">
              <a:buNone/>
            </a:pPr>
            <a:r>
              <a:rPr lang="en-US" dirty="0" err="1" smtClean="0"/>
              <a:t>Maozim</a:t>
            </a:r>
            <a:r>
              <a:rPr lang="en-US" dirty="0" smtClean="0"/>
              <a:t> is a literal name as well as a name with meaning which is common in </a:t>
            </a:r>
            <a:r>
              <a:rPr lang="en-US" dirty="0" err="1" smtClean="0"/>
              <a:t>semitic</a:t>
            </a:r>
            <a:r>
              <a:rPr lang="en-US" dirty="0" smtClean="0"/>
              <a:t> names.  </a:t>
            </a:r>
            <a:r>
              <a:rPr lang="en-US" dirty="0" err="1" smtClean="0"/>
              <a:t>Maozim</a:t>
            </a:r>
            <a:r>
              <a:rPr lang="en-US" dirty="0" smtClean="0"/>
              <a:t> means defense, fortress, helmet, protection, etc. etc.</a:t>
            </a:r>
          </a:p>
          <a:p>
            <a:pPr marL="0" indent="0">
              <a:buNone/>
            </a:pPr>
            <a:r>
              <a:rPr lang="en-US" dirty="0" smtClean="0"/>
              <a:t>Al-</a:t>
            </a:r>
            <a:r>
              <a:rPr lang="en-US" dirty="0" err="1" smtClean="0"/>
              <a:t>Mu’izz</a:t>
            </a:r>
            <a:r>
              <a:rPr lang="en-US" dirty="0" smtClean="0"/>
              <a:t> or Allah </a:t>
            </a:r>
            <a:r>
              <a:rPr lang="en-US" dirty="0" err="1" smtClean="0"/>
              <a:t>Maozim</a:t>
            </a:r>
            <a:r>
              <a:rPr lang="en-US" dirty="0" smtClean="0"/>
              <a:t>, the god of fortresses. </a:t>
            </a:r>
            <a:r>
              <a:rPr lang="en-US" sz="1600" dirty="0" smtClean="0"/>
              <a:t>(Nathaniel West, “Daniel’s Great Prophecy”, p176 (1898))</a:t>
            </a:r>
            <a:endParaRPr lang="en-US" sz="1600" dirty="0"/>
          </a:p>
        </p:txBody>
      </p:sp>
    </p:spTree>
    <p:extLst>
      <p:ext uri="{BB962C8B-B14F-4D97-AF65-F5344CB8AC3E}">
        <p14:creationId xmlns:p14="http://schemas.microsoft.com/office/powerpoint/2010/main" val="58653180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a:t>
            </a:r>
            <a:endParaRPr lang="en-US" dirty="0"/>
          </a:p>
        </p:txBody>
      </p:sp>
      <p:sp>
        <p:nvSpPr>
          <p:cNvPr id="3" name="Content Placeholder 2"/>
          <p:cNvSpPr>
            <a:spLocks noGrp="1"/>
          </p:cNvSpPr>
          <p:nvPr>
            <p:ph idx="1"/>
          </p:nvPr>
        </p:nvSpPr>
        <p:spPr/>
        <p:txBody>
          <a:bodyPr/>
          <a:lstStyle/>
          <a:p>
            <a:pPr marL="0" indent="0">
              <a:buNone/>
            </a:pPr>
            <a:r>
              <a:rPr lang="en-US" dirty="0" smtClean="0"/>
              <a:t>Satan’s man isn’t coming as an atheist.</a:t>
            </a:r>
          </a:p>
          <a:p>
            <a:pPr marL="0" indent="0">
              <a:buNone/>
            </a:pPr>
            <a:r>
              <a:rPr lang="en-US" dirty="0" smtClean="0"/>
              <a:t>He is coming to replace all things </a:t>
            </a:r>
            <a:r>
              <a:rPr lang="en-US" dirty="0" smtClean="0"/>
              <a:t>called god </a:t>
            </a:r>
            <a:r>
              <a:rPr lang="en-US" dirty="0" smtClean="0"/>
              <a:t>with himself.</a:t>
            </a:r>
          </a:p>
          <a:p>
            <a:pPr marL="0" indent="0">
              <a:buNone/>
            </a:pPr>
            <a:endParaRPr lang="en-US" dirty="0"/>
          </a:p>
          <a:p>
            <a:pPr marL="0" indent="0">
              <a:buNone/>
            </a:pPr>
            <a:r>
              <a:rPr lang="en-US" dirty="0" smtClean="0"/>
              <a:t>The “desire of women” is a messianic allusion.  It was the “desire of all women” until Bethlehem to be the one chosen to birth the messiah.</a:t>
            </a:r>
            <a:endParaRPr lang="en-US" dirty="0"/>
          </a:p>
        </p:txBody>
      </p:sp>
    </p:spTree>
    <p:extLst>
      <p:ext uri="{BB962C8B-B14F-4D97-AF65-F5344CB8AC3E}">
        <p14:creationId xmlns:p14="http://schemas.microsoft.com/office/powerpoint/2010/main" val="379854967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a:t>
            </a:r>
            <a:endParaRPr lang="en-US" dirty="0"/>
          </a:p>
        </p:txBody>
      </p:sp>
      <p:sp>
        <p:nvSpPr>
          <p:cNvPr id="3" name="Content Placeholder 2"/>
          <p:cNvSpPr>
            <a:spLocks noGrp="1"/>
          </p:cNvSpPr>
          <p:nvPr>
            <p:ph idx="1"/>
          </p:nvPr>
        </p:nvSpPr>
        <p:spPr/>
        <p:txBody>
          <a:bodyPr/>
          <a:lstStyle/>
          <a:p>
            <a:pPr marL="0" indent="0">
              <a:buNone/>
            </a:pPr>
            <a:r>
              <a:rPr lang="en-US" dirty="0" smtClean="0"/>
              <a:t>In revelation we are told he will cause everyone to worship the beast.  Could this be an old testament reference to that?</a:t>
            </a:r>
          </a:p>
          <a:p>
            <a:pPr marL="0" indent="0">
              <a:buNone/>
            </a:pPr>
            <a:r>
              <a:rPr lang="en-US" dirty="0" smtClean="0"/>
              <a:t>The “land” here is Israel. </a:t>
            </a:r>
          </a:p>
          <a:p>
            <a:pPr marL="0" indent="0">
              <a:buNone/>
            </a:pPr>
            <a:r>
              <a:rPr lang="en-US" dirty="0" smtClean="0"/>
              <a:t>All of this prophecy was future to Daniel, but we’ve moved now into prophecy that is yet future to us.</a:t>
            </a:r>
          </a:p>
          <a:p>
            <a:pPr marL="0" indent="0">
              <a:buNone/>
            </a:pPr>
            <a:endParaRPr lang="en-US" sz="1600" dirty="0"/>
          </a:p>
        </p:txBody>
      </p:sp>
    </p:spTree>
    <p:extLst>
      <p:ext uri="{BB962C8B-B14F-4D97-AF65-F5344CB8AC3E}">
        <p14:creationId xmlns:p14="http://schemas.microsoft.com/office/powerpoint/2010/main" val="81323073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a:t>
            </a:r>
            <a:endParaRPr lang="en-US" dirty="0"/>
          </a:p>
        </p:txBody>
      </p:sp>
      <p:sp>
        <p:nvSpPr>
          <p:cNvPr id="3" name="Content Placeholder 2"/>
          <p:cNvSpPr>
            <a:spLocks noGrp="1"/>
          </p:cNvSpPr>
          <p:nvPr>
            <p:ph idx="1"/>
          </p:nvPr>
        </p:nvSpPr>
        <p:spPr/>
        <p:txBody>
          <a:bodyPr/>
          <a:lstStyle/>
          <a:p>
            <a:pPr marL="0" indent="0">
              <a:buNone/>
            </a:pPr>
            <a:r>
              <a:rPr lang="en-US" dirty="0" smtClean="0"/>
              <a:t>In revelation we are told he will cause everyone to worship the beast.  Could this be an old testament reference to that?</a:t>
            </a:r>
          </a:p>
          <a:p>
            <a:pPr marL="0" indent="0">
              <a:buNone/>
            </a:pPr>
            <a:r>
              <a:rPr lang="en-US" dirty="0" smtClean="0"/>
              <a:t>The “land” here is Israel. </a:t>
            </a:r>
          </a:p>
          <a:p>
            <a:pPr marL="0" indent="0">
              <a:buNone/>
            </a:pPr>
            <a:r>
              <a:rPr lang="en-US" dirty="0" smtClean="0"/>
              <a:t>All of this prophecy was future to Daniel, but we’ve moved now into prophecy that is yet future to us.</a:t>
            </a:r>
          </a:p>
          <a:p>
            <a:pPr marL="0" indent="0">
              <a:buNone/>
            </a:pPr>
            <a:endParaRPr lang="en-US" sz="1600" dirty="0"/>
          </a:p>
        </p:txBody>
      </p:sp>
    </p:spTree>
    <p:extLst>
      <p:ext uri="{BB962C8B-B14F-4D97-AF65-F5344CB8AC3E}">
        <p14:creationId xmlns:p14="http://schemas.microsoft.com/office/powerpoint/2010/main" val="338057931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39415" y="1177938"/>
            <a:ext cx="5855290" cy="4605624"/>
          </a:xfrm>
        </p:spPr>
      </p:pic>
      <p:sp>
        <p:nvSpPr>
          <p:cNvPr id="5" name="TextBox 4"/>
          <p:cNvSpPr txBox="1"/>
          <p:nvPr/>
        </p:nvSpPr>
        <p:spPr>
          <a:xfrm>
            <a:off x="318499" y="1571946"/>
            <a:ext cx="3739793" cy="646331"/>
          </a:xfrm>
          <a:prstGeom prst="rect">
            <a:avLst/>
          </a:prstGeom>
          <a:noFill/>
        </p:spPr>
        <p:txBody>
          <a:bodyPr wrap="square" rtlCol="0">
            <a:spAutoFit/>
          </a:bodyPr>
          <a:lstStyle/>
          <a:p>
            <a:r>
              <a:rPr lang="en-US" dirty="0" smtClean="0"/>
              <a:t>Where are Edom, Moab and Ammon?</a:t>
            </a:r>
          </a:p>
          <a:p>
            <a:r>
              <a:rPr lang="en-US" dirty="0" smtClean="0"/>
              <a:t>We call that territory Jordan today.</a:t>
            </a:r>
            <a:endParaRPr lang="en-US" dirty="0"/>
          </a:p>
        </p:txBody>
      </p:sp>
      <p:sp>
        <p:nvSpPr>
          <p:cNvPr id="6" name="TextBox 5"/>
          <p:cNvSpPr txBox="1"/>
          <p:nvPr/>
        </p:nvSpPr>
        <p:spPr>
          <a:xfrm>
            <a:off x="318499" y="2568539"/>
            <a:ext cx="3883631" cy="2031325"/>
          </a:xfrm>
          <a:prstGeom prst="rect">
            <a:avLst/>
          </a:prstGeom>
          <a:noFill/>
        </p:spPr>
        <p:txBody>
          <a:bodyPr wrap="square" rtlCol="0">
            <a:spAutoFit/>
          </a:bodyPr>
          <a:lstStyle/>
          <a:p>
            <a:r>
              <a:rPr lang="en-US" dirty="0" smtClean="0"/>
              <a:t>This is a map generated from an prophecy from Obadiah.  It speaks to the consistency of prophecy in the bible. </a:t>
            </a:r>
          </a:p>
          <a:p>
            <a:r>
              <a:rPr lang="en-US" dirty="0" smtClean="0"/>
              <a:t>In the case of Obadiah, he speaks of things to come for Edom, Moab and Ammon before the Day of the Lord.</a:t>
            </a:r>
            <a:endParaRPr lang="en-US" dirty="0"/>
          </a:p>
        </p:txBody>
      </p:sp>
    </p:spTree>
    <p:extLst>
      <p:ext uri="{BB962C8B-B14F-4D97-AF65-F5344CB8AC3E}">
        <p14:creationId xmlns:p14="http://schemas.microsoft.com/office/powerpoint/2010/main" val="28751209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3628</TotalTime>
  <Words>7143</Words>
  <Application>Microsoft Office PowerPoint</Application>
  <PresentationFormat>Custom</PresentationFormat>
  <Paragraphs>1028</Paragraphs>
  <Slides>102</Slides>
  <Notes>70</Notes>
  <HiddenSlides>0</HiddenSlides>
  <MMClips>0</MMClips>
  <ScaleCrop>false</ScaleCrop>
  <HeadingPairs>
    <vt:vector size="4" baseType="variant">
      <vt:variant>
        <vt:lpstr>Theme</vt:lpstr>
      </vt:variant>
      <vt:variant>
        <vt:i4>1</vt:i4>
      </vt:variant>
      <vt:variant>
        <vt:lpstr>Slide Titles</vt:lpstr>
      </vt:variant>
      <vt:variant>
        <vt:i4>102</vt:i4>
      </vt:variant>
    </vt:vector>
  </HeadingPairs>
  <TitlesOfParts>
    <vt:vector size="103" baseType="lpstr">
      <vt:lpstr>Office Theme</vt:lpstr>
      <vt:lpstr>Book of Daniel</vt:lpstr>
      <vt:lpstr>Background</vt:lpstr>
      <vt:lpstr>Around the World</vt:lpstr>
      <vt:lpstr>Overview</vt:lpstr>
      <vt:lpstr>Chapter 1</vt:lpstr>
      <vt:lpstr>Chapter 1</vt:lpstr>
      <vt:lpstr>Chapter 1: Names</vt:lpstr>
      <vt:lpstr>Chapter 1: Names</vt:lpstr>
      <vt:lpstr>Chapter 1: Names</vt:lpstr>
      <vt:lpstr>Daniel 1: Choose God’s Standard</vt:lpstr>
      <vt:lpstr>Chapter 2</vt:lpstr>
      <vt:lpstr>Chapter 2</vt:lpstr>
      <vt:lpstr>Chapter 2</vt:lpstr>
      <vt:lpstr>PowerPoint Presentation</vt:lpstr>
      <vt:lpstr>Chapter 2</vt:lpstr>
      <vt:lpstr>Chapter 2</vt:lpstr>
      <vt:lpstr>Chapter 3</vt:lpstr>
      <vt:lpstr>Chapter 3</vt:lpstr>
      <vt:lpstr>Fiery Furnaces</vt:lpstr>
      <vt:lpstr>Chapter 3</vt:lpstr>
      <vt:lpstr>Chapter 3</vt:lpstr>
      <vt:lpstr>Where was Daniel?</vt:lpstr>
      <vt:lpstr>Chapter 4</vt:lpstr>
      <vt:lpstr>Chapter 4: Prayer of Nabonidus</vt:lpstr>
      <vt:lpstr>Chapter 5</vt:lpstr>
      <vt:lpstr>Chapter 5</vt:lpstr>
      <vt:lpstr>Chapter 5</vt:lpstr>
      <vt:lpstr>Nabonidus Cylinder</vt:lpstr>
      <vt:lpstr>Ancient Babylon</vt:lpstr>
      <vt:lpstr>Ancient Babylon</vt:lpstr>
      <vt:lpstr>Ancient Babylon</vt:lpstr>
      <vt:lpstr>Chapter 5</vt:lpstr>
      <vt:lpstr>Chapter 5</vt:lpstr>
      <vt:lpstr>Chapter 5</vt:lpstr>
      <vt:lpstr>Chapter 5</vt:lpstr>
      <vt:lpstr>Cyrus Cylinder</vt:lpstr>
      <vt:lpstr>Chapter 6</vt:lpstr>
      <vt:lpstr>Chapter 6</vt:lpstr>
      <vt:lpstr>Lion’s Dens</vt:lpstr>
      <vt:lpstr>Chapter 6</vt:lpstr>
      <vt:lpstr>The Magi</vt:lpstr>
      <vt:lpstr>The Magi</vt:lpstr>
      <vt:lpstr>The Magi</vt:lpstr>
      <vt:lpstr>The Magi</vt:lpstr>
      <vt:lpstr>The Magi</vt:lpstr>
      <vt:lpstr>Parthian Empire</vt:lpstr>
      <vt:lpstr>Parthian Empire</vt:lpstr>
      <vt:lpstr>Rival Empires</vt:lpstr>
      <vt:lpstr>Roman – Parthian Wars</vt:lpstr>
      <vt:lpstr>Roman – Parthian Wars</vt:lpstr>
      <vt:lpstr>Roman – Parthian Wars</vt:lpstr>
      <vt:lpstr>Roman – Parthian Wars</vt:lpstr>
      <vt:lpstr>Roman – Parthian Wars</vt:lpstr>
      <vt:lpstr>The Magi</vt:lpstr>
      <vt:lpstr>Chapter 7</vt:lpstr>
      <vt:lpstr>Chapter 7</vt:lpstr>
      <vt:lpstr>Chapter 7</vt:lpstr>
      <vt:lpstr>PowerPoint Presentation</vt:lpstr>
      <vt:lpstr>Chapter 7</vt:lpstr>
      <vt:lpstr>Chapter 7</vt:lpstr>
      <vt:lpstr>Chapter 7</vt:lpstr>
      <vt:lpstr>Chapter 7</vt:lpstr>
      <vt:lpstr>Chapter 8</vt:lpstr>
      <vt:lpstr>Chapter 8</vt:lpstr>
      <vt:lpstr>Antiochus Epiphenes</vt:lpstr>
      <vt:lpstr>Antiochus Ephiphenes</vt:lpstr>
      <vt:lpstr>Chapter 8</vt:lpstr>
      <vt:lpstr>Vision discrepancies</vt:lpstr>
      <vt:lpstr>Vision discrepancies</vt:lpstr>
      <vt:lpstr>Chapter 8</vt:lpstr>
      <vt:lpstr>Chapter 9</vt:lpstr>
      <vt:lpstr>Chapter 9</vt:lpstr>
      <vt:lpstr>Chapter 9</vt:lpstr>
      <vt:lpstr>Chapter 9</vt:lpstr>
      <vt:lpstr>Chapter 9</vt:lpstr>
      <vt:lpstr>Chapter 9</vt:lpstr>
      <vt:lpstr>69 Weeks</vt:lpstr>
      <vt:lpstr>Chapter 9</vt:lpstr>
      <vt:lpstr>Chapter 10</vt:lpstr>
      <vt:lpstr>Chapter 10</vt:lpstr>
      <vt:lpstr>Chapter 11</vt:lpstr>
      <vt:lpstr>Chapter 11 (verse 2)</vt:lpstr>
      <vt:lpstr>Chapter 11 (verse 3-4)</vt:lpstr>
      <vt:lpstr>Chapter 11</vt:lpstr>
      <vt:lpstr>Chapter 11 (verse 5 - 6)</vt:lpstr>
      <vt:lpstr>Chapter 11 (verse 6)</vt:lpstr>
      <vt:lpstr>Chapter 11 (verse 7-9)</vt:lpstr>
      <vt:lpstr>Chapter 11 (verse 10-16)</vt:lpstr>
      <vt:lpstr>Chapter 11 (verse 17-19)</vt:lpstr>
      <vt:lpstr>Chapter 11 (verse 20)</vt:lpstr>
      <vt:lpstr>Chapter 11 (verse 21-35)</vt:lpstr>
      <vt:lpstr>Chapter 11 (verse 21-35)</vt:lpstr>
      <vt:lpstr>Chapter 11</vt:lpstr>
      <vt:lpstr>Chapter 11</vt:lpstr>
      <vt:lpstr>Chapter 11</vt:lpstr>
      <vt:lpstr>Chapter 11</vt:lpstr>
      <vt:lpstr>Chapter 11</vt:lpstr>
      <vt:lpstr>Chapter 11</vt:lpstr>
      <vt:lpstr>Chapter 11</vt:lpstr>
      <vt:lpstr>Chapter 12</vt:lpstr>
      <vt:lpstr>Chapter 12</vt:lpstr>
      <vt:lpstr>Chapter 12</vt:lpstr>
    </vt:vector>
  </TitlesOfParts>
  <Company>U.S. Air Force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ERIC R CTR USAF AFMC 96 RNCS/RNCET</dc:creator>
  <cp:lastModifiedBy>Eric</cp:lastModifiedBy>
  <cp:revision>428</cp:revision>
  <dcterms:created xsi:type="dcterms:W3CDTF">2017-08-09T15:28:32Z</dcterms:created>
  <dcterms:modified xsi:type="dcterms:W3CDTF">2020-07-19T16:55:22Z</dcterms:modified>
</cp:coreProperties>
</file>