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1"/>
  </p:notesMasterIdLst>
  <p:sldIdLst>
    <p:sldId id="256" r:id="rId2"/>
    <p:sldId id="257" r:id="rId3"/>
    <p:sldId id="282" r:id="rId4"/>
    <p:sldId id="283" r:id="rId5"/>
    <p:sldId id="284" r:id="rId6"/>
    <p:sldId id="285" r:id="rId7"/>
    <p:sldId id="286" r:id="rId8"/>
    <p:sldId id="290" r:id="rId9"/>
    <p:sldId id="297" r:id="rId10"/>
    <p:sldId id="280" r:id="rId11"/>
    <p:sldId id="279" r:id="rId12"/>
    <p:sldId id="289" r:id="rId13"/>
    <p:sldId id="262" r:id="rId14"/>
    <p:sldId id="299" r:id="rId15"/>
    <p:sldId id="301" r:id="rId16"/>
    <p:sldId id="300" r:id="rId17"/>
    <p:sldId id="302" r:id="rId18"/>
    <p:sldId id="303" r:id="rId19"/>
    <p:sldId id="304" r:id="rId20"/>
    <p:sldId id="305" r:id="rId21"/>
    <p:sldId id="306" r:id="rId22"/>
    <p:sldId id="264" r:id="rId23"/>
    <p:sldId id="265" r:id="rId24"/>
    <p:sldId id="295" r:id="rId25"/>
    <p:sldId id="291" r:id="rId26"/>
    <p:sldId id="345" r:id="rId27"/>
    <p:sldId id="296" r:id="rId28"/>
    <p:sldId id="294" r:id="rId29"/>
    <p:sldId id="292" r:id="rId30"/>
    <p:sldId id="293" r:id="rId31"/>
    <p:sldId id="346" r:id="rId32"/>
    <p:sldId id="420" r:id="rId33"/>
    <p:sldId id="308" r:id="rId34"/>
    <p:sldId id="309" r:id="rId35"/>
    <p:sldId id="310" r:id="rId36"/>
    <p:sldId id="349" r:id="rId37"/>
    <p:sldId id="311" r:id="rId38"/>
    <p:sldId id="312" r:id="rId39"/>
    <p:sldId id="347" r:id="rId40"/>
    <p:sldId id="348" r:id="rId41"/>
    <p:sldId id="372" r:id="rId42"/>
    <p:sldId id="373" r:id="rId43"/>
    <p:sldId id="374" r:id="rId44"/>
    <p:sldId id="313" r:id="rId45"/>
    <p:sldId id="351" r:id="rId46"/>
    <p:sldId id="314" r:id="rId47"/>
    <p:sldId id="352" r:id="rId48"/>
    <p:sldId id="353" r:id="rId49"/>
    <p:sldId id="354" r:id="rId50"/>
    <p:sldId id="355" r:id="rId51"/>
    <p:sldId id="356" r:id="rId52"/>
    <p:sldId id="315" r:id="rId53"/>
    <p:sldId id="317" r:id="rId54"/>
    <p:sldId id="318" r:id="rId55"/>
    <p:sldId id="357" r:id="rId56"/>
    <p:sldId id="359" r:id="rId57"/>
    <p:sldId id="360" r:id="rId58"/>
    <p:sldId id="361" r:id="rId59"/>
    <p:sldId id="319" r:id="rId60"/>
    <p:sldId id="375" r:id="rId61"/>
    <p:sldId id="376" r:id="rId62"/>
    <p:sldId id="377" r:id="rId63"/>
    <p:sldId id="320" r:id="rId64"/>
    <p:sldId id="321" r:id="rId65"/>
    <p:sldId id="363" r:id="rId66"/>
    <p:sldId id="364" r:id="rId67"/>
    <p:sldId id="322" r:id="rId68"/>
    <p:sldId id="366" r:id="rId69"/>
    <p:sldId id="367" r:id="rId70"/>
    <p:sldId id="368" r:id="rId71"/>
    <p:sldId id="324" r:id="rId72"/>
    <p:sldId id="325" r:id="rId73"/>
    <p:sldId id="323" r:id="rId74"/>
    <p:sldId id="326" r:id="rId75"/>
    <p:sldId id="371" r:id="rId76"/>
    <p:sldId id="327" r:id="rId77"/>
    <p:sldId id="369" r:id="rId78"/>
    <p:sldId id="370" r:id="rId79"/>
    <p:sldId id="378" r:id="rId80"/>
    <p:sldId id="379" r:id="rId81"/>
    <p:sldId id="380" r:id="rId82"/>
    <p:sldId id="381" r:id="rId83"/>
    <p:sldId id="328" r:id="rId84"/>
    <p:sldId id="329" r:id="rId85"/>
    <p:sldId id="382" r:id="rId86"/>
    <p:sldId id="383" r:id="rId87"/>
    <p:sldId id="330" r:id="rId88"/>
    <p:sldId id="384" r:id="rId89"/>
    <p:sldId id="385" r:id="rId90"/>
    <p:sldId id="331" r:id="rId91"/>
    <p:sldId id="386" r:id="rId92"/>
    <p:sldId id="332" r:id="rId93"/>
    <p:sldId id="333" r:id="rId94"/>
    <p:sldId id="387" r:id="rId95"/>
    <p:sldId id="389" r:id="rId96"/>
    <p:sldId id="390" r:id="rId97"/>
    <p:sldId id="391" r:id="rId98"/>
    <p:sldId id="388" r:id="rId99"/>
    <p:sldId id="392" r:id="rId100"/>
    <p:sldId id="393" r:id="rId101"/>
    <p:sldId id="394" r:id="rId102"/>
    <p:sldId id="395" r:id="rId103"/>
    <p:sldId id="396" r:id="rId104"/>
    <p:sldId id="397" r:id="rId105"/>
    <p:sldId id="398" r:id="rId106"/>
    <p:sldId id="399" r:id="rId107"/>
    <p:sldId id="400" r:id="rId108"/>
    <p:sldId id="401" r:id="rId109"/>
    <p:sldId id="402" r:id="rId110"/>
    <p:sldId id="403" r:id="rId111"/>
    <p:sldId id="404" r:id="rId112"/>
    <p:sldId id="405" r:id="rId113"/>
    <p:sldId id="406" r:id="rId114"/>
    <p:sldId id="407" r:id="rId115"/>
    <p:sldId id="408" r:id="rId116"/>
    <p:sldId id="409" r:id="rId117"/>
    <p:sldId id="410" r:id="rId118"/>
    <p:sldId id="411" r:id="rId119"/>
    <p:sldId id="412" r:id="rId120"/>
    <p:sldId id="414" r:id="rId121"/>
    <p:sldId id="334" r:id="rId122"/>
    <p:sldId id="421" r:id="rId123"/>
    <p:sldId id="415" r:id="rId124"/>
    <p:sldId id="416" r:id="rId125"/>
    <p:sldId id="417" r:id="rId126"/>
    <p:sldId id="418" r:id="rId127"/>
    <p:sldId id="419" r:id="rId128"/>
    <p:sldId id="350" r:id="rId129"/>
    <p:sldId id="335" r:id="rId130"/>
    <p:sldId id="422" r:id="rId131"/>
    <p:sldId id="423" r:id="rId132"/>
    <p:sldId id="424" r:id="rId133"/>
    <p:sldId id="425" r:id="rId134"/>
    <p:sldId id="426" r:id="rId135"/>
    <p:sldId id="427" r:id="rId136"/>
    <p:sldId id="428" r:id="rId137"/>
    <p:sldId id="429" r:id="rId138"/>
    <p:sldId id="430" r:id="rId139"/>
    <p:sldId id="431" r:id="rId140"/>
    <p:sldId id="512" r:id="rId141"/>
    <p:sldId id="432" r:id="rId142"/>
    <p:sldId id="433" r:id="rId143"/>
    <p:sldId id="434" r:id="rId144"/>
    <p:sldId id="336" r:id="rId145"/>
    <p:sldId id="337" r:id="rId146"/>
    <p:sldId id="338" r:id="rId147"/>
    <p:sldId id="435" r:id="rId148"/>
    <p:sldId id="339" r:id="rId149"/>
    <p:sldId id="436" r:id="rId150"/>
    <p:sldId id="437" r:id="rId151"/>
    <p:sldId id="438" r:id="rId152"/>
    <p:sldId id="439" r:id="rId153"/>
    <p:sldId id="440" r:id="rId154"/>
    <p:sldId id="441" r:id="rId155"/>
    <p:sldId id="442" r:id="rId156"/>
    <p:sldId id="443" r:id="rId157"/>
    <p:sldId id="340" r:id="rId158"/>
    <p:sldId id="448" r:id="rId159"/>
    <p:sldId id="449" r:id="rId160"/>
    <p:sldId id="450" r:id="rId161"/>
    <p:sldId id="451" r:id="rId162"/>
    <p:sldId id="452" r:id="rId163"/>
    <p:sldId id="341" r:id="rId164"/>
    <p:sldId id="342" r:id="rId165"/>
    <p:sldId id="453" r:id="rId166"/>
    <p:sldId id="444" r:id="rId167"/>
    <p:sldId id="343" r:id="rId168"/>
    <p:sldId id="344" r:id="rId169"/>
    <p:sldId id="454" r:id="rId170"/>
    <p:sldId id="445" r:id="rId171"/>
    <p:sldId id="446" r:id="rId172"/>
    <p:sldId id="447" r:id="rId173"/>
    <p:sldId id="455" r:id="rId174"/>
    <p:sldId id="483" r:id="rId175"/>
    <p:sldId id="484" r:id="rId176"/>
    <p:sldId id="485" r:id="rId177"/>
    <p:sldId id="486" r:id="rId178"/>
    <p:sldId id="488" r:id="rId179"/>
    <p:sldId id="489" r:id="rId180"/>
    <p:sldId id="490" r:id="rId181"/>
    <p:sldId id="492" r:id="rId182"/>
    <p:sldId id="487" r:id="rId183"/>
    <p:sldId id="491" r:id="rId184"/>
    <p:sldId id="493" r:id="rId185"/>
    <p:sldId id="494" r:id="rId186"/>
    <p:sldId id="495" r:id="rId187"/>
    <p:sldId id="496" r:id="rId188"/>
    <p:sldId id="497" r:id="rId189"/>
    <p:sldId id="498" r:id="rId190"/>
    <p:sldId id="499" r:id="rId191"/>
    <p:sldId id="500" r:id="rId192"/>
    <p:sldId id="501" r:id="rId193"/>
    <p:sldId id="502" r:id="rId194"/>
    <p:sldId id="503" r:id="rId195"/>
    <p:sldId id="509" r:id="rId196"/>
    <p:sldId id="510" r:id="rId197"/>
    <p:sldId id="513" r:id="rId198"/>
    <p:sldId id="511" r:id="rId199"/>
    <p:sldId id="514" r:id="rId200"/>
    <p:sldId id="515" r:id="rId201"/>
    <p:sldId id="516" r:id="rId202"/>
    <p:sldId id="517" r:id="rId203"/>
    <p:sldId id="518" r:id="rId204"/>
    <p:sldId id="519" r:id="rId205"/>
    <p:sldId id="520" r:id="rId206"/>
    <p:sldId id="521" r:id="rId207"/>
    <p:sldId id="522" r:id="rId208"/>
    <p:sldId id="523" r:id="rId209"/>
    <p:sldId id="504" r:id="rId210"/>
    <p:sldId id="505" r:id="rId211"/>
    <p:sldId id="506" r:id="rId212"/>
    <p:sldId id="507" r:id="rId213"/>
    <p:sldId id="508" r:id="rId214"/>
    <p:sldId id="524" r:id="rId215"/>
    <p:sldId id="526" r:id="rId216"/>
    <p:sldId id="529" r:id="rId217"/>
    <p:sldId id="527" r:id="rId218"/>
    <p:sldId id="528" r:id="rId219"/>
    <p:sldId id="530" r:id="rId220"/>
    <p:sldId id="531" r:id="rId221"/>
    <p:sldId id="532" r:id="rId222"/>
    <p:sldId id="533" r:id="rId223"/>
    <p:sldId id="534" r:id="rId224"/>
    <p:sldId id="535" r:id="rId225"/>
    <p:sldId id="536" r:id="rId226"/>
    <p:sldId id="537" r:id="rId227"/>
    <p:sldId id="538" r:id="rId228"/>
    <p:sldId id="539" r:id="rId229"/>
    <p:sldId id="540" r:id="rId230"/>
    <p:sldId id="541" r:id="rId231"/>
    <p:sldId id="543" r:id="rId232"/>
    <p:sldId id="544" r:id="rId233"/>
    <p:sldId id="545" r:id="rId234"/>
    <p:sldId id="546" r:id="rId235"/>
    <p:sldId id="547" r:id="rId236"/>
    <p:sldId id="549" r:id="rId237"/>
    <p:sldId id="550" r:id="rId238"/>
    <p:sldId id="551" r:id="rId239"/>
    <p:sldId id="554" r:id="rId240"/>
    <p:sldId id="555" r:id="rId241"/>
    <p:sldId id="563" r:id="rId242"/>
    <p:sldId id="556" r:id="rId243"/>
    <p:sldId id="557" r:id="rId244"/>
    <p:sldId id="559" r:id="rId245"/>
    <p:sldId id="558" r:id="rId246"/>
    <p:sldId id="560" r:id="rId247"/>
    <p:sldId id="561" r:id="rId248"/>
    <p:sldId id="562" r:id="rId249"/>
    <p:sldId id="564" r:id="rId250"/>
    <p:sldId id="565" r:id="rId251"/>
    <p:sldId id="566" r:id="rId252"/>
    <p:sldId id="567" r:id="rId253"/>
    <p:sldId id="568" r:id="rId254"/>
    <p:sldId id="569" r:id="rId255"/>
    <p:sldId id="570" r:id="rId256"/>
    <p:sldId id="571" r:id="rId257"/>
    <p:sldId id="572" r:id="rId258"/>
    <p:sldId id="573" r:id="rId259"/>
    <p:sldId id="574" r:id="rId260"/>
    <p:sldId id="575" r:id="rId261"/>
    <p:sldId id="576" r:id="rId262"/>
    <p:sldId id="577" r:id="rId263"/>
    <p:sldId id="578" r:id="rId264"/>
    <p:sldId id="579" r:id="rId265"/>
    <p:sldId id="580" r:id="rId266"/>
    <p:sldId id="581" r:id="rId267"/>
    <p:sldId id="584" r:id="rId268"/>
    <p:sldId id="585" r:id="rId269"/>
    <p:sldId id="586" r:id="rId270"/>
    <p:sldId id="582" r:id="rId271"/>
    <p:sldId id="583" r:id="rId272"/>
    <p:sldId id="587" r:id="rId273"/>
    <p:sldId id="588" r:id="rId274"/>
    <p:sldId id="589" r:id="rId275"/>
    <p:sldId id="590" r:id="rId276"/>
    <p:sldId id="591" r:id="rId277"/>
    <p:sldId id="592" r:id="rId278"/>
    <p:sldId id="593" r:id="rId279"/>
    <p:sldId id="594" r:id="rId280"/>
    <p:sldId id="595" r:id="rId281"/>
    <p:sldId id="596" r:id="rId282"/>
    <p:sldId id="597" r:id="rId283"/>
    <p:sldId id="598" r:id="rId284"/>
    <p:sldId id="600" r:id="rId285"/>
    <p:sldId id="601" r:id="rId286"/>
    <p:sldId id="603" r:id="rId287"/>
    <p:sldId id="604" r:id="rId288"/>
    <p:sldId id="605" r:id="rId289"/>
    <p:sldId id="606" r:id="rId290"/>
    <p:sldId id="607" r:id="rId291"/>
    <p:sldId id="608" r:id="rId292"/>
    <p:sldId id="609" r:id="rId293"/>
    <p:sldId id="610" r:id="rId294"/>
    <p:sldId id="611" r:id="rId295"/>
    <p:sldId id="612" r:id="rId296"/>
    <p:sldId id="613" r:id="rId297"/>
    <p:sldId id="614" r:id="rId298"/>
    <p:sldId id="615" r:id="rId299"/>
    <p:sldId id="616" r:id="rId300"/>
    <p:sldId id="602" r:id="rId301"/>
    <p:sldId id="617" r:id="rId302"/>
    <p:sldId id="618" r:id="rId303"/>
    <p:sldId id="619" r:id="rId304"/>
    <p:sldId id="622" r:id="rId305"/>
    <p:sldId id="623" r:id="rId306"/>
    <p:sldId id="624" r:id="rId307"/>
    <p:sldId id="627" r:id="rId308"/>
    <p:sldId id="620" r:id="rId309"/>
    <p:sldId id="621" r:id="rId310"/>
    <p:sldId id="628" r:id="rId311"/>
    <p:sldId id="629" r:id="rId312"/>
    <p:sldId id="630" r:id="rId313"/>
    <p:sldId id="631" r:id="rId314"/>
    <p:sldId id="632" r:id="rId315"/>
    <p:sldId id="633" r:id="rId316"/>
    <p:sldId id="625" r:id="rId317"/>
    <p:sldId id="626" r:id="rId318"/>
    <p:sldId id="634" r:id="rId319"/>
    <p:sldId id="635" r:id="rId320"/>
    <p:sldId id="636" r:id="rId321"/>
    <p:sldId id="637" r:id="rId322"/>
    <p:sldId id="639" r:id="rId323"/>
    <p:sldId id="640" r:id="rId324"/>
    <p:sldId id="641" r:id="rId325"/>
    <p:sldId id="642" r:id="rId326"/>
    <p:sldId id="643" r:id="rId327"/>
    <p:sldId id="644" r:id="rId328"/>
    <p:sldId id="645" r:id="rId329"/>
    <p:sldId id="646" r:id="rId330"/>
    <p:sldId id="647" r:id="rId331"/>
    <p:sldId id="648" r:id="rId332"/>
    <p:sldId id="649" r:id="rId333"/>
    <p:sldId id="650" r:id="rId334"/>
    <p:sldId id="651" r:id="rId335"/>
    <p:sldId id="652" r:id="rId336"/>
    <p:sldId id="653" r:id="rId337"/>
    <p:sldId id="654" r:id="rId338"/>
    <p:sldId id="656" r:id="rId339"/>
    <p:sldId id="657" r:id="rId340"/>
    <p:sldId id="658" r:id="rId341"/>
    <p:sldId id="655" r:id="rId342"/>
    <p:sldId id="659" r:id="rId343"/>
    <p:sldId id="660" r:id="rId344"/>
    <p:sldId id="661" r:id="rId345"/>
    <p:sldId id="662" r:id="rId346"/>
    <p:sldId id="664" r:id="rId347"/>
    <p:sldId id="665" r:id="rId348"/>
    <p:sldId id="663" r:id="rId349"/>
    <p:sldId id="666" r:id="rId3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ERIC R CTR USAF AFMC 96 RNCS/RNCET" initials="SERCUA9R"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8F1E92"/>
    <a:srgbClr val="D247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2" autoAdjust="0"/>
    <p:restoredTop sz="65100" autoAdjust="0"/>
  </p:normalViewPr>
  <p:slideViewPr>
    <p:cSldViewPr snapToGrid="0">
      <p:cViewPr>
        <p:scale>
          <a:sx n="66" d="100"/>
          <a:sy n="66" d="100"/>
        </p:scale>
        <p:origin x="-413" y="-18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notesMaster" Target="notesMasters/notesMaster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commentAuthors" Target="commentAuthor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presProps" Target="pres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viewProps" Target="viewProp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theme" Target="theme/theme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tableStyles" Target="tableStyle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4890B-4E32-408F-87D2-CAD3A0454361}" type="datetimeFigureOut">
              <a:rPr lang="en-US" smtClean="0"/>
              <a:t>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7ECCC-5D98-40D5-80D6-5A98A53CFA20}" type="slidenum">
              <a:rPr lang="en-US" smtClean="0"/>
              <a:t>‹#›</a:t>
            </a:fld>
            <a:endParaRPr lang="en-US"/>
          </a:p>
        </p:txBody>
      </p:sp>
    </p:spTree>
    <p:extLst>
      <p:ext uri="{BB962C8B-B14F-4D97-AF65-F5344CB8AC3E}">
        <p14:creationId xmlns:p14="http://schemas.microsoft.com/office/powerpoint/2010/main" val="165324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3" Type="http://schemas.openxmlformats.org/officeDocument/2006/relationships/hyperlink" Target="https://www.biblegateway.com/passage/?search=Revelation+5&amp;version=ISV#fen-ISV-30782a" TargetMode="External"/><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3" Type="http://schemas.openxmlformats.org/officeDocument/2006/relationships/hyperlink" Target="http://www.ecmarsh.com/lxx-kjv/" TargetMode="External"/><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3" Type="http://schemas.openxmlformats.org/officeDocument/2006/relationships/hyperlink" Target="https://www.biblegateway.com/passage/?search=Revelation+18&amp;version=ISV#fen-ISV-30992a" TargetMode="External"/><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a:t>
            </a:fld>
            <a:endParaRPr lang="en-US"/>
          </a:p>
        </p:txBody>
      </p:sp>
    </p:spTree>
    <p:extLst>
      <p:ext uri="{BB962C8B-B14F-4D97-AF65-F5344CB8AC3E}">
        <p14:creationId xmlns:p14="http://schemas.microsoft.com/office/powerpoint/2010/main" val="1131484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a:t>
            </a:fld>
            <a:endParaRPr lang="en-US"/>
          </a:p>
        </p:txBody>
      </p:sp>
    </p:spTree>
    <p:extLst>
      <p:ext uri="{BB962C8B-B14F-4D97-AF65-F5344CB8AC3E}">
        <p14:creationId xmlns:p14="http://schemas.microsoft.com/office/powerpoint/2010/main" val="26446886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109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Patmos information source:</a:t>
            </a:r>
            <a:r>
              <a:rPr lang="en-US" baseline="0" dirty="0" smtClean="0"/>
              <a:t> https://www.greeka.com/dodecanese/patmos/patmos-history.htm</a:t>
            </a:r>
          </a:p>
          <a:p>
            <a:pPr lvl="1"/>
            <a:r>
              <a:rPr lang="en-US" dirty="0" smtClean="0"/>
              <a:t>During roman times, the island was used as a place of exile for convicts.</a:t>
            </a:r>
          </a:p>
          <a:p>
            <a:pPr lvl="1"/>
            <a:r>
              <a:rPr lang="en-US" dirty="0" smtClean="0"/>
              <a:t>A basilica was built during the Byzantine period after 284 AD.  It was destroyed by Arab raiders between the 6</a:t>
            </a:r>
            <a:r>
              <a:rPr lang="en-US" baseline="30000" dirty="0" smtClean="0"/>
              <a:t>th</a:t>
            </a:r>
            <a:r>
              <a:rPr lang="en-US" dirty="0" smtClean="0"/>
              <a:t> and 9</a:t>
            </a:r>
            <a:r>
              <a:rPr lang="en-US" baseline="30000" dirty="0" smtClean="0"/>
              <a:t>th</a:t>
            </a:r>
            <a:r>
              <a:rPr lang="en-US" dirty="0" smtClean="0"/>
              <a:t> century.  The monastery found there now was built after 1085 on top of the ruins of the basilica.</a:t>
            </a:r>
          </a:p>
          <a:p>
            <a:pPr lvl="1"/>
            <a:r>
              <a:rPr lang="en-US" dirty="0" smtClean="0"/>
              <a:t>The island became part of Greece in 1948.</a:t>
            </a:r>
          </a:p>
          <a:p>
            <a:pPr lvl="1"/>
            <a:r>
              <a:rPr lang="en-US" dirty="0" smtClean="0"/>
              <a:t>The island is now a popular tourist destination especially among orthodox pilgrims.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a:t>
            </a:fld>
            <a:endParaRPr lang="en-US"/>
          </a:p>
        </p:txBody>
      </p:sp>
    </p:spTree>
    <p:extLst>
      <p:ext uri="{BB962C8B-B14F-4D97-AF65-F5344CB8AC3E}">
        <p14:creationId xmlns:p14="http://schemas.microsoft.com/office/powerpoint/2010/main" val="5236122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119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a:t>
            </a:fld>
            <a:endParaRPr lang="en-US"/>
          </a:p>
        </p:txBody>
      </p:sp>
    </p:spTree>
    <p:extLst>
      <p:ext uri="{BB962C8B-B14F-4D97-AF65-F5344CB8AC3E}">
        <p14:creationId xmlns:p14="http://schemas.microsoft.com/office/powerpoint/2010/main" val="23315516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129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a:t>
            </a:fld>
            <a:endParaRPr lang="en-US"/>
          </a:p>
        </p:txBody>
      </p:sp>
    </p:spTree>
    <p:extLst>
      <p:ext uri="{BB962C8B-B14F-4D97-AF65-F5344CB8AC3E}">
        <p14:creationId xmlns:p14="http://schemas.microsoft.com/office/powerpoint/2010/main" val="24218472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139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a:t>
            </a:fld>
            <a:endParaRPr lang="en-US"/>
          </a:p>
        </p:txBody>
      </p:sp>
    </p:spTree>
    <p:extLst>
      <p:ext uri="{BB962C8B-B14F-4D97-AF65-F5344CB8AC3E}">
        <p14:creationId xmlns:p14="http://schemas.microsoft.com/office/powerpoint/2010/main" val="24218472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149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a:t>
            </a:fld>
            <a:endParaRPr lang="en-US"/>
          </a:p>
        </p:txBody>
      </p:sp>
    </p:spTree>
    <p:extLst>
      <p:ext uri="{BB962C8B-B14F-4D97-AF65-F5344CB8AC3E}">
        <p14:creationId xmlns:p14="http://schemas.microsoft.com/office/powerpoint/2010/main" val="24218472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159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a:t>
            </a:fld>
            <a:endParaRPr lang="en-US"/>
          </a:p>
        </p:txBody>
      </p:sp>
    </p:spTree>
    <p:extLst>
      <p:ext uri="{BB962C8B-B14F-4D97-AF65-F5344CB8AC3E}">
        <p14:creationId xmlns:p14="http://schemas.microsoft.com/office/powerpoint/2010/main" val="24218472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169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a:t>
            </a:fld>
            <a:endParaRPr lang="en-US"/>
          </a:p>
        </p:txBody>
      </p:sp>
    </p:spTree>
    <p:extLst>
      <p:ext uri="{BB962C8B-B14F-4D97-AF65-F5344CB8AC3E}">
        <p14:creationId xmlns:p14="http://schemas.microsoft.com/office/powerpoint/2010/main" val="242184722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sermons</a:t>
            </a:r>
            <a:r>
              <a:rPr lang="en-US" baseline="0" dirty="0" smtClean="0"/>
              <a:t> are done on the idea that what Jesus means by being hot or cold is to be either for him or against him or that the lukewarm Christians are carnal Christians.</a:t>
            </a:r>
          </a:p>
          <a:p>
            <a:r>
              <a:rPr lang="en-US" dirty="0" smtClean="0"/>
              <a:t>That just doesn’t hold</a:t>
            </a:r>
            <a:r>
              <a:rPr lang="en-US" baseline="0" dirty="0" smtClean="0"/>
              <a:t> up.</a:t>
            </a:r>
          </a:p>
          <a:p>
            <a:endParaRPr lang="en-US" baseline="0" dirty="0" smtClean="0"/>
          </a:p>
          <a:p>
            <a:r>
              <a:rPr lang="en-US" baseline="0" dirty="0" smtClean="0"/>
              <a:t>A thing we tend to do is superimpose our own culture on the text.</a:t>
            </a:r>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179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a:t>
            </a:fld>
            <a:endParaRPr lang="en-US"/>
          </a:p>
        </p:txBody>
      </p:sp>
    </p:spTree>
    <p:extLst>
      <p:ext uri="{BB962C8B-B14F-4D97-AF65-F5344CB8AC3E}">
        <p14:creationId xmlns:p14="http://schemas.microsoft.com/office/powerpoint/2010/main" val="242184722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189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19</a:t>
            </a:fld>
            <a:endParaRPr lang="en-US"/>
          </a:p>
        </p:txBody>
      </p:sp>
    </p:spTree>
    <p:extLst>
      <p:ext uri="{BB962C8B-B14F-4D97-AF65-F5344CB8AC3E}">
        <p14:creationId xmlns:p14="http://schemas.microsoft.com/office/powerpoint/2010/main" val="24218472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190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Whose</a:t>
            </a:r>
            <a:r>
              <a:rPr lang="en-US" baseline="0" dirty="0" smtClean="0"/>
              <a:t> throne </a:t>
            </a:r>
            <a:r>
              <a:rPr lang="en-US" baseline="0" smtClean="0"/>
              <a:t>Jesus is sitting on.</a:t>
            </a:r>
          </a:p>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191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192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193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Might</a:t>
            </a:r>
            <a:r>
              <a:rPr lang="en-US" baseline="0" dirty="0" smtClean="0"/>
              <a:t> have learned in Sunday school that it was so the people could understand more clearly.</a:t>
            </a:r>
          </a:p>
          <a:p>
            <a:r>
              <a:rPr lang="en-US" baseline="0" dirty="0" smtClean="0"/>
              <a:t>It is exactly the opposite.  Jesus tells us so.</a:t>
            </a:r>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194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Reiterates this reason in Matthew</a:t>
            </a:r>
            <a:r>
              <a:rPr lang="en-US" sz="1200" b="0" i="0" kern="1200" baseline="0" dirty="0" smtClean="0">
                <a:solidFill>
                  <a:schemeClr val="tx1"/>
                </a:solidFill>
                <a:effectLst/>
                <a:latin typeface="+mn-lt"/>
                <a:ea typeface="+mn-ea"/>
                <a:cs typeface="+mn-cs"/>
              </a:rPr>
              <a:t> 13: 34-35</a:t>
            </a:r>
          </a:p>
        </p:txBody>
      </p:sp>
      <p:sp>
        <p:nvSpPr>
          <p:cNvPr id="4" name="Slide Number Placeholder 3"/>
          <p:cNvSpPr>
            <a:spLocks noGrp="1"/>
          </p:cNvSpPr>
          <p:nvPr>
            <p:ph type="sldNum" sz="quarter" idx="10"/>
          </p:nvPr>
        </p:nvSpPr>
        <p:spPr/>
        <p:txBody>
          <a:bodyPr/>
          <a:lstStyle/>
          <a:p>
            <a:fld id="{69D7ECCC-5D98-40D5-80D6-5A98A53CFA20}" type="slidenum">
              <a:rPr lang="en-US" smtClean="0"/>
              <a:t>195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196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baseline="0" dirty="0" smtClean="0"/>
              <a:t>Ephesians 3:4-6</a:t>
            </a:r>
            <a:endParaRPr lang="en-US" sz="1200" b="1" baseline="30000" dirty="0" smtClean="0"/>
          </a:p>
          <a:p>
            <a:r>
              <a:rPr lang="en-US" sz="1200" b="1" baseline="30000" dirty="0" smtClean="0"/>
              <a:t>4 </a:t>
            </a:r>
            <a:r>
              <a:rPr lang="en-US" sz="1200" dirty="0" smtClean="0"/>
              <a:t>By reading this, you will be able to grasp my understanding of the secret about the Messiah, </a:t>
            </a:r>
            <a:r>
              <a:rPr lang="en-US" sz="1200" b="1" baseline="30000" dirty="0" smtClean="0"/>
              <a:t>5 </a:t>
            </a:r>
            <a:r>
              <a:rPr lang="en-US" sz="1200" dirty="0" smtClean="0"/>
              <a:t>which in previous generations was not made known to human beings as it has now been revealed by the Spirit to God’s holy apostles and prophets. This is that secret: </a:t>
            </a:r>
            <a:r>
              <a:rPr lang="en-US" sz="1200" b="1" baseline="30000" dirty="0" smtClean="0"/>
              <a:t>6 </a:t>
            </a:r>
            <a:r>
              <a:rPr lang="en-US" sz="1200" dirty="0" smtClean="0"/>
              <a:t>The gentiles are heirs-in-common, members-in-common of the body, and common participants in what was promised by the Messiah Jesus through the gospel.</a:t>
            </a:r>
            <a:endParaRPr lang="en-US" sz="1200" dirty="0"/>
          </a:p>
        </p:txBody>
      </p:sp>
      <p:sp>
        <p:nvSpPr>
          <p:cNvPr id="4" name="Slide Number Placeholder 3"/>
          <p:cNvSpPr>
            <a:spLocks noGrp="1"/>
          </p:cNvSpPr>
          <p:nvPr>
            <p:ph type="sldNum" sz="quarter" idx="10"/>
          </p:nvPr>
        </p:nvSpPr>
        <p:spPr/>
        <p:txBody>
          <a:bodyPr/>
          <a:lstStyle/>
          <a:p>
            <a:fld id="{69D7ECCC-5D98-40D5-80D6-5A98A53CFA20}" type="slidenum">
              <a:rPr lang="en-US" smtClean="0"/>
              <a:t>197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Jesus’ apostles do us a favor and asks Jesus to explain three of the parables.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198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199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goals of this presentation</a:t>
            </a:r>
          </a:p>
          <a:p>
            <a:pPr marL="228600" indent="-228600">
              <a:buAutoNum type="arabicPeriod"/>
            </a:pPr>
            <a:r>
              <a:rPr lang="en-US" dirty="0" smtClean="0"/>
              <a:t>Encourage</a:t>
            </a:r>
            <a:r>
              <a:rPr lang="en-US" baseline="0" dirty="0" smtClean="0"/>
              <a:t> deeper study of the Bible. (apply acts 17:11)</a:t>
            </a:r>
          </a:p>
          <a:p>
            <a:pPr marL="228600" indent="-228600">
              <a:buAutoNum type="arabicPeriod"/>
            </a:pPr>
            <a:r>
              <a:rPr lang="en-US" baseline="0" dirty="0" smtClean="0"/>
              <a:t>Foster an appreciation for the underlying structure and integrity of these 66 books by 40 authors.</a:t>
            </a:r>
          </a:p>
        </p:txBody>
      </p:sp>
      <p:sp>
        <p:nvSpPr>
          <p:cNvPr id="4" name="Slide Number Placeholder 3"/>
          <p:cNvSpPr>
            <a:spLocks noGrp="1"/>
          </p:cNvSpPr>
          <p:nvPr>
            <p:ph type="sldNum" sz="quarter" idx="10"/>
          </p:nvPr>
        </p:nvSpPr>
        <p:spPr/>
        <p:txBody>
          <a:bodyPr/>
          <a:lstStyle/>
          <a:p>
            <a:fld id="{69D7ECCC-5D98-40D5-80D6-5A98A53CFA20}" type="slidenum">
              <a:rPr lang="en-US" smtClean="0"/>
              <a:t>2</a:t>
            </a:fld>
            <a:endParaRPr lang="en-US"/>
          </a:p>
        </p:txBody>
      </p:sp>
    </p:spTree>
    <p:extLst>
      <p:ext uri="{BB962C8B-B14F-4D97-AF65-F5344CB8AC3E}">
        <p14:creationId xmlns:p14="http://schemas.microsoft.com/office/powerpoint/2010/main" val="1015504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20</a:t>
            </a:fld>
            <a:endParaRPr lang="en-US"/>
          </a:p>
        </p:txBody>
      </p:sp>
    </p:spTree>
    <p:extLst>
      <p:ext uri="{BB962C8B-B14F-4D97-AF65-F5344CB8AC3E}">
        <p14:creationId xmlns:p14="http://schemas.microsoft.com/office/powerpoint/2010/main" val="242184722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Tares are the</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Zizania</a:t>
            </a:r>
            <a:r>
              <a:rPr lang="en-US" sz="1200" b="0" i="0" kern="1200" baseline="0" dirty="0" smtClean="0">
                <a:solidFill>
                  <a:schemeClr val="tx1"/>
                </a:solidFill>
                <a:effectLst/>
                <a:latin typeface="+mn-lt"/>
                <a:ea typeface="+mn-ea"/>
                <a:cs typeface="+mn-cs"/>
              </a:rPr>
              <a:t>.  It is a weed that grows in Israel and looks like wheat as it is growing until maturity.  At maturity it turns black.</a:t>
            </a:r>
          </a:p>
          <a:p>
            <a:r>
              <a:rPr lang="en-US" sz="1200" b="0" i="0" kern="1200" baseline="0" dirty="0" smtClean="0">
                <a:solidFill>
                  <a:schemeClr val="tx1"/>
                </a:solidFill>
                <a:effectLst/>
                <a:latin typeface="+mn-lt"/>
                <a:ea typeface="+mn-ea"/>
                <a:cs typeface="+mn-cs"/>
              </a:rPr>
              <a:t>If it is mixed with the wheat in bread, the bread is poisonous.</a:t>
            </a:r>
          </a:p>
        </p:txBody>
      </p:sp>
      <p:sp>
        <p:nvSpPr>
          <p:cNvPr id="4" name="Slide Number Placeholder 3"/>
          <p:cNvSpPr>
            <a:spLocks noGrp="1"/>
          </p:cNvSpPr>
          <p:nvPr>
            <p:ph type="sldNum" sz="quarter" idx="10"/>
          </p:nvPr>
        </p:nvSpPr>
        <p:spPr/>
        <p:txBody>
          <a:bodyPr/>
          <a:lstStyle/>
          <a:p>
            <a:fld id="{69D7ECCC-5D98-40D5-80D6-5A98A53CFA20}" type="slidenum">
              <a:rPr lang="en-US" smtClean="0"/>
              <a:t>200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Often this parable is told from</a:t>
            </a:r>
            <a:r>
              <a:rPr lang="en-US" sz="1200" b="0" i="0" kern="1200" baseline="0" dirty="0" smtClean="0">
                <a:solidFill>
                  <a:schemeClr val="tx1"/>
                </a:solidFill>
                <a:effectLst/>
                <a:latin typeface="+mn-lt"/>
                <a:ea typeface="+mn-ea"/>
                <a:cs typeface="+mn-cs"/>
              </a:rPr>
              <a:t> the nice point of view that this small seed grows so large and all the people of the world come in.</a:t>
            </a:r>
          </a:p>
          <a:p>
            <a:r>
              <a:rPr lang="en-US" sz="1200" b="0" i="0" kern="1200" baseline="0" dirty="0" smtClean="0">
                <a:solidFill>
                  <a:schemeClr val="tx1"/>
                </a:solidFill>
                <a:effectLst/>
                <a:latin typeface="+mn-lt"/>
                <a:ea typeface="+mn-ea"/>
                <a:cs typeface="+mn-cs"/>
              </a:rPr>
              <a:t>Viewed from the viewpoint of expositional constancy, the birds are not people but minions of the evil one.</a:t>
            </a:r>
          </a:p>
          <a:p>
            <a:r>
              <a:rPr lang="en-US" sz="1200" b="0" i="0" kern="1200" baseline="0" dirty="0" smtClean="0">
                <a:solidFill>
                  <a:schemeClr val="tx1"/>
                </a:solidFill>
                <a:effectLst/>
                <a:latin typeface="+mn-lt"/>
                <a:ea typeface="+mn-ea"/>
                <a:cs typeface="+mn-cs"/>
              </a:rPr>
              <a:t>Do not assume that the devil does not get people into the church.</a:t>
            </a:r>
          </a:p>
        </p:txBody>
      </p:sp>
      <p:sp>
        <p:nvSpPr>
          <p:cNvPr id="4" name="Slide Number Placeholder 3"/>
          <p:cNvSpPr>
            <a:spLocks noGrp="1"/>
          </p:cNvSpPr>
          <p:nvPr>
            <p:ph type="sldNum" sz="quarter" idx="10"/>
          </p:nvPr>
        </p:nvSpPr>
        <p:spPr/>
        <p:txBody>
          <a:bodyPr/>
          <a:lstStyle/>
          <a:p>
            <a:fld id="{69D7ECCC-5D98-40D5-80D6-5A98A53CFA20}" type="slidenum">
              <a:rPr lang="en-US" smtClean="0"/>
              <a:t>201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begin to see that perhaps these parables aren’t just a colorful</a:t>
            </a:r>
            <a:r>
              <a:rPr lang="en-US" sz="1200" b="0" i="0" kern="1200" baseline="0" dirty="0" smtClean="0">
                <a:solidFill>
                  <a:schemeClr val="tx1"/>
                </a:solidFill>
                <a:effectLst/>
                <a:latin typeface="+mn-lt"/>
                <a:ea typeface="+mn-ea"/>
                <a:cs typeface="+mn-cs"/>
              </a:rPr>
              <a:t> description of the church but instead prophesies of the church age.</a:t>
            </a:r>
          </a:p>
        </p:txBody>
      </p:sp>
      <p:sp>
        <p:nvSpPr>
          <p:cNvPr id="4" name="Slide Number Placeholder 3"/>
          <p:cNvSpPr>
            <a:spLocks noGrp="1"/>
          </p:cNvSpPr>
          <p:nvPr>
            <p:ph type="sldNum" sz="quarter" idx="10"/>
          </p:nvPr>
        </p:nvSpPr>
        <p:spPr/>
        <p:txBody>
          <a:bodyPr/>
          <a:lstStyle/>
          <a:p>
            <a:fld id="{69D7ECCC-5D98-40D5-80D6-5A98A53CFA20}" type="slidenum">
              <a:rPr lang="en-US" smtClean="0"/>
              <a:t>202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203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204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205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206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207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208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209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21</a:t>
            </a:fld>
            <a:endParaRPr lang="en-US"/>
          </a:p>
        </p:txBody>
      </p:sp>
    </p:spTree>
    <p:extLst>
      <p:ext uri="{BB962C8B-B14F-4D97-AF65-F5344CB8AC3E}">
        <p14:creationId xmlns:p14="http://schemas.microsoft.com/office/powerpoint/2010/main" val="242184722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210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211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212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213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Meta </a:t>
            </a:r>
            <a:r>
              <a:rPr lang="en-US" sz="1200" b="0" i="0" kern="1200" baseline="0" dirty="0" err="1" smtClean="0">
                <a:solidFill>
                  <a:schemeClr val="tx1"/>
                </a:solidFill>
                <a:effectLst/>
                <a:latin typeface="+mn-lt"/>
                <a:ea typeface="+mn-ea"/>
                <a:cs typeface="+mn-cs"/>
              </a:rPr>
              <a:t>Touta</a:t>
            </a:r>
            <a:r>
              <a:rPr lang="en-US" sz="1200" b="0" i="0" kern="1200" baseline="0" dirty="0" smtClean="0">
                <a:solidFill>
                  <a:schemeClr val="tx1"/>
                </a:solidFill>
                <a:effectLst/>
                <a:latin typeface="+mn-lt"/>
                <a:ea typeface="+mn-ea"/>
                <a:cs typeface="+mn-cs"/>
              </a:rPr>
              <a:t>  - the same word used in Revelation 1:19.</a:t>
            </a:r>
          </a:p>
          <a:p>
            <a:r>
              <a:rPr lang="en-US" sz="1200" b="0" i="0" kern="1200" baseline="0" dirty="0" smtClean="0">
                <a:solidFill>
                  <a:schemeClr val="tx1"/>
                </a:solidFill>
                <a:effectLst/>
                <a:latin typeface="+mn-lt"/>
                <a:ea typeface="+mn-ea"/>
                <a:cs typeface="+mn-cs"/>
              </a:rPr>
              <a:t>A voice like a trumpet is reminiscent of 1:10 ‘…</a:t>
            </a:r>
            <a:r>
              <a:rPr lang="en-US" sz="1200" b="0" i="0" kern="1200" dirty="0" smtClean="0">
                <a:solidFill>
                  <a:schemeClr val="tx1"/>
                </a:solidFill>
                <a:effectLst/>
                <a:latin typeface="+mn-lt"/>
                <a:ea typeface="+mn-ea"/>
                <a:cs typeface="+mn-cs"/>
              </a:rPr>
              <a:t>when I heard a loud voice behind me like a trumpet’.</a:t>
            </a:r>
          </a:p>
          <a:p>
            <a:r>
              <a:rPr lang="en-US" sz="1200" b="0" i="0" kern="1200" baseline="0" dirty="0" smtClean="0">
                <a:solidFill>
                  <a:schemeClr val="tx1"/>
                </a:solidFill>
                <a:effectLst/>
                <a:latin typeface="+mn-lt"/>
                <a:ea typeface="+mn-ea"/>
                <a:cs typeface="+mn-cs"/>
              </a:rPr>
              <a:t>Verse 1 ends with the same word it begins with.</a:t>
            </a:r>
          </a:p>
        </p:txBody>
      </p:sp>
      <p:sp>
        <p:nvSpPr>
          <p:cNvPr id="4" name="Slide Number Placeholder 3"/>
          <p:cNvSpPr>
            <a:spLocks noGrp="1"/>
          </p:cNvSpPr>
          <p:nvPr>
            <p:ph type="sldNum" sz="quarter" idx="10"/>
          </p:nvPr>
        </p:nvSpPr>
        <p:spPr/>
        <p:txBody>
          <a:bodyPr/>
          <a:lstStyle/>
          <a:p>
            <a:fld id="{69D7ECCC-5D98-40D5-80D6-5A98A53CFA20}" type="slidenum">
              <a:rPr lang="en-US" smtClean="0"/>
              <a:t>214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Instantly I was in the Spirit, and I saw a throne in heaven with a person seated on the throne. The person sitting there looked like jasper and carnelian, and there was a rainbow around the throne that looked like an emerald.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one on the throne is pretty clear.</a:t>
            </a:r>
          </a:p>
          <a:p>
            <a:r>
              <a:rPr lang="en-US" sz="1200" b="0" i="0" kern="1200" baseline="0" dirty="0" smtClean="0">
                <a:solidFill>
                  <a:schemeClr val="tx1"/>
                </a:solidFill>
                <a:effectLst/>
                <a:latin typeface="+mn-lt"/>
                <a:ea typeface="+mn-ea"/>
                <a:cs typeface="+mn-cs"/>
              </a:rPr>
              <a:t>Gem stones are used as a description of colored light.</a:t>
            </a:r>
          </a:p>
          <a:p>
            <a:r>
              <a:rPr lang="en-US" sz="1200" b="0" i="0" kern="1200" baseline="0" dirty="0" smtClean="0">
                <a:solidFill>
                  <a:schemeClr val="tx1"/>
                </a:solidFill>
                <a:effectLst/>
                <a:latin typeface="+mn-lt"/>
                <a:ea typeface="+mn-ea"/>
                <a:cs typeface="+mn-cs"/>
              </a:rPr>
              <a:t>Incidentally, the jasper and carnelian are stones on the Levitical priestly breastplate. (Exodus 38:15-)</a:t>
            </a:r>
          </a:p>
          <a:p>
            <a:r>
              <a:rPr lang="en-US" sz="1200" b="0" i="0" kern="1200" baseline="0" dirty="0" smtClean="0">
                <a:solidFill>
                  <a:schemeClr val="tx1"/>
                </a:solidFill>
                <a:effectLst/>
                <a:latin typeface="+mn-lt"/>
                <a:ea typeface="+mn-ea"/>
                <a:cs typeface="+mn-cs"/>
              </a:rPr>
              <a:t>Each stone represents one of the tribes of Israel.</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215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Instantly I was in the Spirit, and I saw a throne in heaven with a person seated on the throne. The person sitting there looked like jasper and carnelian, and there was a rainbow around the throne that looked like an emerald.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one on the throne is pretty clear.</a:t>
            </a:r>
          </a:p>
          <a:p>
            <a:r>
              <a:rPr lang="en-US" sz="1200" b="0" i="0" kern="1200" baseline="0" dirty="0" smtClean="0">
                <a:solidFill>
                  <a:schemeClr val="tx1"/>
                </a:solidFill>
                <a:effectLst/>
                <a:latin typeface="+mn-lt"/>
                <a:ea typeface="+mn-ea"/>
                <a:cs typeface="+mn-cs"/>
              </a:rPr>
              <a:t>Gem stones are used as a description of colored light.</a:t>
            </a:r>
          </a:p>
          <a:p>
            <a:r>
              <a:rPr lang="en-US" sz="1200" b="0" i="0" kern="1200" baseline="0" dirty="0" smtClean="0">
                <a:solidFill>
                  <a:schemeClr val="tx1"/>
                </a:solidFill>
                <a:effectLst/>
                <a:latin typeface="+mn-lt"/>
                <a:ea typeface="+mn-ea"/>
                <a:cs typeface="+mn-cs"/>
              </a:rPr>
              <a:t>Incidentally, the jasper and carnelian are stones on the Levitical priestly breastplate. (Exodus 38:15-)</a:t>
            </a:r>
          </a:p>
          <a:p>
            <a:r>
              <a:rPr lang="en-US" sz="1200" b="0" i="0" kern="1200" baseline="0" dirty="0" smtClean="0">
                <a:solidFill>
                  <a:schemeClr val="tx1"/>
                </a:solidFill>
                <a:effectLst/>
                <a:latin typeface="+mn-lt"/>
                <a:ea typeface="+mn-ea"/>
                <a:cs typeface="+mn-cs"/>
              </a:rPr>
              <a:t>Each stone represents one of the tribes of Israel.</a:t>
            </a:r>
          </a:p>
          <a:p>
            <a:r>
              <a:rPr lang="en-US" sz="1200" b="0" i="0" kern="1200" baseline="0" dirty="0" smtClean="0">
                <a:solidFill>
                  <a:schemeClr val="tx1"/>
                </a:solidFill>
                <a:effectLst/>
                <a:latin typeface="+mn-lt"/>
                <a:ea typeface="+mn-ea"/>
                <a:cs typeface="+mn-cs"/>
              </a:rPr>
              <a:t>Carnelian is the stone of the first born of Israel, Reuben.</a:t>
            </a:r>
          </a:p>
          <a:p>
            <a:r>
              <a:rPr lang="en-US" sz="1200" b="0" i="0" kern="1200" baseline="0" dirty="0" smtClean="0">
                <a:solidFill>
                  <a:schemeClr val="tx1"/>
                </a:solidFill>
                <a:effectLst/>
                <a:latin typeface="+mn-lt"/>
                <a:ea typeface="+mn-ea"/>
                <a:cs typeface="+mn-cs"/>
              </a:rPr>
              <a:t>Jasper is the stone of the last born of Israel, Benjamin.</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216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Views of Revelation and prophecy in general. Some believe revelation has already happened</a:t>
            </a:r>
          </a:p>
          <a:p>
            <a:pPr lvl="1"/>
            <a:r>
              <a:rPr lang="en-US" sz="1200" b="0" i="0" kern="1200" dirty="0" smtClean="0">
                <a:solidFill>
                  <a:schemeClr val="tx1"/>
                </a:solidFill>
                <a:effectLst/>
                <a:latin typeface="+mn-lt"/>
                <a:ea typeface="+mn-ea"/>
                <a:cs typeface="+mn-cs"/>
              </a:rPr>
              <a:t>Ran into a web site of someone who viewed</a:t>
            </a:r>
            <a:r>
              <a:rPr lang="en-US" sz="1200" b="0" i="0" kern="1200" baseline="0" dirty="0" smtClean="0">
                <a:solidFill>
                  <a:schemeClr val="tx1"/>
                </a:solidFill>
                <a:effectLst/>
                <a:latin typeface="+mn-lt"/>
                <a:ea typeface="+mn-ea"/>
                <a:cs typeface="+mn-cs"/>
              </a:rPr>
              <a:t> revelation as already having happened.</a:t>
            </a:r>
          </a:p>
          <a:p>
            <a:pPr lvl="1"/>
            <a:r>
              <a:rPr lang="en-US" sz="1200" b="0" i="0" kern="1200" baseline="0" dirty="0" smtClean="0">
                <a:solidFill>
                  <a:schemeClr val="tx1"/>
                </a:solidFill>
                <a:effectLst/>
                <a:latin typeface="+mn-lt"/>
                <a:ea typeface="+mn-ea"/>
                <a:cs typeface="+mn-cs"/>
              </a:rPr>
              <a:t>They explain the fact that we aren’t in heaven by stretching out the time line of the 3.5 years while simultaneously explaining that one can not stretch out the time line of the 70 weeks of Daniel.</a:t>
            </a:r>
          </a:p>
          <a:p>
            <a:endParaRPr lang="en-US" sz="1200" b="0" i="0" kern="1200" baseline="0" dirty="0" smtClean="0">
              <a:solidFill>
                <a:schemeClr val="tx1"/>
              </a:solidFill>
              <a:effectLst/>
              <a:latin typeface="+mn-lt"/>
              <a:ea typeface="+mn-ea"/>
              <a:cs typeface="+mn-cs"/>
            </a:endParaRPr>
          </a:p>
          <a:p>
            <a:r>
              <a:rPr lang="en-US" dirty="0" smtClean="0"/>
              <a:t>Origen started an allegorical view of the Bible.</a:t>
            </a:r>
          </a:p>
          <a:p>
            <a:r>
              <a:rPr lang="en-US" dirty="0" smtClean="0"/>
              <a:t> Augustin took that further.</a:t>
            </a:r>
          </a:p>
          <a:p>
            <a:r>
              <a:rPr lang="en-US" dirty="0" smtClean="0"/>
              <a:t>   By Augustin’s time the church was financed by the State.  It was difficult, then to be preaching that Jesus was going to come back and rid the world of all these evil rulers.  So he turned Jesus’ rule into “ruling within our hearts”.</a:t>
            </a:r>
          </a:p>
          <a:p>
            <a:endParaRPr lang="en-US" dirty="0" smtClean="0"/>
          </a:p>
          <a:p>
            <a:r>
              <a:rPr lang="en-US" dirty="0" smtClean="0"/>
              <a:t>Hippo is modern day Annaba, Algeria.</a:t>
            </a:r>
          </a:p>
          <a:p>
            <a:endParaRPr lang="en-US" dirty="0" smtClean="0"/>
          </a:p>
          <a:p>
            <a:r>
              <a:rPr lang="en-US" dirty="0" smtClean="0"/>
              <a:t>This</a:t>
            </a:r>
            <a:r>
              <a:rPr lang="en-US" baseline="0" dirty="0" smtClean="0"/>
              <a:t> allegorical view is held by a number of major denominations. It is the view point of the Catholic Church.  The protestant churches derived from the Catholic Church and while they made great strides in the are of Soteriology, they kept the same eschatology.</a:t>
            </a:r>
          </a:p>
          <a:p>
            <a:endParaRPr lang="en-US" baseline="0" dirty="0" smtClean="0"/>
          </a:p>
          <a:p>
            <a:r>
              <a:rPr lang="en-US" baseline="0" dirty="0" smtClean="0"/>
              <a:t>Allegorizing the bible tends to lead to a concept of Replacement Theology which leaves open the way to anti-Semitism.</a:t>
            </a:r>
          </a:p>
          <a:p>
            <a:r>
              <a:rPr lang="en-US" baseline="0" dirty="0" smtClean="0"/>
              <a:t>It makes God a liar.</a:t>
            </a:r>
          </a:p>
          <a:p>
            <a:r>
              <a:rPr lang="en-US" baseline="0" dirty="0" smtClean="0"/>
              <a:t>Romans 9, 10, 11 go on about how God is not finished with Israel.</a:t>
            </a:r>
            <a:endParaRPr lang="en-US" dirty="0" smtClean="0"/>
          </a:p>
          <a:p>
            <a:r>
              <a:rPr lang="en-US" sz="1200" b="0" i="0" kern="1200" baseline="0" dirty="0" smtClean="0">
                <a:solidFill>
                  <a:schemeClr val="tx1"/>
                </a:solidFill>
                <a:effectLst/>
                <a:latin typeface="+mn-lt"/>
                <a:ea typeface="+mn-ea"/>
                <a:cs typeface="+mn-cs"/>
              </a:rPr>
              <a:t>The first council of Jerusalem in Acts 15 addresses two questions.</a:t>
            </a:r>
          </a:p>
          <a:p>
            <a:r>
              <a:rPr lang="en-US" sz="1200" b="0" i="0" kern="1200" baseline="0" dirty="0" smtClean="0">
                <a:solidFill>
                  <a:schemeClr val="tx1"/>
                </a:solidFill>
                <a:effectLst/>
                <a:latin typeface="+mn-lt"/>
                <a:ea typeface="+mn-ea"/>
                <a:cs typeface="+mn-cs"/>
              </a:rPr>
              <a:t>	Do Gentiles have to be circumcised (become Jews) to be saved?</a:t>
            </a:r>
          </a:p>
          <a:p>
            <a:r>
              <a:rPr lang="en-US" sz="1200" b="0" i="0" kern="1200" baseline="0" dirty="0" smtClean="0">
                <a:solidFill>
                  <a:schemeClr val="tx1"/>
                </a:solidFill>
                <a:effectLst/>
                <a:latin typeface="+mn-lt"/>
                <a:ea typeface="+mn-ea"/>
                <a:cs typeface="+mn-cs"/>
              </a:rPr>
              <a:t>	If not, (which they didn’t), what of Israel?</a:t>
            </a:r>
          </a:p>
        </p:txBody>
      </p:sp>
      <p:sp>
        <p:nvSpPr>
          <p:cNvPr id="4" name="Slide Number Placeholder 3"/>
          <p:cNvSpPr>
            <a:spLocks noGrp="1"/>
          </p:cNvSpPr>
          <p:nvPr>
            <p:ph type="sldNum" sz="quarter" idx="10"/>
          </p:nvPr>
        </p:nvSpPr>
        <p:spPr/>
        <p:txBody>
          <a:bodyPr/>
          <a:lstStyle/>
          <a:p>
            <a:fld id="{69D7ECCC-5D98-40D5-80D6-5A98A53CFA20}" type="slidenum">
              <a:rPr lang="en-US" smtClean="0"/>
              <a:t>217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Around the throne were 24 other thrones, and on these thrones sat 24 elders wearing white robes and gold victor’s crowns on their heads.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Revelation never comes out and says who they are BUT we have many clues.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218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There are three classes of saints.</a:t>
            </a:r>
          </a:p>
          <a:p>
            <a:r>
              <a:rPr lang="en-US" sz="1200" b="0" i="0" kern="1200" baseline="0" dirty="0" smtClean="0">
                <a:solidFill>
                  <a:schemeClr val="tx1"/>
                </a:solidFill>
                <a:effectLst/>
                <a:latin typeface="+mn-lt"/>
                <a:ea typeface="+mn-ea"/>
                <a:cs typeface="+mn-cs"/>
              </a:rPr>
              <a:t>Old testament saints</a:t>
            </a:r>
          </a:p>
          <a:p>
            <a:r>
              <a:rPr lang="en-US" sz="1200" b="0" i="0" kern="1200" baseline="0" dirty="0" smtClean="0">
                <a:solidFill>
                  <a:schemeClr val="tx1"/>
                </a:solidFill>
                <a:effectLst/>
                <a:latin typeface="+mn-lt"/>
                <a:ea typeface="+mn-ea"/>
                <a:cs typeface="+mn-cs"/>
              </a:rPr>
              <a:t>Church age saints (that’s you and I)</a:t>
            </a:r>
          </a:p>
          <a:p>
            <a:r>
              <a:rPr lang="en-US" sz="1200" b="0" i="0" kern="1200" baseline="0" dirty="0" smtClean="0">
                <a:solidFill>
                  <a:schemeClr val="tx1"/>
                </a:solidFill>
                <a:effectLst/>
                <a:latin typeface="+mn-lt"/>
                <a:ea typeface="+mn-ea"/>
                <a:cs typeface="+mn-cs"/>
              </a:rPr>
              <a:t>Tribulation saints (Rev 7)</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24 is used in another place in the Bible.  1 Corinthians 24, David divides the priesthood into 24 courses.</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219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Then I turned to see who was talking to me, and when I turned I saw seven gold lamp stands.</a:t>
            </a:r>
          </a:p>
          <a:p>
            <a:r>
              <a:rPr lang="en-US" dirty="0" smtClean="0"/>
              <a:t>13 Among the lamp stands there was someone like the Son of Man. He was wearing a long robe with a gold sash around his chest.</a:t>
            </a:r>
          </a:p>
          <a:p>
            <a:r>
              <a:rPr lang="en-US" dirty="0" smtClean="0"/>
              <a:t>14 His head and his hair were white like wool, in fact, as white as snow. His eyes were like flames of fire,</a:t>
            </a:r>
          </a:p>
          <a:p>
            <a:r>
              <a:rPr lang="en-US" dirty="0" smtClean="0"/>
              <a:t>15 his feet were like glowing bronze refined in a furnace, and his voice was like the sound of raging waters.</a:t>
            </a:r>
          </a:p>
          <a:p>
            <a:r>
              <a:rPr lang="en-US" dirty="0" smtClean="0"/>
              <a:t>16 In his right hand he held seven stars, and out of his mouth came a sharp, two-edged sword. His face was like the sun when it shines with full force.</a:t>
            </a:r>
          </a:p>
          <a:p>
            <a:endParaRPr lang="en-US" dirty="0" smtClean="0"/>
          </a:p>
          <a:p>
            <a:r>
              <a:rPr lang="en-US" dirty="0" smtClean="0"/>
              <a:t>Pre-</a:t>
            </a:r>
            <a:r>
              <a:rPr lang="en-US" dirty="0" err="1" smtClean="0"/>
              <a:t>millenial</a:t>
            </a:r>
            <a:r>
              <a:rPr lang="en-US" dirty="0" smtClean="0"/>
              <a:t>,</a:t>
            </a:r>
            <a:r>
              <a:rPr lang="en-US" baseline="0" dirty="0" smtClean="0"/>
              <a:t> pre-trib.</a:t>
            </a:r>
          </a:p>
          <a:p>
            <a:r>
              <a:rPr lang="en-US" dirty="0" err="1" smtClean="0"/>
              <a:t>Predorists</a:t>
            </a:r>
            <a:r>
              <a:rPr lang="en-US" baseline="0" dirty="0" smtClean="0"/>
              <a:t> believe that all prophecy has already happened.</a:t>
            </a:r>
          </a:p>
          <a:p>
            <a:r>
              <a:rPr lang="en-US" baseline="0" dirty="0" err="1" smtClean="0"/>
              <a:t>Amillenials</a:t>
            </a:r>
            <a:r>
              <a:rPr lang="en-US" baseline="0" dirty="0" smtClean="0"/>
              <a:t> do not believe in a literal 1000 year reign of Jesus on Earth.</a:t>
            </a:r>
          </a:p>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22</a:t>
            </a:fld>
            <a:endParaRPr lang="en-US"/>
          </a:p>
        </p:txBody>
      </p:sp>
    </p:spTree>
    <p:extLst>
      <p:ext uri="{BB962C8B-B14F-4D97-AF65-F5344CB8AC3E}">
        <p14:creationId xmlns:p14="http://schemas.microsoft.com/office/powerpoint/2010/main" val="304257472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There are three classes of saints.</a:t>
            </a:r>
          </a:p>
          <a:p>
            <a:r>
              <a:rPr lang="en-US" sz="1200" b="0" i="0" kern="1200" baseline="0" dirty="0" smtClean="0">
                <a:solidFill>
                  <a:schemeClr val="tx1"/>
                </a:solidFill>
                <a:effectLst/>
                <a:latin typeface="+mn-lt"/>
                <a:ea typeface="+mn-ea"/>
                <a:cs typeface="+mn-cs"/>
              </a:rPr>
              <a:t>Old testament saints</a:t>
            </a:r>
          </a:p>
          <a:p>
            <a:r>
              <a:rPr lang="en-US" sz="1200" b="0" i="0" kern="1200" baseline="0" dirty="0" smtClean="0">
                <a:solidFill>
                  <a:schemeClr val="tx1"/>
                </a:solidFill>
                <a:effectLst/>
                <a:latin typeface="+mn-lt"/>
                <a:ea typeface="+mn-ea"/>
                <a:cs typeface="+mn-cs"/>
              </a:rPr>
              <a:t>Church age saints (that’s you and I)</a:t>
            </a:r>
          </a:p>
          <a:p>
            <a:r>
              <a:rPr lang="en-US" sz="1200" b="0" i="0" kern="1200" baseline="0" dirty="0" smtClean="0">
                <a:solidFill>
                  <a:schemeClr val="tx1"/>
                </a:solidFill>
                <a:effectLst/>
                <a:latin typeface="+mn-lt"/>
                <a:ea typeface="+mn-ea"/>
                <a:cs typeface="+mn-cs"/>
              </a:rPr>
              <a:t>Tribulation saints (Rev 7)</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24 is used in another place in the Bible.  1 Corinthians 24, David divides the priesthood into 24 courses.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word for crowns here is a </a:t>
            </a:r>
            <a:r>
              <a:rPr lang="en-US" sz="1200" b="0" i="0" kern="1200" baseline="0" dirty="0" err="1" smtClean="0">
                <a:solidFill>
                  <a:schemeClr val="tx1"/>
                </a:solidFill>
                <a:effectLst/>
                <a:latin typeface="+mn-lt"/>
                <a:ea typeface="+mn-ea"/>
                <a:cs typeface="+mn-cs"/>
              </a:rPr>
              <a:t>stephanos</a:t>
            </a:r>
            <a:r>
              <a:rPr lang="en-US" sz="1200" b="0" i="0" kern="1200" baseline="0" dirty="0" smtClean="0">
                <a:solidFill>
                  <a:schemeClr val="tx1"/>
                </a:solidFill>
                <a:effectLst/>
                <a:latin typeface="+mn-lt"/>
                <a:ea typeface="+mn-ea"/>
                <a:cs typeface="+mn-cs"/>
              </a:rPr>
              <a:t> which is a crown of reward.  A crown of ruling is the word diadem.</a:t>
            </a:r>
          </a:p>
        </p:txBody>
      </p:sp>
      <p:sp>
        <p:nvSpPr>
          <p:cNvPr id="4" name="Slide Number Placeholder 3"/>
          <p:cNvSpPr>
            <a:spLocks noGrp="1"/>
          </p:cNvSpPr>
          <p:nvPr>
            <p:ph type="sldNum" sz="quarter" idx="10"/>
          </p:nvPr>
        </p:nvSpPr>
        <p:spPr/>
        <p:txBody>
          <a:bodyPr/>
          <a:lstStyle/>
          <a:p>
            <a:fld id="{69D7ECCC-5D98-40D5-80D6-5A98A53CFA20}" type="slidenum">
              <a:rPr lang="en-US" smtClean="0"/>
              <a:t>220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Occurs many times throughout revelation.</a:t>
            </a:r>
          </a:p>
        </p:txBody>
      </p:sp>
      <p:sp>
        <p:nvSpPr>
          <p:cNvPr id="4" name="Slide Number Placeholder 3"/>
          <p:cNvSpPr>
            <a:spLocks noGrp="1"/>
          </p:cNvSpPr>
          <p:nvPr>
            <p:ph type="sldNum" sz="quarter" idx="10"/>
          </p:nvPr>
        </p:nvSpPr>
        <p:spPr/>
        <p:txBody>
          <a:bodyPr/>
          <a:lstStyle/>
          <a:p>
            <a:fld id="{69D7ECCC-5D98-40D5-80D6-5A98A53CFA20}" type="slidenum">
              <a:rPr lang="en-US" smtClean="0"/>
              <a:t>221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front of the throne was something like a sea of glass as clear as crystal. In the center of the throne and on each side of the throne were four living creatures full of eyes in front and in back. </a:t>
            </a: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The first living creature was like a lion, the second living creature was like an ox, the third living creature had a face like a human, and the fourth living creature was like a flying eagle.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Each of the four living creatures had six wings and were full of eyes inside and out. Without stopping day or night they were saying,</a:t>
            </a:r>
          </a:p>
          <a:p>
            <a:r>
              <a:rPr lang="en-US" sz="1200" b="0" i="0" kern="1200" dirty="0" smtClean="0">
                <a:solidFill>
                  <a:schemeClr val="tx1"/>
                </a:solidFill>
                <a:effectLst/>
                <a:latin typeface="+mn-lt"/>
                <a:ea typeface="+mn-ea"/>
                <a:cs typeface="+mn-cs"/>
              </a:rPr>
              <a:t>“Holy, holy, holy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is the Lord God Almighty,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who was, who is, and who is coming.”</a:t>
            </a: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Whenever the living creatures give glory, honor, and thanks to the one who sits on the throne, who lives forever and ever,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the 24 elders bow down and worship in front of the one who sits on the throne, the one who lives forever and ever. They throw their victor’s crowns in front of the throne and say,</a:t>
            </a:r>
          </a:p>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“You are worthy, our Lord and God,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to receive glory, honor, and power,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you created all things;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they came into existence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and were created because of your will.”</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222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Ezekiel</a:t>
            </a:r>
            <a:r>
              <a:rPr lang="en-US" sz="1200" b="0" i="0" kern="1200" baseline="0" dirty="0" smtClean="0">
                <a:solidFill>
                  <a:schemeClr val="tx1"/>
                </a:solidFill>
                <a:effectLst/>
                <a:latin typeface="+mn-lt"/>
                <a:ea typeface="+mn-ea"/>
                <a:cs typeface="+mn-cs"/>
              </a:rPr>
              <a:t> 1:5,10</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223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four faces</a:t>
            </a:r>
            <a:r>
              <a:rPr lang="en-US" sz="1200" b="0" i="0" kern="1200" baseline="0" dirty="0" smtClean="0">
                <a:solidFill>
                  <a:schemeClr val="tx1"/>
                </a:solidFill>
                <a:effectLst/>
                <a:latin typeface="+mn-lt"/>
                <a:ea typeface="+mn-ea"/>
                <a:cs typeface="+mn-cs"/>
              </a:rPr>
              <a:t> are also the same found on the banners of the tribes of Israel.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Why Holy, Holy, Holy?  Holy 3 times?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trinity.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Camping arrangement and marching order (Numbers 2-4)</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224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Tribulation”</a:t>
            </a:r>
          </a:p>
          <a:p>
            <a:r>
              <a:rPr lang="en-US" sz="1200" b="0" i="0" kern="1200" dirty="0" smtClean="0">
                <a:solidFill>
                  <a:schemeClr val="tx1"/>
                </a:solidFill>
                <a:effectLst/>
                <a:latin typeface="+mn-lt"/>
                <a:ea typeface="+mn-ea"/>
                <a:cs typeface="+mn-cs"/>
              </a:rPr>
              <a:t>One of the most documented segments of time in the bible.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225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Tribulation”</a:t>
            </a:r>
          </a:p>
          <a:p>
            <a:r>
              <a:rPr lang="en-US" sz="1200" b="0" i="0" kern="1200" dirty="0" smtClean="0">
                <a:solidFill>
                  <a:schemeClr val="tx1"/>
                </a:solidFill>
                <a:effectLst/>
                <a:latin typeface="+mn-lt"/>
                <a:ea typeface="+mn-ea"/>
                <a:cs typeface="+mn-cs"/>
              </a:rPr>
              <a:t>One of the most documented segments of time in the bible.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226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r>
              <a:rPr lang="en-US" sz="1200" b="0" i="0" kern="1200" dirty="0" smtClean="0">
                <a:solidFill>
                  <a:schemeClr val="tx1"/>
                </a:solidFill>
                <a:effectLst/>
                <a:latin typeface="+mn-lt"/>
                <a:ea typeface="+mn-ea"/>
                <a:cs typeface="+mn-cs"/>
              </a:rPr>
              <a:t>Then I saw in the right hand of the one who sits on the throne a scroll written on the inside and on the outside, sealed with seven seals.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I also saw a powerful angel proclaiming with a loud voice, “Who is worthy to open the scroll and break its seals?”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scroll is described as being written within and without.</a:t>
            </a:r>
          </a:p>
          <a:p>
            <a:r>
              <a:rPr lang="en-US" sz="1200" b="0" i="0" kern="1200" baseline="0" dirty="0" smtClean="0">
                <a:solidFill>
                  <a:schemeClr val="tx1"/>
                </a:solidFill>
                <a:effectLst/>
                <a:latin typeface="+mn-lt"/>
                <a:ea typeface="+mn-ea"/>
                <a:cs typeface="+mn-cs"/>
              </a:rPr>
              <a:t>This indicates that the scroll is either a title deed or a will.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Jeremiah 32</a:t>
            </a:r>
          </a:p>
          <a:p>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“Then my cousin </a:t>
            </a:r>
            <a:r>
              <a:rPr lang="en-US" sz="1200" b="0" i="0" kern="1200" dirty="0" err="1" smtClean="0">
                <a:solidFill>
                  <a:schemeClr val="tx1"/>
                </a:solidFill>
                <a:effectLst/>
                <a:latin typeface="+mn-lt"/>
                <a:ea typeface="+mn-ea"/>
                <a:cs typeface="+mn-cs"/>
              </a:rPr>
              <a:t>Hanamel</a:t>
            </a:r>
            <a:r>
              <a:rPr lang="en-US" sz="1200" b="0" i="0" kern="1200" dirty="0" smtClean="0">
                <a:solidFill>
                  <a:schemeClr val="tx1"/>
                </a:solidFill>
                <a:effectLst/>
                <a:latin typeface="+mn-lt"/>
                <a:ea typeface="+mn-ea"/>
                <a:cs typeface="+mn-cs"/>
              </a:rPr>
              <a:t> came to me in the courtyard of the guard just as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had said, and he told me, ‘Please buy my field in </a:t>
            </a:r>
            <a:r>
              <a:rPr lang="en-US" sz="1200" b="0" i="0" kern="1200" dirty="0" err="1" smtClean="0">
                <a:solidFill>
                  <a:schemeClr val="tx1"/>
                </a:solidFill>
                <a:effectLst/>
                <a:latin typeface="+mn-lt"/>
                <a:ea typeface="+mn-ea"/>
                <a:cs typeface="+mn-cs"/>
              </a:rPr>
              <a:t>Anathoth</a:t>
            </a:r>
            <a:r>
              <a:rPr lang="en-US" sz="1200" b="0" i="0" kern="1200" dirty="0" smtClean="0">
                <a:solidFill>
                  <a:schemeClr val="tx1"/>
                </a:solidFill>
                <a:effectLst/>
                <a:latin typeface="+mn-lt"/>
                <a:ea typeface="+mn-ea"/>
                <a:cs typeface="+mn-cs"/>
              </a:rPr>
              <a:t> in the territory of Benjamin because you have the right to possess it, and the right to redeem it belongs to you. Buy it for yourself.’ So I knew that this was a message from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a:t>
            </a: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“Then I bought the field in </a:t>
            </a:r>
            <a:r>
              <a:rPr lang="en-US" sz="1200" b="0" i="0" kern="1200" dirty="0" err="1" smtClean="0">
                <a:solidFill>
                  <a:schemeClr val="tx1"/>
                </a:solidFill>
                <a:effectLst/>
                <a:latin typeface="+mn-lt"/>
                <a:ea typeface="+mn-ea"/>
                <a:cs typeface="+mn-cs"/>
              </a:rPr>
              <a:t>Anathoth</a:t>
            </a:r>
            <a:r>
              <a:rPr lang="en-US" sz="1200" b="0" i="0" kern="1200" dirty="0" smtClean="0">
                <a:solidFill>
                  <a:schemeClr val="tx1"/>
                </a:solidFill>
                <a:effectLst/>
                <a:latin typeface="+mn-lt"/>
                <a:ea typeface="+mn-ea"/>
                <a:cs typeface="+mn-cs"/>
              </a:rPr>
              <a:t> from my cousin </a:t>
            </a:r>
            <a:r>
              <a:rPr lang="en-US" sz="1200" b="0" i="0" kern="1200" dirty="0" err="1" smtClean="0">
                <a:solidFill>
                  <a:schemeClr val="tx1"/>
                </a:solidFill>
                <a:effectLst/>
                <a:latin typeface="+mn-lt"/>
                <a:ea typeface="+mn-ea"/>
                <a:cs typeface="+mn-cs"/>
              </a:rPr>
              <a:t>Hanamel</a:t>
            </a:r>
            <a:r>
              <a:rPr lang="en-US" sz="1200" b="0" i="0" kern="1200" dirty="0" smtClean="0">
                <a:solidFill>
                  <a:schemeClr val="tx1"/>
                </a:solidFill>
                <a:effectLst/>
                <a:latin typeface="+mn-lt"/>
                <a:ea typeface="+mn-ea"/>
                <a:cs typeface="+mn-cs"/>
              </a:rPr>
              <a:t>. I weighed out the silver for him—seventeen shekels of silver.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I signed the deed and sealed it. I called in witnesses and used scales to weigh out the silver.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Then I took the deed of purchase—both </a:t>
            </a:r>
            <a:r>
              <a:rPr lang="en-US" sz="1200" b="1" i="0" kern="1200" dirty="0" smtClean="0">
                <a:solidFill>
                  <a:schemeClr val="tx1"/>
                </a:solidFill>
                <a:effectLst/>
                <a:latin typeface="+mn-lt"/>
                <a:ea typeface="+mn-ea"/>
                <a:cs typeface="+mn-cs"/>
              </a:rPr>
              <a:t>the sealed one with the terms and conditions</a:t>
            </a:r>
            <a:r>
              <a:rPr lang="en-US" sz="1200" b="0" i="0" kern="1200" dirty="0" smtClean="0">
                <a:solidFill>
                  <a:schemeClr val="tx1"/>
                </a:solidFill>
                <a:effectLst/>
                <a:latin typeface="+mn-lt"/>
                <a:ea typeface="+mn-ea"/>
                <a:cs typeface="+mn-cs"/>
              </a:rPr>
              <a:t> and the open one— </a:t>
            </a: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and I gave the deed of purchase to </a:t>
            </a:r>
            <a:r>
              <a:rPr lang="en-US" sz="1200" b="0" i="0" kern="1200" dirty="0" err="1" smtClean="0">
                <a:solidFill>
                  <a:schemeClr val="tx1"/>
                </a:solidFill>
                <a:effectLst/>
                <a:latin typeface="+mn-lt"/>
                <a:ea typeface="+mn-ea"/>
                <a:cs typeface="+mn-cs"/>
              </a:rPr>
              <a:t>Neriah’s</a:t>
            </a:r>
            <a:r>
              <a:rPr lang="en-US" sz="1200" b="0" i="0" kern="1200" dirty="0" smtClean="0">
                <a:solidFill>
                  <a:schemeClr val="tx1"/>
                </a:solidFill>
                <a:effectLst/>
                <a:latin typeface="+mn-lt"/>
                <a:ea typeface="+mn-ea"/>
                <a:cs typeface="+mn-cs"/>
              </a:rPr>
              <a:t> son Baruch, the grandson of </a:t>
            </a:r>
            <a:r>
              <a:rPr lang="en-US" sz="1200" b="0" i="0" kern="1200" dirty="0" err="1" smtClean="0">
                <a:solidFill>
                  <a:schemeClr val="tx1"/>
                </a:solidFill>
                <a:effectLst/>
                <a:latin typeface="+mn-lt"/>
                <a:ea typeface="+mn-ea"/>
                <a:cs typeface="+mn-cs"/>
              </a:rPr>
              <a:t>Mahseiah</a:t>
            </a:r>
            <a:r>
              <a:rPr lang="en-US" sz="1200" b="0" i="0" kern="1200" dirty="0" smtClean="0">
                <a:solidFill>
                  <a:schemeClr val="tx1"/>
                </a:solidFill>
                <a:effectLst/>
                <a:latin typeface="+mn-lt"/>
                <a:ea typeface="+mn-ea"/>
                <a:cs typeface="+mn-cs"/>
              </a:rPr>
              <a:t>, in the presence of my cousin </a:t>
            </a:r>
            <a:r>
              <a:rPr lang="en-US" sz="1200" b="0" i="0" kern="1200" dirty="0" err="1" smtClean="0">
                <a:solidFill>
                  <a:schemeClr val="tx1"/>
                </a:solidFill>
                <a:effectLst/>
                <a:latin typeface="+mn-lt"/>
                <a:ea typeface="+mn-ea"/>
                <a:cs typeface="+mn-cs"/>
              </a:rPr>
              <a:t>Hanamel</a:t>
            </a:r>
            <a:r>
              <a:rPr lang="en-US" sz="1200" b="0" i="0" kern="1200" dirty="0" smtClean="0">
                <a:solidFill>
                  <a:schemeClr val="tx1"/>
                </a:solidFill>
                <a:effectLst/>
                <a:latin typeface="+mn-lt"/>
                <a:ea typeface="+mn-ea"/>
                <a:cs typeface="+mn-cs"/>
              </a:rPr>
              <a:t>, in the presence of the witnesses who signed the deed of purchase, and in the presence of all the Judeans sitting in the courtyard of the guard.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In their presence, I instructed Baruch as follows: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‘This is what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of the Heavenly Armies, the God of Israel, says: “Take these deeds—both this sealed deed of purchase and this open deed—and put them in a clay pot so they’ll last for a long time.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227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Sevens</a:t>
            </a:r>
            <a:r>
              <a:rPr lang="en-US" sz="1200" b="0" i="0" kern="1200" baseline="0" dirty="0" smtClean="0">
                <a:solidFill>
                  <a:schemeClr val="tx1"/>
                </a:solidFill>
                <a:effectLst/>
                <a:latin typeface="+mn-lt"/>
                <a:ea typeface="+mn-ea"/>
                <a:cs typeface="+mn-cs"/>
              </a:rPr>
              <a:t> throughout Revelation.</a:t>
            </a:r>
          </a:p>
          <a:p>
            <a:r>
              <a:rPr lang="en-US" sz="1200" b="0" i="0" kern="1200" baseline="0" dirty="0" smtClean="0">
                <a:solidFill>
                  <a:schemeClr val="tx1"/>
                </a:solidFill>
                <a:effectLst/>
                <a:latin typeface="+mn-lt"/>
                <a:ea typeface="+mn-ea"/>
                <a:cs typeface="+mn-cs"/>
              </a:rPr>
              <a:t>7 letters</a:t>
            </a:r>
          </a:p>
          <a:p>
            <a:r>
              <a:rPr lang="en-US" sz="1200" b="0" i="0" kern="1200" baseline="0" dirty="0" smtClean="0">
                <a:solidFill>
                  <a:schemeClr val="tx1"/>
                </a:solidFill>
                <a:effectLst/>
                <a:latin typeface="+mn-lt"/>
                <a:ea typeface="+mn-ea"/>
                <a:cs typeface="+mn-cs"/>
              </a:rPr>
              <a:t>7 seals</a:t>
            </a:r>
          </a:p>
          <a:p>
            <a:r>
              <a:rPr lang="en-US" sz="1200" b="0" i="0" kern="1200" baseline="0" dirty="0" smtClean="0">
                <a:solidFill>
                  <a:schemeClr val="tx1"/>
                </a:solidFill>
                <a:effectLst/>
                <a:latin typeface="+mn-lt"/>
                <a:ea typeface="+mn-ea"/>
                <a:cs typeface="+mn-cs"/>
              </a:rPr>
              <a:t>7 trumpets</a:t>
            </a:r>
          </a:p>
          <a:p>
            <a:r>
              <a:rPr lang="en-US" sz="1200" b="0" i="0" kern="1200" dirty="0" smtClean="0">
                <a:solidFill>
                  <a:schemeClr val="tx1"/>
                </a:solidFill>
                <a:effectLst/>
                <a:latin typeface="+mn-lt"/>
                <a:ea typeface="+mn-ea"/>
                <a:cs typeface="+mn-cs"/>
              </a:rPr>
              <a:t>7 bowls (or censors)</a:t>
            </a:r>
          </a:p>
          <a:p>
            <a:r>
              <a:rPr lang="en-US" sz="1200" b="0" i="0" kern="1200" dirty="0" smtClean="0">
                <a:solidFill>
                  <a:schemeClr val="tx1"/>
                </a:solidFill>
                <a:effectLst/>
                <a:latin typeface="+mn-lt"/>
                <a:ea typeface="+mn-ea"/>
                <a:cs typeface="+mn-cs"/>
              </a:rPr>
              <a:t>Many</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many</a:t>
            </a:r>
            <a:r>
              <a:rPr lang="en-US" sz="1200" b="0" i="0" kern="1200" baseline="0" dirty="0" smtClean="0">
                <a:solidFill>
                  <a:schemeClr val="tx1"/>
                </a:solidFill>
                <a:effectLst/>
                <a:latin typeface="+mn-lt"/>
                <a:ea typeface="+mn-ea"/>
                <a:cs typeface="+mn-cs"/>
              </a:rPr>
              <a:t> more 7s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228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229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When I saw him, I fell down at his feet like a dead man. But he placed his right hand on me and said, </a:t>
            </a:r>
            <a:r>
              <a:rPr lang="en-US" sz="1200" kern="1200" dirty="0" smtClean="0">
                <a:solidFill>
                  <a:schemeClr val="tx1"/>
                </a:solidFill>
                <a:effectLst/>
                <a:latin typeface="+mn-lt"/>
                <a:ea typeface="+mn-ea"/>
                <a:cs typeface="+mn-cs"/>
              </a:rPr>
              <a:t>“Stop being afraid! I am the first and the last,</a:t>
            </a:r>
          </a:p>
          <a:p>
            <a:r>
              <a:rPr lang="en-US" dirty="0" smtClean="0"/>
              <a:t>18 </a:t>
            </a:r>
            <a:r>
              <a:rPr lang="en-US" sz="1200" kern="1200" dirty="0" smtClean="0">
                <a:solidFill>
                  <a:schemeClr val="tx1"/>
                </a:solidFill>
                <a:effectLst/>
                <a:latin typeface="+mn-lt"/>
                <a:ea typeface="+mn-ea"/>
                <a:cs typeface="+mn-cs"/>
              </a:rPr>
              <a:t>the living one. I was dead, but look—I am alive forever and ever! I have the keys of Death and Hades.</a:t>
            </a:r>
          </a:p>
          <a:p>
            <a:r>
              <a:rPr lang="en-US" dirty="0" smtClean="0"/>
              <a:t>19 </a:t>
            </a:r>
            <a:r>
              <a:rPr lang="en-US" sz="1200" kern="1200" dirty="0" smtClean="0">
                <a:solidFill>
                  <a:schemeClr val="tx1"/>
                </a:solidFill>
                <a:effectLst/>
                <a:latin typeface="+mn-lt"/>
                <a:ea typeface="+mn-ea"/>
                <a:cs typeface="+mn-cs"/>
              </a:rPr>
              <a:t>Therefore, write down what you have seen, what is, and what is going to happen after this.</a:t>
            </a:r>
          </a:p>
          <a:p>
            <a:r>
              <a:rPr lang="en-US" dirty="0" smtClean="0"/>
              <a:t>20 </a:t>
            </a:r>
            <a:r>
              <a:rPr lang="en-US" sz="1200" kern="1200" dirty="0" smtClean="0">
                <a:solidFill>
                  <a:schemeClr val="tx1"/>
                </a:solidFill>
                <a:effectLst/>
                <a:latin typeface="+mn-lt"/>
                <a:ea typeface="+mn-ea"/>
                <a:cs typeface="+mn-cs"/>
              </a:rPr>
              <a:t>The secret meaning of the seven stars that you saw in my right hand and the seven gold lamp stands is this: the seven stars are the messengers</a:t>
            </a:r>
            <a:r>
              <a:rPr lang="en-US" dirty="0" smtClean="0"/>
              <a:t> </a:t>
            </a:r>
            <a:r>
              <a:rPr lang="en-US" sz="1200" kern="1200" dirty="0" smtClean="0">
                <a:solidFill>
                  <a:schemeClr val="tx1"/>
                </a:solidFill>
                <a:effectLst/>
                <a:latin typeface="+mn-lt"/>
                <a:ea typeface="+mn-ea"/>
                <a:cs typeface="+mn-cs"/>
              </a:rPr>
              <a:t>of the seven churches, and the seven lamp stands are the seven churches.”</a:t>
            </a:r>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purpose is to drive Israel</a:t>
            </a:r>
            <a:r>
              <a:rPr lang="en-US" sz="1200" b="0" i="0" kern="1200" baseline="0" dirty="0" smtClean="0">
                <a:solidFill>
                  <a:schemeClr val="tx1"/>
                </a:solidFill>
                <a:effectLst/>
                <a:latin typeface="+mn-lt"/>
                <a:ea typeface="+mn-ea"/>
                <a:cs typeface="+mn-cs"/>
              </a:rPr>
              <a:t> to the wall so they will seek Jesus earnestly.</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230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Jesus</a:t>
            </a:r>
            <a:r>
              <a:rPr lang="en-US" sz="1200" b="0" i="0" kern="1200" baseline="0" dirty="0" smtClean="0">
                <a:solidFill>
                  <a:schemeClr val="tx1"/>
                </a:solidFill>
                <a:effectLst/>
                <a:latin typeface="+mn-lt"/>
                <a:ea typeface="+mn-ea"/>
                <a:cs typeface="+mn-cs"/>
              </a:rPr>
              <a:t> tells us the key as recorded in Matthew 24:15-21</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“So when you see the destructive desecration, mentioned by the prophet Daniel, standing in the Holy Place (let the reader take note), </a:t>
            </a: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then those who are in Judea must flee to the mountains. </a:t>
            </a: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Anyone who’s on the housetop must not come down to get what is in his house,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and anyone who’s in the field must not turn back to get his coat.</a:t>
            </a:r>
          </a:p>
          <a:p>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“How terrible it will be for women who are pregnant or who are nursing babies in those days! </a:t>
            </a:r>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Pray that it may not be in winter or on a Sabbath when you flee, </a:t>
            </a:r>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because at that time there will be great suffering, the kind that hasn’t happened from the beginning of the world until now and certainly won’t ever happen again.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70 weeks prophecy given to Daniel through</a:t>
            </a:r>
            <a:r>
              <a:rPr lang="en-US" sz="1200" b="0" i="0" kern="1200" baseline="0" dirty="0" smtClean="0">
                <a:solidFill>
                  <a:schemeClr val="tx1"/>
                </a:solidFill>
                <a:effectLst/>
                <a:latin typeface="+mn-lt"/>
                <a:ea typeface="+mn-ea"/>
                <a:cs typeface="+mn-cs"/>
              </a:rPr>
              <a:t> Gabriel.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‘Daniel, I’ve now come to give you insight and understanding. </a:t>
            </a:r>
            <a:r>
              <a:rPr lang="en-US" sz="1200" b="1" i="0" kern="1200" baseline="30000" dirty="0" smtClean="0">
                <a:solidFill>
                  <a:schemeClr val="tx1"/>
                </a:solidFill>
                <a:effectLst/>
                <a:latin typeface="+mn-lt"/>
                <a:ea typeface="+mn-ea"/>
                <a:cs typeface="+mn-cs"/>
              </a:rPr>
              <a:t>23 </a:t>
            </a:r>
            <a:r>
              <a:rPr lang="en-US" sz="1200" b="0" i="0" kern="1200" dirty="0" smtClean="0">
                <a:solidFill>
                  <a:schemeClr val="tx1"/>
                </a:solidFill>
                <a:effectLst/>
                <a:latin typeface="+mn-lt"/>
                <a:ea typeface="+mn-ea"/>
                <a:cs typeface="+mn-cs"/>
              </a:rPr>
              <a:t>Because you’re highly regarded, the answer was issued when you began your prayer, and I’ve come to tell you. Pay attention to my message and you’ll understand the vision.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r>
              <a:rPr lang="en-US" sz="1200" b="0" i="0" kern="1200" baseline="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1" i="0" kern="1200" baseline="30000" dirty="0" smtClean="0">
                <a:solidFill>
                  <a:schemeClr val="tx1"/>
                </a:solidFill>
                <a:effectLst/>
                <a:latin typeface="+mn-lt"/>
                <a:ea typeface="+mn-ea"/>
                <a:cs typeface="+mn-cs"/>
              </a:rPr>
              <a:t>24 </a:t>
            </a:r>
            <a:r>
              <a:rPr lang="en-US" sz="1200" b="0" i="0" kern="1200" dirty="0" smtClean="0">
                <a:solidFill>
                  <a:schemeClr val="tx1"/>
                </a:solidFill>
                <a:effectLst/>
                <a:latin typeface="+mn-lt"/>
                <a:ea typeface="+mn-ea"/>
                <a:cs typeface="+mn-cs"/>
              </a:rPr>
              <a:t>Seventy weeks have been decreed concerning your people and your holy city: to restrain transgression, to put an end to sin, to make atonement for lawlessness, to establish everlasting righteousness, to conclude vision and prophecy, and to anoint the Most Holy Place. </a:t>
            </a:r>
            <a:r>
              <a:rPr lang="en-US" sz="1200" b="1" i="0" kern="1200" baseline="30000" dirty="0" smtClean="0">
                <a:solidFill>
                  <a:schemeClr val="tx1"/>
                </a:solidFill>
                <a:effectLst/>
                <a:latin typeface="+mn-lt"/>
                <a:ea typeface="+mn-ea"/>
                <a:cs typeface="+mn-cs"/>
              </a:rPr>
              <a:t>25 </a:t>
            </a:r>
            <a:r>
              <a:rPr lang="en-US" sz="1200" b="0" i="0" kern="1200" dirty="0" smtClean="0">
                <a:solidFill>
                  <a:schemeClr val="tx1"/>
                </a:solidFill>
                <a:effectLst/>
                <a:latin typeface="+mn-lt"/>
                <a:ea typeface="+mn-ea"/>
                <a:cs typeface="+mn-cs"/>
              </a:rPr>
              <a:t>So be informed and discern that seven weeks and 62 weeks will elapse from the issuance of the command to restore and rebuild Jerusalem until the Anointed Commander. The plaza and moat will be rebuilt, though in troubled times.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r>
              <a:rPr lang="en-US" sz="1200" b="1" i="0" kern="1200" baseline="30000" dirty="0" smtClean="0">
                <a:solidFill>
                  <a:schemeClr val="tx1"/>
                </a:solidFill>
                <a:effectLst/>
                <a:latin typeface="+mn-lt"/>
                <a:ea typeface="+mn-ea"/>
                <a:cs typeface="+mn-cs"/>
              </a:rPr>
              <a:t>26 </a:t>
            </a:r>
            <a:r>
              <a:rPr lang="en-US" sz="1200" b="0" i="0" kern="1200" dirty="0" smtClean="0">
                <a:solidFill>
                  <a:schemeClr val="tx1"/>
                </a:solidFill>
                <a:effectLst/>
                <a:latin typeface="+mn-lt"/>
                <a:ea typeface="+mn-ea"/>
                <a:cs typeface="+mn-cs"/>
              </a:rPr>
              <a:t>Then after the 62 weeks, the anointed one will be cut down (but not for himself). Then the people of the Coming Commander will destroy both the city and the Sanctuary. Its ending will come like a flood, and until the end there will be war, with desolations having been decreed.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r>
              <a:rPr lang="en-US" sz="1200" b="1" i="0" kern="1200" baseline="30000" dirty="0" smtClean="0">
                <a:solidFill>
                  <a:schemeClr val="tx1"/>
                </a:solidFill>
                <a:effectLst/>
                <a:latin typeface="+mn-lt"/>
                <a:ea typeface="+mn-ea"/>
                <a:cs typeface="+mn-cs"/>
              </a:rPr>
              <a:t>27 </a:t>
            </a:r>
            <a:r>
              <a:rPr lang="en-US" sz="1200" b="0" i="0" kern="1200" dirty="0" smtClean="0">
                <a:solidFill>
                  <a:schemeClr val="tx1"/>
                </a:solidFill>
                <a:effectLst/>
                <a:latin typeface="+mn-lt"/>
                <a:ea typeface="+mn-ea"/>
                <a:cs typeface="+mn-cs"/>
              </a:rPr>
              <a:t>He will make a binding covenant with many for one week, and for half of the week he will suspend both the sacrifice and grain offerings. Destructive people will cause desolation on the uttermost edge of the Sanctuary until it is complete and what has been decreed is poured out on the desolator.’”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gap between the 69 weeks and the 70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week is the church age.</a:t>
            </a:r>
          </a:p>
          <a:p>
            <a:r>
              <a:rPr lang="en-US" sz="1200" b="0" i="0" kern="1200" baseline="0" dirty="0" smtClean="0">
                <a:solidFill>
                  <a:schemeClr val="tx1"/>
                </a:solidFill>
                <a:effectLst/>
                <a:latin typeface="+mn-lt"/>
                <a:ea typeface="+mn-ea"/>
                <a:cs typeface="+mn-cs"/>
              </a:rPr>
              <a:t>The events of revelation are this 70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week.</a:t>
            </a:r>
          </a:p>
          <a:p>
            <a:r>
              <a:rPr lang="en-US" sz="1200" b="0" i="0" kern="1200" baseline="0" dirty="0" smtClean="0">
                <a:solidFill>
                  <a:schemeClr val="tx1"/>
                </a:solidFill>
                <a:effectLst/>
                <a:latin typeface="+mn-lt"/>
                <a:ea typeface="+mn-ea"/>
                <a:cs typeface="+mn-cs"/>
              </a:rPr>
              <a:t>This gap has been ~2000 years so far.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Sir Robert Anderson, “The Coming Prince” can be read online.</a:t>
            </a:r>
          </a:p>
          <a:p>
            <a:r>
              <a:rPr lang="en-US" sz="1200" b="0" i="0" kern="1200" baseline="0" dirty="0" smtClean="0">
                <a:solidFill>
                  <a:schemeClr val="tx1"/>
                </a:solidFill>
                <a:effectLst/>
                <a:latin typeface="+mn-lt"/>
                <a:ea typeface="+mn-ea"/>
                <a:cs typeface="+mn-cs"/>
              </a:rPr>
              <a:t>https://www.whatsaiththescripture.com/Voice/The.Coming.Prince.html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gap structure follows throughout Revelation.</a:t>
            </a:r>
          </a:p>
          <a:p>
            <a:r>
              <a:rPr lang="en-US" sz="1200" b="0" i="0" kern="1200" baseline="0" dirty="0" smtClean="0">
                <a:solidFill>
                  <a:schemeClr val="tx1"/>
                </a:solidFill>
                <a:effectLst/>
                <a:latin typeface="+mn-lt"/>
                <a:ea typeface="+mn-ea"/>
                <a:cs typeface="+mn-cs"/>
              </a:rPr>
              <a:t>Gap between Seal 6 and 7.</a:t>
            </a:r>
          </a:p>
          <a:p>
            <a:r>
              <a:rPr lang="en-US" sz="1200" b="0" i="0" kern="1200" baseline="0" dirty="0" smtClean="0">
                <a:solidFill>
                  <a:schemeClr val="tx1"/>
                </a:solidFill>
                <a:effectLst/>
                <a:latin typeface="+mn-lt"/>
                <a:ea typeface="+mn-ea"/>
                <a:cs typeface="+mn-cs"/>
              </a:rPr>
              <a:t>Gap between Trumpet 6 and 7.</a:t>
            </a:r>
          </a:p>
          <a:p>
            <a:r>
              <a:rPr lang="en-US" sz="1200" b="0" i="0" kern="1200" baseline="0" dirty="0" smtClean="0">
                <a:solidFill>
                  <a:schemeClr val="tx1"/>
                </a:solidFill>
                <a:effectLst/>
                <a:latin typeface="+mn-lt"/>
                <a:ea typeface="+mn-ea"/>
                <a:cs typeface="+mn-cs"/>
              </a:rPr>
              <a:t>Gap between Bowl/Censor 6 and 7.</a:t>
            </a:r>
          </a:p>
        </p:txBody>
      </p:sp>
      <p:sp>
        <p:nvSpPr>
          <p:cNvPr id="4" name="Slide Number Placeholder 3"/>
          <p:cNvSpPr>
            <a:spLocks noGrp="1"/>
          </p:cNvSpPr>
          <p:nvPr>
            <p:ph type="sldNum" sz="quarter" idx="10"/>
          </p:nvPr>
        </p:nvSpPr>
        <p:spPr/>
        <p:txBody>
          <a:bodyPr/>
          <a:lstStyle/>
          <a:p>
            <a:fld id="{69D7ECCC-5D98-40D5-80D6-5A98A53CFA20}" type="slidenum">
              <a:rPr lang="en-US" smtClean="0"/>
              <a:t>231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 5</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2</a:t>
            </a:r>
            <a:r>
              <a:rPr lang="en-US" sz="1200" b="1"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 also saw a powerful angel proclaiming with a loud voice, “Who is worthy to open the scroll and break its seals?” </a:t>
            </a:r>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No one in heaven, on earth, or under the earth could open the scroll or look inside it.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I began to cry bitterly because no one was found worthy to open the scroll or look inside it.</a:t>
            </a:r>
          </a:p>
          <a:p>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“Stop crying,” one of the elders told me. “Look! The Lion from the tribe of Judah, the Root of David, has conquered. He can open the scroll and its seven seals.”</a:t>
            </a:r>
          </a:p>
          <a:p>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Then I saw a lamb standing in the middle of the throne, the four living creatures, and the elders. He looked</a:t>
            </a:r>
            <a:r>
              <a:rPr lang="en-US" sz="1200" b="0" i="0" kern="1200" baseline="300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3" tooltip="See footnote a"/>
              </a:rPr>
              <a:t>a</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like he had been slaughtered. He had seven horns and seven eyes, which are the seven spirits of God sent into all the earth.</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r>
              <a:rPr lang="en-US" sz="1200" b="0" i="0" kern="1200" dirty="0" smtClean="0">
                <a:solidFill>
                  <a:schemeClr val="tx1"/>
                </a:solidFill>
                <a:effectLst/>
                <a:latin typeface="+mn-lt"/>
                <a:ea typeface="+mn-ea"/>
                <a:cs typeface="+mn-cs"/>
              </a:rPr>
              <a:t>Jesus is fulfilling the role of the </a:t>
            </a:r>
            <a:r>
              <a:rPr lang="en-US" sz="1200" b="0" i="0" kern="1200" dirty="0" err="1" smtClean="0">
                <a:solidFill>
                  <a:schemeClr val="tx1"/>
                </a:solidFill>
                <a:effectLst/>
                <a:latin typeface="+mn-lt"/>
                <a:ea typeface="+mn-ea"/>
                <a:cs typeface="+mn-cs"/>
              </a:rPr>
              <a:t>Goel</a:t>
            </a:r>
            <a:r>
              <a:rPr lang="en-US" sz="1200" b="0" i="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69D7ECCC-5D98-40D5-80D6-5A98A53CFA20}" type="slidenum">
              <a:rPr lang="en-US" smtClean="0"/>
              <a:t>232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concept of the </a:t>
            </a:r>
            <a:r>
              <a:rPr lang="en-US" sz="1200" b="0" i="0" kern="1200" dirty="0" err="1" smtClean="0">
                <a:solidFill>
                  <a:schemeClr val="tx1"/>
                </a:solidFill>
                <a:effectLst/>
                <a:latin typeface="+mn-lt"/>
                <a:ea typeface="+mn-ea"/>
                <a:cs typeface="+mn-cs"/>
              </a:rPr>
              <a:t>Goel</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or kinsman redeemer is given to us by God in Leviticus 25:25.</a:t>
            </a:r>
          </a:p>
          <a:p>
            <a:r>
              <a:rPr lang="en-US" sz="1200" b="0" i="0" kern="1200" baseline="0" dirty="0" smtClean="0">
                <a:solidFill>
                  <a:schemeClr val="tx1"/>
                </a:solidFill>
                <a:effectLst/>
                <a:latin typeface="+mn-lt"/>
                <a:ea typeface="+mn-ea"/>
                <a:cs typeface="+mn-cs"/>
              </a:rPr>
              <a:t>The role of the kinsman redeemer is demonstrated in the book of Ruth.</a:t>
            </a:r>
          </a:p>
          <a:p>
            <a:endParaRPr lang="en-US" sz="1200" b="0" i="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233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234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235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focus of the book changes in chapter 4.</a:t>
            </a:r>
          </a:p>
          <a:p>
            <a:r>
              <a:rPr lang="en-US" sz="1200" b="0" i="0" kern="1200" baseline="0" dirty="0" smtClean="0">
                <a:solidFill>
                  <a:schemeClr val="tx1"/>
                </a:solidFill>
                <a:effectLst/>
                <a:latin typeface="+mn-lt"/>
                <a:ea typeface="+mn-ea"/>
                <a:cs typeface="+mn-cs"/>
              </a:rPr>
              <a:t>Chapter 4 the titles Jesus uses are gentile or church age titles.</a:t>
            </a:r>
          </a:p>
          <a:p>
            <a:r>
              <a:rPr lang="en-US" sz="1200" b="0" i="0" kern="1200" baseline="0" dirty="0" smtClean="0">
                <a:solidFill>
                  <a:schemeClr val="tx1"/>
                </a:solidFill>
                <a:effectLst/>
                <a:latin typeface="+mn-lt"/>
                <a:ea typeface="+mn-ea"/>
                <a:cs typeface="+mn-cs"/>
              </a:rPr>
              <a:t>From chapter 4 on, the titles for Jesus are Jewish titles.</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236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r>
              <a:rPr lang="en-US" sz="1200" b="0" i="0" kern="1200" baseline="0" dirty="0" smtClean="0">
                <a:solidFill>
                  <a:schemeClr val="tx1"/>
                </a:solidFill>
                <a:effectLst/>
                <a:latin typeface="+mn-lt"/>
                <a:ea typeface="+mn-ea"/>
                <a:cs typeface="+mn-cs"/>
              </a:rPr>
              <a:t> 5</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He went and took the scroll from the right hand of the one who sits on the throne.</a:t>
            </a:r>
          </a:p>
          <a:p>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When the lamb had taken the scroll, the four living creatures and the twenty-four elders bowed down in front of him. Each held a harp and a gold bowl full of incense, the prayers of the saints. </a:t>
            </a:r>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They sang a new song:</a:t>
            </a:r>
          </a:p>
          <a:p>
            <a:r>
              <a:rPr lang="en-US" sz="1200" b="0" i="0" kern="1200" dirty="0" smtClean="0">
                <a:solidFill>
                  <a:schemeClr val="tx1"/>
                </a:solidFill>
                <a:effectLst/>
                <a:latin typeface="+mn-lt"/>
                <a:ea typeface="+mn-ea"/>
                <a:cs typeface="+mn-cs"/>
              </a:rPr>
              <a:t>“You are worthy to take the scroll and open its seals,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you were slaughtered.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With your blood you purchased us for God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from every tribe, language, people, and nation.</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You made us a kingdom and priests for our God,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they will reign on the earth.”</a:t>
            </a:r>
          </a:p>
          <a:p>
            <a:r>
              <a:rPr lang="en-US" sz="1200" b="0" i="0" kern="1200" dirty="0" smtClean="0">
                <a:solidFill>
                  <a:schemeClr val="tx1"/>
                </a:solidFill>
                <a:effectLst/>
                <a:latin typeface="+mn-lt"/>
                <a:ea typeface="+mn-ea"/>
                <a:cs typeface="+mn-cs"/>
              </a:rPr>
              <a:t>The Vision of the Song of the Lamb</a:t>
            </a:r>
          </a:p>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Then I looked, and I heard the voices of many angels, the living creatures, and the elders surrounding the throne. They numbered 10,000’s times 10,000 and thousands times thousands. </a:t>
            </a: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They sang with a loud voice,</a:t>
            </a:r>
          </a:p>
          <a:p>
            <a:r>
              <a:rPr lang="en-US" sz="1200" b="0" i="0" kern="1200" dirty="0" smtClean="0">
                <a:solidFill>
                  <a:schemeClr val="tx1"/>
                </a:solidFill>
                <a:effectLst/>
                <a:latin typeface="+mn-lt"/>
                <a:ea typeface="+mn-ea"/>
                <a:cs typeface="+mn-cs"/>
              </a:rPr>
              <a:t>“Worthy is the lamb who was slaughtered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to receive power, wealth, wisdom, strength, honor, glory, and praise!”</a:t>
            </a:r>
          </a:p>
          <a:p>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I heard every creature in heaven, on earth, under the earth, and on the sea, and everything that is in them, saying,</a:t>
            </a:r>
          </a:p>
          <a:p>
            <a:r>
              <a:rPr lang="en-US" sz="1200" b="0" i="0" kern="1200" dirty="0" smtClean="0">
                <a:solidFill>
                  <a:schemeClr val="tx1"/>
                </a:solidFill>
                <a:effectLst/>
                <a:latin typeface="+mn-lt"/>
                <a:ea typeface="+mn-ea"/>
                <a:cs typeface="+mn-cs"/>
              </a:rPr>
              <a:t>“To the one who sits on the throne and to the lamb</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 praise, honor, glory, and power forever and ever!”</a:t>
            </a:r>
          </a:p>
          <a:p>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Then the four living creatures said, “Amen!”, and the elders bowed down and worshipped.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 of</a:t>
            </a:r>
            <a:r>
              <a:rPr lang="en-US" sz="1200" b="0" i="0" kern="1200" baseline="0" dirty="0" smtClean="0">
                <a:solidFill>
                  <a:schemeClr val="tx1"/>
                </a:solidFill>
                <a:effectLst/>
                <a:latin typeface="+mn-lt"/>
                <a:ea typeface="+mn-ea"/>
                <a:cs typeface="+mn-cs"/>
              </a:rPr>
              <a:t> 25 manuscripts of revelation comes from Alexandria (home of the Gnostics) and it reads “them” in place of “us”.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237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238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r>
              <a:rPr lang="en-US" sz="1200" b="0" i="0" kern="1200" baseline="0" dirty="0" smtClean="0">
                <a:solidFill>
                  <a:schemeClr val="tx1"/>
                </a:solidFill>
                <a:effectLst/>
                <a:latin typeface="+mn-lt"/>
                <a:ea typeface="+mn-ea"/>
                <a:cs typeface="+mn-cs"/>
              </a:rPr>
              <a:t> 6</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I saw the lamb open the first of the seven seals. I heard one of the four living creatures say with a voice like thunder, “Go!”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Then I looked, and there was a white horse! Its rider had a bow, and a victor’s crown had been given to him. He went out as a conqueror to conquer.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r>
              <a:rPr lang="en-US" sz="1200" b="0" i="0" kern="1200" dirty="0" smtClean="0">
                <a:solidFill>
                  <a:schemeClr val="tx1"/>
                </a:solidFill>
                <a:effectLst/>
                <a:latin typeface="+mn-lt"/>
                <a:ea typeface="+mn-ea"/>
                <a:cs typeface="+mn-cs"/>
              </a:rPr>
              <a:t>This white rider is NOT</a:t>
            </a:r>
            <a:r>
              <a:rPr lang="en-US" sz="1200" b="0" i="0" kern="1200" baseline="0" dirty="0" smtClean="0">
                <a:solidFill>
                  <a:schemeClr val="tx1"/>
                </a:solidFill>
                <a:effectLst/>
                <a:latin typeface="+mn-lt"/>
                <a:ea typeface="+mn-ea"/>
                <a:cs typeface="+mn-cs"/>
              </a:rPr>
              <a:t> Jesus.  Jesus is opening the scroll. This is an imposter.  If this is Jesus, he’s riding with a bad crew.</a:t>
            </a:r>
          </a:p>
          <a:p>
            <a:r>
              <a:rPr lang="en-US" sz="1200" b="0" i="0" kern="1200" baseline="0" dirty="0" smtClean="0">
                <a:solidFill>
                  <a:schemeClr val="tx1"/>
                </a:solidFill>
                <a:effectLst/>
                <a:latin typeface="+mn-lt"/>
                <a:ea typeface="+mn-ea"/>
                <a:cs typeface="+mn-cs"/>
              </a:rPr>
              <a:t>Daniel 8 tells us about this one.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KJV Daniel 8:25</a:t>
            </a:r>
          </a:p>
          <a:p>
            <a:r>
              <a:rPr lang="en-US" sz="1200" b="1" i="0" kern="1200" baseline="30000" dirty="0" smtClean="0">
                <a:solidFill>
                  <a:schemeClr val="tx1"/>
                </a:solidFill>
                <a:effectLst/>
                <a:latin typeface="+mn-lt"/>
                <a:ea typeface="+mn-ea"/>
                <a:cs typeface="+mn-cs"/>
              </a:rPr>
              <a:t>25 </a:t>
            </a:r>
            <a:r>
              <a:rPr lang="en-US" sz="1200" b="0" i="0" kern="1200" dirty="0" smtClean="0">
                <a:solidFill>
                  <a:schemeClr val="tx1"/>
                </a:solidFill>
                <a:effectLst/>
                <a:latin typeface="+mn-lt"/>
                <a:ea typeface="+mn-ea"/>
                <a:cs typeface="+mn-cs"/>
              </a:rPr>
              <a:t>And through his policy also he shall cause craft to prosper in his hand; and he shall magnify himself in his heart, and by peace shall destroy many: he shall also stand up against the Prince of princes; but he shall be broken without hand.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 also know from Daniel 9 that he will enforce or confirm the covenant for 7 years, that’s the 70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week.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Daniel 9:27</a:t>
            </a:r>
          </a:p>
          <a:p>
            <a:r>
              <a:rPr lang="en-US" sz="1200" b="0" i="0" kern="1200" dirty="0" smtClean="0">
                <a:solidFill>
                  <a:schemeClr val="tx1"/>
                </a:solidFill>
                <a:effectLst/>
                <a:latin typeface="+mn-lt"/>
                <a:ea typeface="+mn-ea"/>
                <a:cs typeface="+mn-cs"/>
              </a:rPr>
              <a:t>He will make a binding covenant with many for one week, and for half of the week he will suspend both the sacrifice and grain offerings. Destructive people will cause desolation on the uttermost edge</a:t>
            </a:r>
            <a:r>
              <a:rPr lang="en-US" sz="1200" b="0"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of the Sanctuary</a:t>
            </a:r>
            <a:r>
              <a:rPr lang="en-US" sz="1200" b="0"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until it is complete and what has been decreed is poured out on the desolator.’”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bow in this rider’s hand brings to mind Nimrod, the first world dictator.  His bow is in opposition to the sword that Jesus will wield later 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crown he is wearing is a </a:t>
            </a:r>
            <a:r>
              <a:rPr lang="en-US" sz="1200" b="0" i="0" kern="1200" baseline="0" dirty="0" err="1" smtClean="0">
                <a:solidFill>
                  <a:schemeClr val="tx1"/>
                </a:solidFill>
                <a:effectLst/>
                <a:latin typeface="+mn-lt"/>
                <a:ea typeface="+mn-ea"/>
                <a:cs typeface="+mn-cs"/>
              </a:rPr>
              <a:t>stephanos</a:t>
            </a:r>
            <a:r>
              <a:rPr lang="en-US" sz="1200" b="0" i="0" kern="1200" baseline="0" dirty="0" smtClean="0">
                <a:solidFill>
                  <a:schemeClr val="tx1"/>
                </a:solidFill>
                <a:effectLst/>
                <a:latin typeface="+mn-lt"/>
                <a:ea typeface="+mn-ea"/>
                <a:cs typeface="+mn-cs"/>
              </a:rPr>
              <a:t>.  That is a victor’s crown, not a ruling crown.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 addition, the word for bow here may be a deliberate pun on the part of the Holy Spirit.  It is the Greek word </a:t>
            </a:r>
            <a:r>
              <a:rPr lang="en-US" sz="1200" b="0" i="0" kern="1200" baseline="0" dirty="0" err="1" smtClean="0">
                <a:solidFill>
                  <a:schemeClr val="tx1"/>
                </a:solidFill>
                <a:effectLst/>
                <a:latin typeface="+mn-lt"/>
                <a:ea typeface="+mn-ea"/>
                <a:cs typeface="+mn-cs"/>
              </a:rPr>
              <a:t>Toxon</a:t>
            </a:r>
            <a:r>
              <a:rPr lang="en-US" sz="1200" b="0" i="0" kern="1200" baseline="0" dirty="0" smtClean="0">
                <a:solidFill>
                  <a:schemeClr val="tx1"/>
                </a:solidFill>
                <a:effectLst/>
                <a:latin typeface="+mn-lt"/>
                <a:ea typeface="+mn-ea"/>
                <a:cs typeface="+mn-cs"/>
              </a:rPr>
              <a:t>.  It is the same word used in the </a:t>
            </a:r>
            <a:r>
              <a:rPr lang="en-US" sz="1200" b="0" i="0" kern="1200" baseline="0" dirty="0" err="1" smtClean="0">
                <a:solidFill>
                  <a:schemeClr val="tx1"/>
                </a:solidFill>
                <a:effectLst/>
                <a:latin typeface="+mn-lt"/>
                <a:ea typeface="+mn-ea"/>
                <a:cs typeface="+mn-cs"/>
              </a:rPr>
              <a:t>septuagent</a:t>
            </a:r>
            <a:r>
              <a:rPr lang="en-US" sz="1200" b="0" i="0" kern="1200" baseline="0" dirty="0" smtClean="0">
                <a:solidFill>
                  <a:schemeClr val="tx1"/>
                </a:solidFill>
                <a:effectLst/>
                <a:latin typeface="+mn-lt"/>
                <a:ea typeface="+mn-ea"/>
                <a:cs typeface="+mn-cs"/>
              </a:rPr>
              <a:t> translation of Genesis 9:13 for the rainbow.  A token of a </a:t>
            </a:r>
            <a:r>
              <a:rPr lang="en-US" sz="1200" b="0" i="0" kern="1200" baseline="0" dirty="0" err="1" smtClean="0">
                <a:solidFill>
                  <a:schemeClr val="tx1"/>
                </a:solidFill>
                <a:effectLst/>
                <a:latin typeface="+mn-lt"/>
                <a:ea typeface="+mn-ea"/>
                <a:cs typeface="+mn-cs"/>
              </a:rPr>
              <a:t>covenent</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[Click]</a:t>
            </a:r>
          </a:p>
          <a:p>
            <a:r>
              <a:rPr lang="en-US" sz="1200" b="0" i="0" kern="1200" baseline="0" dirty="0" smtClean="0">
                <a:solidFill>
                  <a:schemeClr val="tx1"/>
                </a:solidFill>
                <a:effectLst/>
                <a:latin typeface="+mn-lt"/>
                <a:ea typeface="+mn-ea"/>
                <a:cs typeface="+mn-cs"/>
              </a:rPr>
              <a:t>Revelation</a:t>
            </a: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When the lamb opened the second seal, I heard the second living creature say, “Go!”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A second horse went out. It was fiery red, and its rider was given permission to take peace away from the earth and to make people slaughter one another. So he was given a large sword.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[Click]</a:t>
            </a:r>
          </a:p>
          <a:p>
            <a:r>
              <a:rPr lang="en-US" sz="1200" b="0" i="0" kern="1200" baseline="0" dirty="0" smtClean="0">
                <a:solidFill>
                  <a:schemeClr val="tx1"/>
                </a:solidFill>
                <a:effectLst/>
                <a:latin typeface="+mn-lt"/>
                <a:ea typeface="+mn-ea"/>
                <a:cs typeface="+mn-cs"/>
              </a:rPr>
              <a:t>Revelation</a:t>
            </a:r>
          </a:p>
          <a:p>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When the lamb opened the third seal, I heard the third living creature say, “Go!” I looked, and there was a black horse! Its rider held a scale in his hand.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I heard what sounded like a voice from among the four living creatures, saying, “One day’s ration of wheat for a day’s wage, or three day’s ration of barley for a day’s wage! But don’t damage the olive oil or the wine!”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Black has been used as a symbol of famine before.(Lamentations 5:10)</a:t>
            </a:r>
          </a:p>
          <a:p>
            <a:r>
              <a:rPr lang="en-US" sz="1200" b="0" i="0" kern="1200" baseline="0" dirty="0" smtClean="0">
                <a:solidFill>
                  <a:schemeClr val="tx1"/>
                </a:solidFill>
                <a:effectLst/>
                <a:latin typeface="+mn-lt"/>
                <a:ea typeface="+mn-ea"/>
                <a:cs typeface="+mn-cs"/>
              </a:rPr>
              <a:t>An examination of famines finds that most famines are not caused by scarcity and that may be the same thing going on here as the luxury items, olive oil and wine, are apparently plentiful.  Many famines are caused by political reasons. Such as the potato famine in Ireland.  While the potatoes were indeed infected by a fungus. The United Kingdom had plenty of other food sources that they simply didn’t share with their subjects in Ireland.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[Click]</a:t>
            </a:r>
          </a:p>
          <a:p>
            <a:r>
              <a:rPr lang="en-US" sz="1200" b="0" i="0" kern="1200" baseline="0" dirty="0" smtClean="0">
                <a:solidFill>
                  <a:schemeClr val="tx1"/>
                </a:solidFill>
                <a:effectLst/>
                <a:latin typeface="+mn-lt"/>
                <a:ea typeface="+mn-ea"/>
                <a:cs typeface="+mn-cs"/>
              </a:rPr>
              <a:t>Revelation</a:t>
            </a: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When the lamb opened the fourth seal, I heard the voice of the fourth living creature say, “Go!”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I looked, and there was a pale green horse! Its rider’s name was Death, and Hades followed him. They were given authority over one-fourth of the earth to kill people using wars, famines, plagues, and the wild animals of the earth.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Keep in mind that one form of beasts is microscopic.</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Two riders here, death takes the body, Hades takes the soul.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These are the four sore judgements (KJV) mentioned in Ezekiel 14:21.</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Ezekiel 14</a:t>
            </a:r>
          </a:p>
          <a:p>
            <a:r>
              <a:rPr lang="en-US" sz="1200" b="0" i="0" kern="1200" dirty="0" smtClean="0">
                <a:solidFill>
                  <a:schemeClr val="tx1"/>
                </a:solidFill>
                <a:effectLst/>
                <a:latin typeface="+mn-lt"/>
                <a:ea typeface="+mn-ea"/>
                <a:cs typeface="+mn-cs"/>
              </a:rPr>
              <a:t>This is what the Lord </a:t>
            </a:r>
            <a:r>
              <a:rPr lang="en-US" sz="1200" b="0" i="0" kern="1200" cap="small" dirty="0" smtClean="0">
                <a:solidFill>
                  <a:schemeClr val="tx1"/>
                </a:solidFill>
                <a:effectLst/>
                <a:latin typeface="+mn-lt"/>
                <a:ea typeface="+mn-ea"/>
                <a:cs typeface="+mn-cs"/>
              </a:rPr>
              <a:t>God</a:t>
            </a:r>
            <a:r>
              <a:rPr lang="en-US" sz="1200" b="0" i="0" kern="1200" dirty="0" smtClean="0">
                <a:solidFill>
                  <a:schemeClr val="tx1"/>
                </a:solidFill>
                <a:effectLst/>
                <a:latin typeface="+mn-lt"/>
                <a:ea typeface="+mn-ea"/>
                <a:cs typeface="+mn-cs"/>
              </a:rPr>
              <a:t> says, “I’m sending four of my most destructive judgments—military invasion, famine, wild animals, and pestilence—into Jerusalem to destroy both human beings and livestock in it.</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Fifth Seal</a:t>
            </a:r>
          </a:p>
          <a:p>
            <a:r>
              <a:rPr lang="en-US" sz="1200" b="0" i="0" kern="1200" baseline="0" dirty="0" smtClean="0">
                <a:solidFill>
                  <a:schemeClr val="tx1"/>
                </a:solidFill>
                <a:effectLst/>
                <a:latin typeface="+mn-lt"/>
                <a:ea typeface="+mn-ea"/>
                <a:cs typeface="+mn-cs"/>
              </a:rPr>
              <a:t>Revelation</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When the lamb opened the fifth seal, I saw under the altar the souls of those who had been slaughtered because of the word of God and the testimony they had given.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They cried out in a loud voice,</a:t>
            </a:r>
          </a:p>
          <a:p>
            <a:r>
              <a:rPr lang="en-US" sz="1200" b="0" i="0" kern="1200" dirty="0" smtClean="0">
                <a:solidFill>
                  <a:schemeClr val="tx1"/>
                </a:solidFill>
                <a:effectLst/>
                <a:latin typeface="+mn-lt"/>
                <a:ea typeface="+mn-ea"/>
                <a:cs typeface="+mn-cs"/>
              </a:rPr>
              <a:t>“Holy and true Sovereign,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how long will it be before you judge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and take revenge on those living on the earth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who shed our blood?”</a:t>
            </a:r>
          </a:p>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Each of them was given a white robe. They were told to rest a little longer until the number of their fellow servants and their brothers was completed, who would be killed as they themselves had been.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They are not seeking personal revenge, but establishment of God’s justice.</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239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Then I saw the lamb</a:t>
            </a:r>
            <a:r>
              <a:rPr lang="en-US" sz="1200" b="0"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open the sixth seal. There was a powerful earthquake. The sun turned as black as sackcloth made of hair, and the full moon turned as red as blood.</a:t>
            </a:r>
            <a:r>
              <a:rPr lang="en-US" sz="1200" b="0" i="0" kern="1200" baseline="30000" dirty="0" smtClean="0">
                <a:solidFill>
                  <a:schemeClr val="tx1"/>
                </a:solidFill>
                <a:effectLst/>
                <a:latin typeface="+mn-lt"/>
                <a:ea typeface="+mn-ea"/>
                <a:cs typeface="+mn-cs"/>
              </a:rPr>
              <a:t>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The stars in the sky fell to the earth like a fig tree drops its fruit when it is shaken by a strong wind.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The sky vanished like a scroll being rolled up, and every mountain and island was moved from its place.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Then the kings of the earth, the important people, the generals, the rich, the powerful, and all the slaves and free people concealed themselves in caves and among the rocks in the mountains. </a:t>
            </a: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They told the mountains and rocks, “Fall on us and hide us from the face of the one who sits on the throne and from the wrath of the lamb. </a:t>
            </a: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For the great day of their wrath has come, and who is able to endure it?”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is from Basil </a:t>
            </a:r>
            <a:r>
              <a:rPr lang="en-US" sz="1200" b="0" i="0" kern="1200" dirty="0" err="1" smtClean="0">
                <a:solidFill>
                  <a:schemeClr val="tx1"/>
                </a:solidFill>
                <a:effectLst/>
                <a:latin typeface="+mn-lt"/>
                <a:ea typeface="+mn-ea"/>
                <a:cs typeface="+mn-cs"/>
              </a:rPr>
              <a:t>Wolverton</a:t>
            </a:r>
            <a:r>
              <a:rPr lang="en-US" sz="1200" b="0" i="0" kern="1200" dirty="0" smtClean="0">
                <a:solidFill>
                  <a:schemeClr val="tx1"/>
                </a:solidFill>
                <a:effectLst/>
                <a:latin typeface="+mn-lt"/>
                <a:ea typeface="+mn-ea"/>
                <a:cs typeface="+mn-cs"/>
              </a:rPr>
              <a:t>.  He was asked by evangelist Herbert Armstrong to create a series of apocalyptic scenes for the end of the world.  </a:t>
            </a:r>
            <a:r>
              <a:rPr lang="en-US" sz="1200" b="0" i="0" kern="1200" dirty="0" err="1" smtClean="0">
                <a:solidFill>
                  <a:schemeClr val="tx1"/>
                </a:solidFill>
                <a:effectLst/>
                <a:latin typeface="+mn-lt"/>
                <a:ea typeface="+mn-ea"/>
                <a:cs typeface="+mn-cs"/>
              </a:rPr>
              <a:t>THis</a:t>
            </a:r>
            <a:r>
              <a:rPr lang="en-US" sz="1200" b="0" i="0" kern="1200" dirty="0" smtClean="0">
                <a:solidFill>
                  <a:schemeClr val="tx1"/>
                </a:solidFill>
                <a:effectLst/>
                <a:latin typeface="+mn-lt"/>
                <a:ea typeface="+mn-ea"/>
                <a:cs typeface="+mn-cs"/>
              </a:rPr>
              <a:t> one is for Revelation 6:12-14.</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Chapter 6</a:t>
            </a:r>
            <a:r>
              <a:rPr lang="en-US" sz="1200" b="0" i="0" kern="1200" baseline="0" dirty="0" smtClean="0">
                <a:solidFill>
                  <a:schemeClr val="tx1"/>
                </a:solidFill>
                <a:effectLst/>
                <a:latin typeface="+mn-lt"/>
                <a:ea typeface="+mn-ea"/>
                <a:cs typeface="+mn-cs"/>
              </a:rPr>
              <a:t> askes “Who can Stand?” (Who is able to endure it?)</a:t>
            </a:r>
          </a:p>
          <a:p>
            <a:r>
              <a:rPr lang="en-US" sz="1200" b="0" i="0" kern="1200" baseline="0" dirty="0" smtClean="0">
                <a:solidFill>
                  <a:schemeClr val="tx1"/>
                </a:solidFill>
                <a:effectLst/>
                <a:latin typeface="+mn-lt"/>
                <a:ea typeface="+mn-ea"/>
                <a:cs typeface="+mn-cs"/>
              </a:rPr>
              <a:t>Chapter 7 is the answer to that question.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Notice two things here.  The people hide themselves in caves.  Where did this happen before? (Joshua 10:16-27)</a:t>
            </a:r>
          </a:p>
          <a:p>
            <a:r>
              <a:rPr lang="en-US" sz="1200" b="0" i="0" kern="1200" baseline="0" dirty="0" smtClean="0">
                <a:solidFill>
                  <a:schemeClr val="tx1"/>
                </a:solidFill>
                <a:effectLst/>
                <a:latin typeface="+mn-lt"/>
                <a:ea typeface="+mn-ea"/>
                <a:cs typeface="+mn-cs"/>
              </a:rPr>
              <a:t>There are quite a few </a:t>
            </a:r>
            <a:r>
              <a:rPr lang="en-US" sz="1200" b="0" i="0" kern="1200" baseline="0" dirty="0" err="1" smtClean="0">
                <a:solidFill>
                  <a:schemeClr val="tx1"/>
                </a:solidFill>
                <a:effectLst/>
                <a:latin typeface="+mn-lt"/>
                <a:ea typeface="+mn-ea"/>
                <a:cs typeface="+mn-cs"/>
              </a:rPr>
              <a:t>paralles</a:t>
            </a:r>
            <a:r>
              <a:rPr lang="en-US" sz="1200" b="0" i="0" kern="1200" baseline="0" dirty="0" smtClean="0">
                <a:solidFill>
                  <a:schemeClr val="tx1"/>
                </a:solidFill>
                <a:effectLst/>
                <a:latin typeface="+mn-lt"/>
                <a:ea typeface="+mn-ea"/>
                <a:cs typeface="+mn-cs"/>
              </a:rPr>
              <a:t> between Joshua and Revelation.</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240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241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Chapter 7 is in two parts, the 144,000 and the</a:t>
            </a:r>
            <a:r>
              <a:rPr lang="en-US" sz="1200" b="0" i="0" kern="1200" baseline="0" dirty="0" smtClean="0">
                <a:solidFill>
                  <a:schemeClr val="tx1"/>
                </a:solidFill>
                <a:effectLst/>
                <a:latin typeface="+mn-lt"/>
                <a:ea typeface="+mn-ea"/>
                <a:cs typeface="+mn-cs"/>
              </a:rPr>
              <a:t> results of their work.</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Revelation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After this, I saw four angels standing at the four corners of the earth. They were holding back the four winds of the earth so that no wind could blow on the land, on the sea, or on any tree.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I saw another angel coming from the east having the seal of the living God. He cried out in a loud voice to the four angels who had been permitted to harm the land and sea, </a:t>
            </a:r>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“Don’t harm the land, the sea, or the trees until we have marked the servants of our God with a seal on their foreheads.”</a:t>
            </a:r>
          </a:p>
          <a:p>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I heard the number of those who were sealed: 144,000. Those who were sealed were from every tribe of Israel: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12,000 from the tribe of Judah were sealed, 12,000 from the tribe of Reuben, 12,000 from the tribe of Gad,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12,000 from the tribe of Asher, 12,000 from the tribe of Naphtali, 12,000 from the tribe of Manasseh, </a:t>
            </a: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12,000 from the tribe of Simeon, 12,000 from the tribe of Levi, 12,000 from the tribe of Issachar,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12,000 from the tribe of Zebulun, 12,000 from the tribe of Joseph, and 12,000 from the tribe of Benjamin were sealed.</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Two tribes are missing.</a:t>
            </a:r>
          </a:p>
          <a:p>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242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Genesis</a:t>
            </a:r>
            <a:r>
              <a:rPr lang="en-US" sz="1200" b="0" i="0" kern="1200" baseline="0" dirty="0" smtClean="0">
                <a:solidFill>
                  <a:schemeClr val="tx1"/>
                </a:solidFill>
                <a:effectLst/>
                <a:latin typeface="+mn-lt"/>
                <a:ea typeface="+mn-ea"/>
                <a:cs typeface="+mn-cs"/>
              </a:rPr>
              <a:t> 29:31-30:24. Tribes are born.</a:t>
            </a:r>
          </a:p>
          <a:p>
            <a:r>
              <a:rPr lang="en-US" sz="1200" b="0" i="0" kern="1200" baseline="0" dirty="0" smtClean="0">
                <a:solidFill>
                  <a:schemeClr val="tx1"/>
                </a:solidFill>
                <a:effectLst/>
                <a:latin typeface="+mn-lt"/>
                <a:ea typeface="+mn-ea"/>
                <a:cs typeface="+mn-cs"/>
              </a:rPr>
              <a:t>Genesis 48. Jacob adopts Manasseh and Ephraim.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 we have 14 names to distribute among 12 tribes listings.  So that if any one is missing, 12 can still be listed.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next part causes people to become very upset.  It has even split up congregations and I don’t understand why myself.</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is a belief that there are 10 lost tribes.  This is completely untrue.  It isn’t even biblical.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James and Peter (1 Peter) writes “to the 12 tribes.”</a:t>
            </a:r>
          </a:p>
          <a:p>
            <a:r>
              <a:rPr lang="en-US" sz="1200" b="0" i="0" kern="1200" baseline="0" dirty="0" smtClean="0">
                <a:solidFill>
                  <a:schemeClr val="tx1"/>
                </a:solidFill>
                <a:effectLst/>
                <a:latin typeface="+mn-lt"/>
                <a:ea typeface="+mn-ea"/>
                <a:cs typeface="+mn-cs"/>
              </a:rPr>
              <a:t>Prophecies of 12 tribes (Jacob – Genesis 49 and Moses – Deuteronomy 33).</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concept comes from a misreading of 2 Kings 17:7-23 and 2 Chronicles 6:6-11</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bible, itself tells us what happened.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2 Chronicles 15</a:t>
            </a: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Then he gathered together all of Judah, Benjamin, and people from Ephraim, Manasseh, and Simeon who were living among them, since many people had defected to him from Israel when they learned that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his God was with him.</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243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Original distribution of the land.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territories share the names of the tribes.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Dan couldn’t manage the philistines in their territory after Samson died and so looked for a new area.</a:t>
            </a:r>
          </a:p>
          <a:p>
            <a:r>
              <a:rPr lang="en-US" sz="1200" b="0" i="0" kern="1200" baseline="0" dirty="0" smtClean="0">
                <a:solidFill>
                  <a:schemeClr val="tx1"/>
                </a:solidFill>
                <a:effectLst/>
                <a:latin typeface="+mn-lt"/>
                <a:ea typeface="+mn-ea"/>
                <a:cs typeface="+mn-cs"/>
              </a:rPr>
              <a:t>They found a peaceful town of </a:t>
            </a:r>
            <a:r>
              <a:rPr lang="en-US" sz="1200" b="0" i="0" kern="1200" baseline="0" dirty="0" err="1" smtClean="0">
                <a:solidFill>
                  <a:schemeClr val="tx1"/>
                </a:solidFill>
                <a:effectLst/>
                <a:latin typeface="+mn-lt"/>
                <a:ea typeface="+mn-ea"/>
                <a:cs typeface="+mn-cs"/>
              </a:rPr>
              <a:t>laish</a:t>
            </a:r>
            <a:r>
              <a:rPr lang="en-US" sz="1200" b="0" i="0" kern="1200" baseline="0" dirty="0" smtClean="0">
                <a:solidFill>
                  <a:schemeClr val="tx1"/>
                </a:solidFill>
                <a:effectLst/>
                <a:latin typeface="+mn-lt"/>
                <a:ea typeface="+mn-ea"/>
                <a:cs typeface="+mn-cs"/>
              </a:rPr>
              <a:t> to the north and conquered it.  Renaming it Dan.  This new city of Dan is at the base of Mt. Hermon (or Mount </a:t>
            </a:r>
            <a:r>
              <a:rPr lang="en-US" sz="1200" b="0" i="0" kern="1200" baseline="0" dirty="0" err="1" smtClean="0">
                <a:solidFill>
                  <a:schemeClr val="tx1"/>
                </a:solidFill>
                <a:effectLst/>
                <a:latin typeface="+mn-lt"/>
                <a:ea typeface="+mn-ea"/>
                <a:cs typeface="+mn-cs"/>
              </a:rPr>
              <a:t>Tsaphon</a:t>
            </a:r>
            <a:r>
              <a:rPr lang="en-US" sz="1200" b="0" i="0" kern="1200" baseline="0" dirty="0" smtClean="0">
                <a:solidFill>
                  <a:schemeClr val="tx1"/>
                </a:solidFill>
                <a:effectLst/>
                <a:latin typeface="+mn-lt"/>
                <a:ea typeface="+mn-ea"/>
                <a:cs typeface="+mn-cs"/>
              </a:rPr>
              <a:t>/</a:t>
            </a:r>
            <a:r>
              <a:rPr lang="en-US" sz="1200" b="0" i="0" kern="1200" baseline="0" dirty="0" err="1" smtClean="0">
                <a:solidFill>
                  <a:schemeClr val="tx1"/>
                </a:solidFill>
                <a:effectLst/>
                <a:latin typeface="+mn-lt"/>
                <a:ea typeface="+mn-ea"/>
                <a:cs typeface="+mn-cs"/>
              </a:rPr>
              <a:t>Zaphon</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During the time of the judges, the tribe of Dan was chastised by Deborah for not helping to </a:t>
            </a:r>
            <a:r>
              <a:rPr lang="en-US" sz="1200" b="0" i="0" kern="1200" baseline="0" dirty="0" err="1" smtClean="0">
                <a:solidFill>
                  <a:schemeClr val="tx1"/>
                </a:solidFill>
                <a:effectLst/>
                <a:latin typeface="+mn-lt"/>
                <a:ea typeface="+mn-ea"/>
                <a:cs typeface="+mn-cs"/>
              </a:rPr>
              <a:t>Sisera</a:t>
            </a:r>
            <a:r>
              <a:rPr lang="en-US" sz="1200" b="0" i="0" kern="1200" baseline="0" dirty="0" smtClean="0">
                <a:solidFill>
                  <a:schemeClr val="tx1"/>
                </a:solidFill>
                <a:effectLst/>
                <a:latin typeface="+mn-lt"/>
                <a:ea typeface="+mn-ea"/>
                <a:cs typeface="+mn-cs"/>
              </a:rPr>
              <a:t>.  Dan apparently had taken to ships and didn’t really care much for their brethren.</a:t>
            </a:r>
          </a:p>
        </p:txBody>
      </p:sp>
      <p:sp>
        <p:nvSpPr>
          <p:cNvPr id="4" name="Slide Number Placeholder 3"/>
          <p:cNvSpPr>
            <a:spLocks noGrp="1"/>
          </p:cNvSpPr>
          <p:nvPr>
            <p:ph type="sldNum" sz="quarter" idx="10"/>
          </p:nvPr>
        </p:nvSpPr>
        <p:spPr/>
        <p:txBody>
          <a:bodyPr/>
          <a:lstStyle/>
          <a:p>
            <a:fld id="{69D7ECCC-5D98-40D5-80D6-5A98A53CFA20}" type="slidenum">
              <a:rPr lang="en-US" smtClean="0"/>
              <a:t>244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This begins the period of the two kingdoms.  For a while, the bible refers to the northern kingdom as Israel and the southern kingdom as Judah.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At the end of the split kingdom period, these two names will once again begin to be used synonymously.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Jeroboam didn’t want his people leaving to go worship in Jerusalem. So he set up two golden calves.  One in the now territory of Dan and one at Bethel.  Bethel is in the territory of Ephraim.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 choose the word territory carefully.  Do not confuse the territory with the people who live there.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2 Chronicles 11:14</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The priests and descendants of Levi throughout Israel also supported him in their districts,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because the descendants of Levi left their pasture lands and their property to live in Judah and Jerusalem, since Jeroboam and his sons had excluded them from participating in priestly services 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Jeroboam had appointed his own priests to serve at the high places and to serve the satyrs and calves that he had made. </a:t>
            </a: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As a result, anyone from all of the tribes of Israel who was determined to seek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God of Israel followed the descendants of Levi to Jerusalem so they could sacrifice 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God of their ancestors, </a:t>
            </a: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and they continued to strengthen the kingdom of Judah, supporting Solomon’s son </a:t>
            </a:r>
            <a:r>
              <a:rPr lang="en-US" sz="1200" b="0" i="0" kern="1200" dirty="0" err="1" smtClean="0">
                <a:solidFill>
                  <a:schemeClr val="tx1"/>
                </a:solidFill>
                <a:effectLst/>
                <a:latin typeface="+mn-lt"/>
                <a:ea typeface="+mn-ea"/>
                <a:cs typeface="+mn-cs"/>
              </a:rPr>
              <a:t>Rehoboam</a:t>
            </a:r>
            <a:r>
              <a:rPr lang="en-US" sz="1200" b="0" i="0" kern="1200" dirty="0" smtClean="0">
                <a:solidFill>
                  <a:schemeClr val="tx1"/>
                </a:solidFill>
                <a:effectLst/>
                <a:latin typeface="+mn-lt"/>
                <a:ea typeface="+mn-ea"/>
                <a:cs typeface="+mn-cs"/>
              </a:rPr>
              <a:t> for three years, by living the way David and Solomon did for three years.</a:t>
            </a:r>
          </a:p>
          <a:p>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245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I am from New Mexico.  If New Mexico were to be lost, I wouldn’t suddenly disappear.</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Jesus offered</a:t>
            </a:r>
            <a:r>
              <a:rPr lang="en-US" sz="1200" b="0" i="0" kern="1200" baseline="0" dirty="0" smtClean="0">
                <a:solidFill>
                  <a:schemeClr val="tx1"/>
                </a:solidFill>
                <a:effectLst/>
                <a:latin typeface="+mn-lt"/>
                <a:ea typeface="+mn-ea"/>
                <a:cs typeface="+mn-cs"/>
              </a:rPr>
              <a:t> Himself to the nation “the lost sheep of the house of Israel” (Matthew 10:5-6; 15:24)</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Anna knew her tribal identity as Asher (Luke 2:30)</a:t>
            </a:r>
          </a:p>
          <a:p>
            <a:r>
              <a:rPr lang="en-US" sz="1200" b="0" i="0" kern="1200" baseline="0" dirty="0" smtClean="0">
                <a:solidFill>
                  <a:schemeClr val="tx1"/>
                </a:solidFill>
                <a:effectLst/>
                <a:latin typeface="+mn-lt"/>
                <a:ea typeface="+mn-ea"/>
                <a:cs typeface="+mn-cs"/>
              </a:rPr>
              <a:t>Paul knew he was from Benjamin, a Jew and an Israelite. (Romans 11:1)</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dry bones vision declares Judah and Israel shall be joined.  We saw this in 1948.</a:t>
            </a:r>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246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Dan To </a:t>
            </a:r>
            <a:r>
              <a:rPr lang="en-US" sz="1200" b="0" i="0" kern="1200" baseline="0" dirty="0" err="1" smtClean="0">
                <a:solidFill>
                  <a:schemeClr val="tx1"/>
                </a:solidFill>
                <a:effectLst/>
                <a:latin typeface="+mn-lt"/>
                <a:ea typeface="+mn-ea"/>
                <a:cs typeface="+mn-cs"/>
              </a:rPr>
              <a:t>Be’er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Sheva</a:t>
            </a:r>
            <a:r>
              <a:rPr lang="en-US" sz="1200" b="0" i="0" kern="1200" baseline="0" dirty="0" smtClean="0">
                <a:solidFill>
                  <a:schemeClr val="tx1"/>
                </a:solidFill>
                <a:effectLst/>
                <a:latin typeface="+mn-lt"/>
                <a:ea typeface="+mn-ea"/>
                <a:cs typeface="+mn-cs"/>
              </a:rPr>
              <a:t> is used as a idiom to speak of all Israel.  Dan in the north, </a:t>
            </a:r>
            <a:r>
              <a:rPr lang="en-US" sz="1200" b="0" i="0" kern="1200" baseline="0" dirty="0" err="1" smtClean="0">
                <a:solidFill>
                  <a:schemeClr val="tx1"/>
                </a:solidFill>
                <a:effectLst/>
                <a:latin typeface="+mn-lt"/>
                <a:ea typeface="+mn-ea"/>
                <a:cs typeface="+mn-cs"/>
              </a:rPr>
              <a:t>Be’er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Sheva</a:t>
            </a:r>
            <a:r>
              <a:rPr lang="en-US" sz="1200" b="0" i="0" kern="1200" baseline="0" dirty="0" smtClean="0">
                <a:solidFill>
                  <a:schemeClr val="tx1"/>
                </a:solidFill>
                <a:effectLst/>
                <a:latin typeface="+mn-lt"/>
                <a:ea typeface="+mn-ea"/>
                <a:cs typeface="+mn-cs"/>
              </a:rPr>
              <a:t> in the south.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Jeroboam built idols at Dan and one at Bethel (that is in Ephraim – not </a:t>
            </a:r>
            <a:r>
              <a:rPr lang="en-US" sz="1200" b="0" i="0" kern="1200" baseline="0" dirty="0" err="1" smtClean="0">
                <a:solidFill>
                  <a:schemeClr val="tx1"/>
                </a:solidFill>
                <a:effectLst/>
                <a:latin typeface="+mn-lt"/>
                <a:ea typeface="+mn-ea"/>
                <a:cs typeface="+mn-cs"/>
              </a:rPr>
              <a:t>Be’er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Sheva</a:t>
            </a:r>
            <a:r>
              <a:rPr lang="en-US" sz="1200" b="0" i="0" kern="1200" baseline="0" dirty="0" smtClean="0">
                <a:solidFill>
                  <a:schemeClr val="tx1"/>
                </a:solidFill>
                <a:effectLst/>
                <a:latin typeface="+mn-lt"/>
                <a:ea typeface="+mn-ea"/>
                <a:cs typeface="+mn-cs"/>
              </a:rPr>
              <a:t>).  Dan to Ephraim is the territory of the northern kingdom.</a:t>
            </a:r>
          </a:p>
          <a:p>
            <a:endParaRPr lang="en-US" sz="1200" b="0" i="0" kern="120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Idolatry entered the land through Dan.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Deuteronomy 29</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Be alert so there is no man, woman, family, or tribe whose heart is turning away from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your God to go and serve the gods of those nations. Be alert so there will be no root among you that produces poisonous and bitter fruit, </a:t>
            </a:r>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because when such a person hears the words of this oath, he will bless himself and say:</a:t>
            </a:r>
          </a:p>
          <a:p>
            <a:r>
              <a:rPr lang="en-US" sz="1200" b="0" i="0" kern="1200" dirty="0" smtClean="0">
                <a:solidFill>
                  <a:schemeClr val="tx1"/>
                </a:solidFill>
                <a:effectLst/>
                <a:latin typeface="+mn-lt"/>
                <a:ea typeface="+mn-ea"/>
                <a:cs typeface="+mn-cs"/>
              </a:rPr>
              <a:t>‘I will have a peaceful life, even though I’m determined to be stubborn.’ By doing this he will be sweeping away both watered and parched ground alike.’</a:t>
            </a:r>
          </a:p>
          <a:p>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won’t forgive such a person. Instead, the zealous anger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will blaze against him. All the curses that were written in this book will fall on him. Then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will wipe out his memory from under heaven. </a:t>
            </a:r>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will set him apart from all the tribes of Israel for destruction, according to the curses of the covenant that were written in this Book of the Law.”</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Dan does judge</a:t>
            </a:r>
            <a:r>
              <a:rPr lang="en-US" sz="1200" b="0" i="0" kern="1200" baseline="0" dirty="0" smtClean="0">
                <a:solidFill>
                  <a:schemeClr val="tx1"/>
                </a:solidFill>
                <a:effectLst/>
                <a:latin typeface="+mn-lt"/>
                <a:ea typeface="+mn-ea"/>
                <a:cs typeface="+mn-cs"/>
              </a:rPr>
              <a:t> (as in rule) his people as one of the tribes of Israel (Gen 49:16) and inherits land in the millennium (Ezekiel 48:1).  The tribe of Dan is apparently NOT protected through the tribulation but does arrive the hard way so to speak.</a:t>
            </a:r>
          </a:p>
          <a:p>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247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After these things, I looked, and there was a crowd so large that no one was able to count it! They were from every nation, tribe, people, and language. They were standing in front of the throne and the lamb and were wearing white robes, with palm branches in their hands.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They cried out in a loud voice,</a:t>
            </a:r>
          </a:p>
          <a:p>
            <a:r>
              <a:rPr lang="en-US" sz="1200" b="0" i="0" kern="1200" dirty="0" smtClean="0">
                <a:solidFill>
                  <a:schemeClr val="tx1"/>
                </a:solidFill>
                <a:effectLst/>
                <a:latin typeface="+mn-lt"/>
                <a:ea typeface="+mn-ea"/>
                <a:cs typeface="+mn-cs"/>
              </a:rPr>
              <a:t>“Salvation belongs to our God,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who sits on the throne,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to the lamb!”</a:t>
            </a:r>
          </a:p>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All the angels stood around the throne and around the elders and the four living creatures. They fell on their faces in front of the throne and worshipped God, </a:t>
            </a: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saying,</a:t>
            </a:r>
          </a:p>
          <a:p>
            <a:r>
              <a:rPr lang="en-US" sz="1200" b="0" i="0" kern="1200" dirty="0" smtClean="0">
                <a:solidFill>
                  <a:schemeClr val="tx1"/>
                </a:solidFill>
                <a:effectLst/>
                <a:latin typeface="+mn-lt"/>
                <a:ea typeface="+mn-ea"/>
                <a:cs typeface="+mn-cs"/>
              </a:rPr>
              <a:t>“Amen! Praise, glory, wisdom, thanks, honor, power, and strength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 to our God forever and ever! Amen!”</a:t>
            </a:r>
          </a:p>
          <a:p>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“Who are these people wearing white robes,” one of the elders asked me, “and where did they come from?”</a:t>
            </a:r>
          </a:p>
          <a:p>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I told him, “Sir, you know.”</a:t>
            </a:r>
          </a:p>
          <a:p>
            <a:r>
              <a:rPr lang="en-US" sz="1200" b="0" i="0" kern="1200" dirty="0" smtClean="0">
                <a:solidFill>
                  <a:schemeClr val="tx1"/>
                </a:solidFill>
                <a:effectLst/>
                <a:latin typeface="+mn-lt"/>
                <a:ea typeface="+mn-ea"/>
                <a:cs typeface="+mn-cs"/>
              </a:rPr>
              <a:t>Then he told me, “These are the people who are coming out of the terrible suffering. They have washed their robes and made them white in the blood of the lamb.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That is why:</a:t>
            </a:r>
          </a:p>
          <a:p>
            <a:r>
              <a:rPr lang="en-US" sz="1200" b="0" i="0" kern="1200" dirty="0" smtClean="0">
                <a:solidFill>
                  <a:schemeClr val="tx1"/>
                </a:solidFill>
                <a:effectLst/>
                <a:latin typeface="+mn-lt"/>
                <a:ea typeface="+mn-ea"/>
                <a:cs typeface="+mn-cs"/>
              </a:rPr>
              <a:t>“They are in front of the throne of God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worship him night and day in his Temple.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one who sits on the throne will shelter them.</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They will never be hungry or thirsty again.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Neither the sun nor its heat will ever beat down on them,</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because the lamb in the center of the throne will be their shepherd.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He will lead them to springs filled with the water of life,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God will wipe every tear from their eyes.”</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248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249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 8</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the lamb opened the seventh seal, there was silence in heaven for about half an hour. </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Then I saw the seven angels who stand in God’s presence, and seven trumpets were given to them.</a:t>
            </a:r>
          </a:p>
          <a:p>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Could the book of Joshua be an ancient pattern of the Revelation?</a:t>
            </a:r>
          </a:p>
        </p:txBody>
      </p:sp>
      <p:sp>
        <p:nvSpPr>
          <p:cNvPr id="4" name="Slide Number Placeholder 3"/>
          <p:cNvSpPr>
            <a:spLocks noGrp="1"/>
          </p:cNvSpPr>
          <p:nvPr>
            <p:ph type="sldNum" sz="quarter" idx="10"/>
          </p:nvPr>
        </p:nvSpPr>
        <p:spPr/>
        <p:txBody>
          <a:bodyPr/>
          <a:lstStyle/>
          <a:p>
            <a:fld id="{69D7ECCC-5D98-40D5-80D6-5A98A53CFA20}" type="slidenum">
              <a:rPr lang="en-US" smtClean="0"/>
              <a:t>250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251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Another angel came with a gold censer and stood at the altar. He was given a large quantity of incense to offer on the gold altar before the throne, along with the prayers of all the saints.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The smoke from the incense and the prayers of the saints went up from the angel’s hand to God.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The angel took the censer, filled it with fire from the altar, and threw it on the earth. Then there were peals of thunder, noises, flashes of lightning, and an earthquake.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 seven angels who had the seven trumpets got ready to blow them.</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Two</a:t>
            </a:r>
            <a:r>
              <a:rPr lang="en-US" sz="1200" b="0" i="0" kern="1200" baseline="0" dirty="0" smtClean="0">
                <a:solidFill>
                  <a:schemeClr val="tx1"/>
                </a:solidFill>
                <a:effectLst/>
                <a:latin typeface="+mn-lt"/>
                <a:ea typeface="+mn-ea"/>
                <a:cs typeface="+mn-cs"/>
              </a:rPr>
              <a:t> words in Greek for another.</a:t>
            </a:r>
          </a:p>
          <a:p>
            <a:r>
              <a:rPr lang="en-US" sz="1200" b="0" i="0" kern="1200" baseline="0" dirty="0" err="1" smtClean="0">
                <a:solidFill>
                  <a:schemeClr val="tx1"/>
                </a:solidFill>
                <a:effectLst/>
                <a:latin typeface="+mn-lt"/>
                <a:ea typeface="+mn-ea"/>
                <a:cs typeface="+mn-cs"/>
              </a:rPr>
              <a:t>Allos</a:t>
            </a:r>
            <a:r>
              <a:rPr lang="en-US" sz="1200" b="0" i="0" kern="1200" baseline="0" dirty="0" smtClean="0">
                <a:solidFill>
                  <a:schemeClr val="tx1"/>
                </a:solidFill>
                <a:effectLst/>
                <a:latin typeface="+mn-lt"/>
                <a:ea typeface="+mn-ea"/>
                <a:cs typeface="+mn-cs"/>
              </a:rPr>
              <a:t> means another of the same kind.</a:t>
            </a:r>
          </a:p>
          <a:p>
            <a:r>
              <a:rPr lang="en-US" sz="1200" b="0" i="0" kern="1200" baseline="0" dirty="0" err="1" smtClean="0">
                <a:solidFill>
                  <a:schemeClr val="tx1"/>
                </a:solidFill>
                <a:effectLst/>
                <a:latin typeface="+mn-lt"/>
                <a:ea typeface="+mn-ea"/>
                <a:cs typeface="+mn-cs"/>
              </a:rPr>
              <a:t>Heteros</a:t>
            </a:r>
            <a:r>
              <a:rPr lang="en-US" sz="1200" b="0" i="0" kern="1200" baseline="0" dirty="0" smtClean="0">
                <a:solidFill>
                  <a:schemeClr val="tx1"/>
                </a:solidFill>
                <a:effectLst/>
                <a:latin typeface="+mn-lt"/>
                <a:ea typeface="+mn-ea"/>
                <a:cs typeface="+mn-cs"/>
              </a:rPr>
              <a:t> is another of a different kind.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Therefore this angel at the altar is not Jesus.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Incense smoke is used idiomatically for prayers throughout the bible.  This may be a case of being both literal and idiomatic.</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Remember chapter 5 where the saints were petitioning for vengeance for the Lord and they were told to wait a bit more.</a:t>
            </a:r>
          </a:p>
          <a:p>
            <a:r>
              <a:rPr lang="en-US" sz="1200" b="0" i="0" kern="1200" baseline="0" dirty="0" smtClean="0">
                <a:solidFill>
                  <a:schemeClr val="tx1"/>
                </a:solidFill>
                <a:effectLst/>
                <a:latin typeface="+mn-lt"/>
                <a:ea typeface="+mn-ea"/>
                <a:cs typeface="+mn-cs"/>
              </a:rPr>
              <a:t>This is now those prayers being answered.</a:t>
            </a:r>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252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 8</a:t>
            </a: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When the first angel blew his trumpet, hail and fire were mixed with blood and thrown on the earth. One-third of the earth was burned up, one-third of the trees was burned up, and all the green grass was burned up.</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Devastation</a:t>
            </a:r>
            <a:r>
              <a:rPr lang="en-US" sz="1200" b="0" i="0" kern="1200" baseline="0" dirty="0" smtClean="0">
                <a:solidFill>
                  <a:schemeClr val="tx1"/>
                </a:solidFill>
                <a:effectLst/>
                <a:latin typeface="+mn-lt"/>
                <a:ea typeface="+mn-ea"/>
                <a:cs typeface="+mn-cs"/>
              </a:rPr>
              <a:t> of the vegetation.</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253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 8</a:t>
            </a:r>
          </a:p>
          <a:p>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When the second angel blew his trumpet, something like a huge mountain burning with fire was thrown into the sea. One-third of the sea turned into blood, </a:t>
            </a:r>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one-third of the creatures that were living in the sea died, and one-third of the ships was destroyed.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Possibly a meteor.</a:t>
            </a:r>
            <a:r>
              <a:rPr lang="en-US" sz="1200" b="0" i="0" kern="1200" baseline="0" dirty="0" smtClean="0">
                <a:solidFill>
                  <a:schemeClr val="tx1"/>
                </a:solidFill>
                <a:effectLst/>
                <a:latin typeface="+mn-lt"/>
                <a:ea typeface="+mn-ea"/>
                <a:cs typeface="+mn-cs"/>
              </a:rPr>
              <a:t>  It is something LIKE a mountain.</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254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 8</a:t>
            </a:r>
          </a:p>
          <a:p>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When the third angel blew his trumpet, a huge star blazing like a torch fell from heaven. It fell on one-third of the rivers and on the springs of water.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The name of the star is Wormwood. One-third of the water turned into wormwood, and many people died from the water because it had turned bitter.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Stars are often</a:t>
            </a:r>
            <a:r>
              <a:rPr lang="en-US" sz="1200" b="0" i="0" kern="1200" baseline="0" dirty="0" smtClean="0">
                <a:solidFill>
                  <a:schemeClr val="tx1"/>
                </a:solidFill>
                <a:effectLst/>
                <a:latin typeface="+mn-lt"/>
                <a:ea typeface="+mn-ea"/>
                <a:cs typeface="+mn-cs"/>
              </a:rPr>
              <a:t> used idiomatically to talk of Angels.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Many</a:t>
            </a:r>
            <a:r>
              <a:rPr lang="en-US" sz="1200" b="0" i="0" kern="1200" baseline="0" dirty="0" smtClean="0">
                <a:solidFill>
                  <a:schemeClr val="tx1"/>
                </a:solidFill>
                <a:effectLst/>
                <a:latin typeface="+mn-lt"/>
                <a:ea typeface="+mn-ea"/>
                <a:cs typeface="+mn-cs"/>
              </a:rPr>
              <a:t> scholars believe this one is Satan.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When did Satan fall?  There are debates about this.</a:t>
            </a:r>
          </a:p>
          <a:p>
            <a:r>
              <a:rPr lang="en-US" sz="1200" b="0" i="0" kern="1200" baseline="0" dirty="0" smtClean="0">
                <a:solidFill>
                  <a:schemeClr val="tx1"/>
                </a:solidFill>
                <a:effectLst/>
                <a:latin typeface="+mn-lt"/>
                <a:ea typeface="+mn-ea"/>
                <a:cs typeface="+mn-cs"/>
              </a:rPr>
              <a:t>We know that Satan had fallen by Genesis 3.  The most popular conjecture is what is called the Gap theory.  That is an amount of time passed between Genesis 1:1 and Genesis 1:2.  It has nothing to do with dinosaurs or things like that.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 know from Job that even so, Satan has access to Heaven and the Heavenly Council.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event is Satan finally losing that access.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As an aside, it is important to know the difference between fallen angels and demons.  Satan is a fallen angel.  One of the </a:t>
            </a:r>
            <a:r>
              <a:rPr lang="en-US" sz="1200" b="0" i="0" kern="1200" baseline="0" dirty="0" err="1" smtClean="0">
                <a:solidFill>
                  <a:schemeClr val="tx1"/>
                </a:solidFill>
                <a:effectLst/>
                <a:latin typeface="+mn-lt"/>
                <a:ea typeface="+mn-ea"/>
                <a:cs typeface="+mn-cs"/>
              </a:rPr>
              <a:t>apkullu</a:t>
            </a:r>
            <a:r>
              <a:rPr lang="en-US" sz="1200" b="0" i="0" kern="1200" baseline="0" dirty="0" smtClean="0">
                <a:solidFill>
                  <a:schemeClr val="tx1"/>
                </a:solidFill>
                <a:effectLst/>
                <a:latin typeface="+mn-lt"/>
                <a:ea typeface="+mn-ea"/>
                <a:cs typeface="+mn-cs"/>
              </a:rPr>
              <a:t> according to Mesopotamian lore or what we know as the Watchers.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Angels can materialize.  Demons apparently cannot, but are constantly seeking a body to inhabit.  They can only do so with permission.  Which we learn from the instance of the </a:t>
            </a:r>
            <a:r>
              <a:rPr lang="en-US" sz="1200" b="0" i="0" kern="1200" baseline="0" dirty="0" err="1" smtClean="0">
                <a:solidFill>
                  <a:schemeClr val="tx1"/>
                </a:solidFill>
                <a:effectLst/>
                <a:latin typeface="+mn-lt"/>
                <a:ea typeface="+mn-ea"/>
                <a:cs typeface="+mn-cs"/>
              </a:rPr>
              <a:t>Gerasene</a:t>
            </a:r>
            <a:r>
              <a:rPr lang="en-US" sz="1200" b="0" i="0" kern="1200" baseline="0" dirty="0" smtClean="0">
                <a:solidFill>
                  <a:schemeClr val="tx1"/>
                </a:solidFill>
                <a:effectLst/>
                <a:latin typeface="+mn-lt"/>
                <a:ea typeface="+mn-ea"/>
                <a:cs typeface="+mn-cs"/>
              </a:rPr>
              <a:t> Demoniac.</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Likewise Satan, though he is a fallen angel and not a demon, must obey God.  He cannot do anything to you unless he has permission to do so.  We </a:t>
            </a:r>
            <a:r>
              <a:rPr lang="en-US" sz="1200" b="0" i="0" kern="1200" baseline="0" smtClean="0">
                <a:solidFill>
                  <a:schemeClr val="tx1"/>
                </a:solidFill>
                <a:effectLst/>
                <a:latin typeface="+mn-lt"/>
                <a:ea typeface="+mn-ea"/>
                <a:cs typeface="+mn-cs"/>
              </a:rPr>
              <a:t>learn this from Job.</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255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 8</a:t>
            </a:r>
          </a:p>
          <a:p>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When the fourth angel blew his trumpet, one-third of the sun, one-third of the moon, and one-third of the stars were struck so that one-third of them turned dark. One-third of the day was kept from having light, as was the night.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These four trumpets</a:t>
            </a:r>
            <a:r>
              <a:rPr lang="en-US" sz="1200" b="0" i="0" kern="1200" baseline="0" dirty="0" smtClean="0">
                <a:solidFill>
                  <a:schemeClr val="tx1"/>
                </a:solidFill>
                <a:effectLst/>
                <a:latin typeface="+mn-lt"/>
                <a:ea typeface="+mn-ea"/>
                <a:cs typeface="+mn-cs"/>
              </a:rPr>
              <a:t> are known as the judgement of the thirds.  Almost like a warning of what is coming with the bowls.</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256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Then I looked, and I heard an eagle flying overhead say in a loud voice,</a:t>
            </a:r>
          </a:p>
          <a:p>
            <a:r>
              <a:rPr lang="en-US" sz="1200" b="0" i="0" kern="1200" dirty="0" smtClean="0">
                <a:solidFill>
                  <a:schemeClr val="tx1"/>
                </a:solidFill>
                <a:effectLst/>
                <a:latin typeface="+mn-lt"/>
                <a:ea typeface="+mn-ea"/>
                <a:cs typeface="+mn-cs"/>
              </a:rPr>
              <a:t>“How terrible, how terrible, how terrible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for those living on the earth,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because of the blasts of the remaining trumpets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that the three angels are about to blow!”</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Some translations say</a:t>
            </a:r>
            <a:r>
              <a:rPr lang="en-US" sz="1200" b="0" i="0" kern="1200" baseline="0" dirty="0" smtClean="0">
                <a:solidFill>
                  <a:schemeClr val="tx1"/>
                </a:solidFill>
                <a:effectLst/>
                <a:latin typeface="+mn-lt"/>
                <a:ea typeface="+mn-ea"/>
                <a:cs typeface="+mn-cs"/>
              </a:rPr>
              <a:t> “I heard an angel flying overhead” the Greek word here is </a:t>
            </a:r>
            <a:r>
              <a:rPr lang="el-GR" sz="1200" b="0" i="0" kern="1200" dirty="0" smtClean="0">
                <a:solidFill>
                  <a:schemeClr val="tx1"/>
                </a:solidFill>
                <a:effectLst/>
                <a:latin typeface="+mn-lt"/>
                <a:ea typeface="+mn-ea"/>
                <a:cs typeface="+mn-cs"/>
              </a:rPr>
              <a:t>ἀετοῦ</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aetou</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Woe</a:t>
            </a:r>
            <a:r>
              <a:rPr lang="en-US" sz="1200" b="0" i="0" kern="1200" baseline="0" dirty="0" smtClean="0">
                <a:solidFill>
                  <a:schemeClr val="tx1"/>
                </a:solidFill>
                <a:effectLst/>
                <a:latin typeface="+mn-lt"/>
                <a:ea typeface="+mn-ea"/>
                <a:cs typeface="+mn-cs"/>
              </a:rPr>
              <a:t> is used three times because there are three trumpets left to go.</a:t>
            </a:r>
          </a:p>
          <a:p>
            <a:r>
              <a:rPr lang="en-US" sz="1200" b="0" i="0" kern="1200" baseline="0" dirty="0" smtClean="0">
                <a:solidFill>
                  <a:schemeClr val="tx1"/>
                </a:solidFill>
                <a:effectLst/>
                <a:latin typeface="+mn-lt"/>
                <a:ea typeface="+mn-ea"/>
                <a:cs typeface="+mn-cs"/>
              </a:rPr>
              <a:t>Similarly the angels sing Holy </a:t>
            </a:r>
            <a:r>
              <a:rPr lang="en-US" sz="1200" b="0" i="0" kern="1200" baseline="0" dirty="0" err="1" smtClean="0">
                <a:solidFill>
                  <a:schemeClr val="tx1"/>
                </a:solidFill>
                <a:effectLst/>
                <a:latin typeface="+mn-lt"/>
                <a:ea typeface="+mn-ea"/>
                <a:cs typeface="+mn-cs"/>
              </a:rPr>
              <a:t>Holy</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Holy</a:t>
            </a:r>
            <a:r>
              <a:rPr lang="en-US" sz="1200" b="0" i="0" kern="1200" baseline="0" dirty="0" smtClean="0">
                <a:solidFill>
                  <a:schemeClr val="tx1"/>
                </a:solidFill>
                <a:effectLst/>
                <a:latin typeface="+mn-lt"/>
                <a:ea typeface="+mn-ea"/>
                <a:cs typeface="+mn-cs"/>
              </a:rPr>
              <a:t> about God because of the trinity.</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257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the fifth angel blew his trumpet, I saw a star that had fallen to earth from the sky. The star was given the key to the shaft of the bottomless pit.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It opened the shaft of the bottomless pit, and smoke came out of the shaft like the smoke from a large furnace. The sun and the air were darkened with the smoke from the shaft.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Here</a:t>
            </a:r>
            <a:r>
              <a:rPr lang="en-US" sz="1200" b="0" i="0" kern="1200" baseline="0" dirty="0" smtClean="0">
                <a:solidFill>
                  <a:schemeClr val="tx1"/>
                </a:solidFill>
                <a:effectLst/>
                <a:latin typeface="+mn-lt"/>
                <a:ea typeface="+mn-ea"/>
                <a:cs typeface="+mn-cs"/>
              </a:rPr>
              <a:t> it is fairly clear this is Satan.  Since the star is being described as “he”.</a:t>
            </a:r>
          </a:p>
          <a:p>
            <a:r>
              <a:rPr lang="en-US" sz="1200" b="0" i="0" kern="1200" baseline="0" dirty="0" smtClean="0">
                <a:solidFill>
                  <a:schemeClr val="tx1"/>
                </a:solidFill>
                <a:effectLst/>
                <a:latin typeface="+mn-lt"/>
                <a:ea typeface="+mn-ea"/>
                <a:cs typeface="+mn-cs"/>
              </a:rPr>
              <a:t>Notice that Satan is given the key.  He doesn’t already have it.</a:t>
            </a:r>
          </a:p>
          <a:p>
            <a:r>
              <a:rPr lang="en-US" sz="1200" b="0" i="0" kern="1200" baseline="0" dirty="0" smtClean="0">
                <a:solidFill>
                  <a:schemeClr val="tx1"/>
                </a:solidFill>
                <a:effectLst/>
                <a:latin typeface="+mn-lt"/>
                <a:ea typeface="+mn-ea"/>
                <a:cs typeface="+mn-cs"/>
              </a:rPr>
              <a:t>One of the popular myths, derived from English literature, is that Satan is ruling in hell.  He isn’t ruling anything.  Hell is a place made for him and his false prophet.</a:t>
            </a:r>
          </a:p>
          <a:p>
            <a:r>
              <a:rPr lang="en-US" sz="1200" b="0" i="0" kern="1200" baseline="0" dirty="0" smtClean="0">
                <a:solidFill>
                  <a:schemeClr val="tx1"/>
                </a:solidFill>
                <a:effectLst/>
                <a:latin typeface="+mn-lt"/>
                <a:ea typeface="+mn-ea"/>
                <a:cs typeface="+mn-cs"/>
              </a:rPr>
              <a:t>Anyone else who ends up there is there by their own choice.</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Locusts came out of the smoke onto the earth, and they were given power like that of earthly scorpions.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They were told not to harm the grass on the earth, any green plant, or any tree. They could harm only the people who do not have the seal of God on their foreheads.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They were not allowed to kill them, but were only allowed to torture them for five months. Their torture was like the pain of a scorpion when it stings someone.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In those days people will seek death, but never find it. They will long to die, but death will escape them.</a:t>
            </a: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The locusts looked like horses prepared for battle. On their heads were victor’s crowns that looked like gold, and their faces were like human faces.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They had hair like women’s hair and teeth like lions’ teeth. </a:t>
            </a:r>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They had breastplates like iron, and the noise of their wings was like the roar of chariots with many horses rushing into battle.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They had tails and stingers like scorpions, and they had the power to hurt people with their tails for five months.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They had the angel of the bottomless pit ruling over them as king. In Hebrew he is called Abaddon, and in Greek he is called Apollyon.</a:t>
            </a:r>
          </a:p>
          <a:p>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The first catastrophe is over. After these things, there are still two more catastrophes to come.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Abaddon and Apollyon, in both instances mean destroyer.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are commentators who try to make this helicopters or other modern war machines.  I am in the school of thought that thinks they are an actual demon army.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Notice here, too, that these guys are GIVEN power.  They don’t have it on their own.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is an apparent contradiction I have to bring up here. Proverbs 30:27 tells us that the locusts have no king yet here we are told the locusts are ruled by a Abaddon/Apollyon.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 can see pretty clearly that these aren’t actual locusts.  They are described sort of like locusts until verse 10 where they clearly diverge.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Gog from Magog is mentioned 1 time in the bible.  That is Ezekiel 38.  It is unusual for a thing to be present in the bible only once.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As it turns out, Gog may be mentioned at least one other time in Amos.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Our modern translation of Amos 7:1 reads as follows:</a:t>
            </a:r>
          </a:p>
          <a:p>
            <a:r>
              <a:rPr lang="en-US" sz="1200" b="0" i="0" kern="1200" baseline="0" dirty="0" smtClean="0">
                <a:solidFill>
                  <a:schemeClr val="tx1"/>
                </a:solidFill>
                <a:effectLst/>
                <a:latin typeface="+mn-lt"/>
                <a:ea typeface="+mn-ea"/>
                <a:cs typeface="+mn-cs"/>
              </a:rPr>
              <a:t>ISV Amos 7:1</a:t>
            </a:r>
            <a:br>
              <a:rPr lang="en-US" sz="1200" b="0" i="0" kern="1200" baseline="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This is what the Lord </a:t>
            </a:r>
            <a:r>
              <a:rPr lang="en-US" sz="1200" b="0" i="0" kern="1200" cap="small" dirty="0" smtClean="0">
                <a:solidFill>
                  <a:schemeClr val="tx1"/>
                </a:solidFill>
                <a:effectLst/>
                <a:latin typeface="+mn-lt"/>
                <a:ea typeface="+mn-ea"/>
                <a:cs typeface="+mn-cs"/>
              </a:rPr>
              <a:t>God</a:t>
            </a:r>
            <a:r>
              <a:rPr lang="en-US" sz="1200" b="0" i="0" kern="1200" dirty="0" smtClean="0">
                <a:solidFill>
                  <a:schemeClr val="tx1"/>
                </a:solidFill>
                <a:effectLst/>
                <a:latin typeface="+mn-lt"/>
                <a:ea typeface="+mn-ea"/>
                <a:cs typeface="+mn-cs"/>
              </a:rPr>
              <a:t> showed me: Look! He was forming locust swarms as the latter plantings were just beginning to sprout. Indeed, the king had just taken his first fruit tax.</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Most every bible translates this from the Masoretic Texts which were written between the 7</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and 10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century AD.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If you have an ISV you might notice a footnote is applied to this verse which gives away an interesting fact.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Septuagint reads quite a bit differently.  This is from an English translation of the Septuagint and is how the Jewish scholars at the time of Ptolemy </a:t>
            </a:r>
            <a:r>
              <a:rPr lang="en-US" sz="1200" b="0" i="0" kern="1200" baseline="0" dirty="0" err="1" smtClean="0">
                <a:solidFill>
                  <a:schemeClr val="tx1"/>
                </a:solidFill>
                <a:effectLst/>
                <a:latin typeface="+mn-lt"/>
                <a:ea typeface="+mn-ea"/>
                <a:cs typeface="+mn-cs"/>
              </a:rPr>
              <a:t>Philadelphus</a:t>
            </a:r>
            <a:r>
              <a:rPr lang="en-US" sz="1200" b="0" i="0" kern="1200" baseline="0" dirty="0" smtClean="0">
                <a:solidFill>
                  <a:schemeClr val="tx1"/>
                </a:solidFill>
                <a:effectLst/>
                <a:latin typeface="+mn-lt"/>
                <a:ea typeface="+mn-ea"/>
                <a:cs typeface="+mn-cs"/>
              </a:rPr>
              <a:t> interpreted the words of Amos 7:1</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Thus has the Lord God shewed me; and, behold, a swarm of locusts coming from the east; and, behold, one caterpillar, king Gog.</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dirty="0" smtClean="0">
                <a:hlinkClick r:id="rId3"/>
              </a:rPr>
              <a:t>http://www.ecmarsh.com/lxx-kjv/</a:t>
            </a:r>
            <a:endParaRPr lang="en-US" dirty="0" smtClean="0"/>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How does one seek death but are not able to find it?  Maybe this is just a statement trying to describe just how bad things are going to be, but maybe there is some technology involved.  Transhumanists are striving to achieve virtual immortality through </a:t>
            </a:r>
            <a:r>
              <a:rPr lang="en-US" sz="1200" b="0" i="0" kern="1200" baseline="0" dirty="0" err="1" smtClean="0">
                <a:solidFill>
                  <a:schemeClr val="tx1"/>
                </a:solidFill>
                <a:effectLst/>
                <a:latin typeface="+mn-lt"/>
                <a:ea typeface="+mn-ea"/>
                <a:cs typeface="+mn-cs"/>
              </a:rPr>
              <a:t>nanobots</a:t>
            </a:r>
            <a:r>
              <a:rPr lang="en-US" sz="1200" b="0" i="0" kern="1200" baseline="0" dirty="0" smtClean="0">
                <a:solidFill>
                  <a:schemeClr val="tx1"/>
                </a:solidFill>
                <a:effectLst/>
                <a:latin typeface="+mn-lt"/>
                <a:ea typeface="+mn-ea"/>
                <a:cs typeface="+mn-cs"/>
              </a:rPr>
              <a:t>, pharmaceuticals and computer technology.</a:t>
            </a:r>
          </a:p>
        </p:txBody>
      </p:sp>
      <p:sp>
        <p:nvSpPr>
          <p:cNvPr id="4" name="Slide Number Placeholder 3"/>
          <p:cNvSpPr>
            <a:spLocks noGrp="1"/>
          </p:cNvSpPr>
          <p:nvPr>
            <p:ph type="sldNum" sz="quarter" idx="10"/>
          </p:nvPr>
        </p:nvSpPr>
        <p:spPr/>
        <p:txBody>
          <a:bodyPr/>
          <a:lstStyle/>
          <a:p>
            <a:fld id="{69D7ECCC-5D98-40D5-80D6-5A98A53CFA20}" type="slidenum">
              <a:rPr lang="en-US" smtClean="0"/>
              <a:t>258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When the sixth angel blew his trumpet, I heard a voice from the four horns of the gold altar in front of God.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It told the sixth angel who had the trumpet, “Release the four angels who are held at the great Euphrates River.”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So the four angels who were ready for that hour, day, month, and year were released to kill one-third of humanity. </a:t>
            </a: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 number of cavalry troops was 200,000,000. I heard how many there were.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golden altar</a:t>
            </a:r>
            <a:r>
              <a:rPr lang="en-US" sz="1200" b="0" i="0" kern="1200" baseline="0" dirty="0" smtClean="0">
                <a:solidFill>
                  <a:schemeClr val="tx1"/>
                </a:solidFill>
                <a:effectLst/>
                <a:latin typeface="+mn-lt"/>
                <a:ea typeface="+mn-ea"/>
                <a:cs typeface="+mn-cs"/>
              </a:rPr>
              <a:t> in front of God is the golden incense altar which Moses was told to copy for the earthly tabernacle in Exodus 30.  Hebrews 8:5 tells us that the heavenly temple is a copy.  We’ll talk more on this in a few chapters.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Euphrates river is one of the four in the Garden of Eden which is east of Eden.  If the Garden was east of Eden where is Eden?</a:t>
            </a:r>
          </a:p>
          <a:p>
            <a:r>
              <a:rPr lang="en-US" sz="1200" b="0" i="0" kern="1200" baseline="0" dirty="0" smtClean="0">
                <a:solidFill>
                  <a:schemeClr val="tx1"/>
                </a:solidFill>
                <a:effectLst/>
                <a:latin typeface="+mn-lt"/>
                <a:ea typeface="+mn-ea"/>
                <a:cs typeface="+mn-cs"/>
              </a:rPr>
              <a:t>West of the Garden is Israel.  That piece of land has God’s name on it.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Euphrates river served as a boundary between the Roman and Parthian empires.  The Parthian empire is where the Magi came from.  The Magi were known as king makers and this, among other things, is why Herod was so shaken when the Magi and their military entourage arrived.  It wasn’t just three old guys crossing the desert with a vast sum of wealth.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200 million sounds like a large number indeed.  The actual words translated to 200 million are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number 10,000 has been assigned to myriad but may not be exact.  It could also be literal, so come to your own conclusion.</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259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was how I saw the horses in my vision: The riders wore breastplates that had the color of fire, sapphire, and sulfur. The heads of the horses were like lions’ heads, and fire, smoke, and sulfur came out of their mouths.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By these three plagues—the fire, the smoke, and the sulfur that came out of their mouths—one-third of humanity was killed. </a:t>
            </a:r>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For the power of these horses is in their mouths and their tails. Their tails have heads like snakes, which they use to inflict pain.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More similes.</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The rest of the people who survived these plagues did not repent from their evil actions or stop worshiping demons and idols made of gold, silver, bronze, stone, and wood, which cannot see, hear, or walk. </a:t>
            </a:r>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They did not repent from their murders, their witchcraft, their sexual immorality, or their thefts.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is one of the most bizarre things in Revelation.  The people see</a:t>
            </a:r>
            <a:r>
              <a:rPr lang="en-US" sz="1200" b="0" i="0" kern="1200" baseline="0" dirty="0" smtClean="0">
                <a:solidFill>
                  <a:schemeClr val="tx1"/>
                </a:solidFill>
                <a:effectLst/>
                <a:latin typeface="+mn-lt"/>
                <a:ea typeface="+mn-ea"/>
                <a:cs typeface="+mn-cs"/>
              </a:rPr>
              <a:t> and experience what is happening.  They know why it is happening and yet they do not repent.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Interesting that 4 specific sins are listed here.  Murder, witchcraft (or sorcery or in the </a:t>
            </a:r>
            <a:r>
              <a:rPr lang="en-US" sz="1200" b="0" i="0" kern="1200" baseline="0" dirty="0" err="1" smtClean="0">
                <a:solidFill>
                  <a:schemeClr val="tx1"/>
                </a:solidFill>
                <a:effectLst/>
                <a:latin typeface="+mn-lt"/>
                <a:ea typeface="+mn-ea"/>
                <a:cs typeface="+mn-cs"/>
              </a:rPr>
              <a:t>greek</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Pharmakia</a:t>
            </a:r>
            <a:r>
              <a:rPr lang="en-US" sz="1200" b="0" i="0" kern="1200" baseline="0" dirty="0" smtClean="0">
                <a:solidFill>
                  <a:schemeClr val="tx1"/>
                </a:solidFill>
                <a:effectLst/>
                <a:latin typeface="+mn-lt"/>
                <a:ea typeface="+mn-ea"/>
                <a:cs typeface="+mn-cs"/>
              </a:rPr>
              <a:t>), sexual immorality (sex sells is a phrase you may have heard.  Everything has somehow been associated with it.)</a:t>
            </a:r>
          </a:p>
          <a:p>
            <a:r>
              <a:rPr lang="en-US" sz="1200" b="0" i="0" kern="1200" baseline="0" dirty="0" smtClean="0">
                <a:solidFill>
                  <a:schemeClr val="tx1"/>
                </a:solidFill>
                <a:effectLst/>
                <a:latin typeface="+mn-lt"/>
                <a:ea typeface="+mn-ea"/>
                <a:cs typeface="+mn-cs"/>
              </a:rPr>
              <a:t>Theft.  This isn’t just individual level theft but worse, institutional theft.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Socialism is the plundering of the productive by the unaccountable.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is the 6</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trumpet and so we are about to move on to another pause in the action.  This gap covers chapters 10 – 14.</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We’ll talk about a powerful angel.</a:t>
            </a:r>
          </a:p>
          <a:p>
            <a:r>
              <a:rPr lang="en-US" sz="1200" b="0" i="0" kern="1200" baseline="0" dirty="0" smtClean="0">
                <a:solidFill>
                  <a:schemeClr val="tx1"/>
                </a:solidFill>
                <a:effectLst/>
                <a:latin typeface="+mn-lt"/>
                <a:ea typeface="+mn-ea"/>
                <a:cs typeface="+mn-cs"/>
              </a:rPr>
              <a:t>“These two witnesses of mine.”</a:t>
            </a:r>
          </a:p>
          <a:p>
            <a:r>
              <a:rPr lang="en-US" sz="1200" b="0" i="0" kern="1200" baseline="0" dirty="0" smtClean="0">
                <a:solidFill>
                  <a:schemeClr val="tx1"/>
                </a:solidFill>
                <a:effectLst/>
                <a:latin typeface="+mn-lt"/>
                <a:ea typeface="+mn-ea"/>
                <a:cs typeface="+mn-cs"/>
              </a:rPr>
              <a:t>The history of Israel.</a:t>
            </a:r>
          </a:p>
          <a:p>
            <a:r>
              <a:rPr lang="en-US" sz="1200" b="0" i="0" kern="1200" baseline="0" dirty="0" smtClean="0">
                <a:solidFill>
                  <a:schemeClr val="tx1"/>
                </a:solidFill>
                <a:effectLst/>
                <a:latin typeface="+mn-lt"/>
                <a:ea typeface="+mn-ea"/>
                <a:cs typeface="+mn-cs"/>
              </a:rPr>
              <a:t>The two beasts of the </a:t>
            </a:r>
            <a:r>
              <a:rPr lang="en-US" sz="1200" b="0" i="0" kern="1200" baseline="0" dirty="0" err="1" smtClean="0">
                <a:solidFill>
                  <a:schemeClr val="tx1"/>
                </a:solidFill>
                <a:effectLst/>
                <a:latin typeface="+mn-lt"/>
                <a:ea typeface="+mn-ea"/>
                <a:cs typeface="+mn-cs"/>
              </a:rPr>
              <a:t>antechristos</a:t>
            </a:r>
            <a:r>
              <a:rPr lang="en-US" sz="1200" b="0" i="0" kern="1200" baseline="0" dirty="0" smtClean="0">
                <a:solidFill>
                  <a:schemeClr val="tx1"/>
                </a:solidFill>
                <a:effectLst/>
                <a:latin typeface="+mn-lt"/>
                <a:ea typeface="+mn-ea"/>
                <a:cs typeface="+mn-cs"/>
              </a:rPr>
              <a:t>.</a:t>
            </a:r>
          </a:p>
          <a:p>
            <a:r>
              <a:rPr lang="en-US" sz="1200" b="0" i="0" kern="1200" baseline="0" dirty="0" smtClean="0">
                <a:solidFill>
                  <a:schemeClr val="tx1"/>
                </a:solidFill>
                <a:effectLst/>
                <a:latin typeface="+mn-lt"/>
                <a:ea typeface="+mn-ea"/>
                <a:cs typeface="+mn-cs"/>
              </a:rPr>
              <a:t>The bloody harvest.</a:t>
            </a:r>
          </a:p>
        </p:txBody>
      </p:sp>
      <p:sp>
        <p:nvSpPr>
          <p:cNvPr id="4" name="Slide Number Placeholder 3"/>
          <p:cNvSpPr>
            <a:spLocks noGrp="1"/>
          </p:cNvSpPr>
          <p:nvPr>
            <p:ph type="sldNum" sz="quarter" idx="10"/>
          </p:nvPr>
        </p:nvSpPr>
        <p:spPr/>
        <p:txBody>
          <a:bodyPr/>
          <a:lstStyle/>
          <a:p>
            <a:fld id="{69D7ECCC-5D98-40D5-80D6-5A98A53CFA20}" type="slidenum">
              <a:rPr lang="en-US" smtClean="0"/>
              <a:t>260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begin</a:t>
            </a:r>
            <a:r>
              <a:rPr lang="en-US" sz="1200" b="0" i="0" kern="1200" baseline="0" dirty="0" smtClean="0">
                <a:solidFill>
                  <a:schemeClr val="tx1"/>
                </a:solidFill>
                <a:effectLst/>
                <a:latin typeface="+mn-lt"/>
                <a:ea typeface="+mn-ea"/>
                <a:cs typeface="+mn-cs"/>
              </a:rPr>
              <a:t> the prophetic pause between the sixth and seventh trumpet.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I saw another mighty angel coming down from heaven. He was robed in a cloud, with a rainbow above his head; his face was like the sun, and his legs were like fiery pillars.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He was holding a little scroll, which lay open in his hand. He planted his right foot on the sea and his left foot on the land, </a:t>
            </a:r>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and he gave a loud shout like the roar of a lion.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Who is the mighty angel?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Some</a:t>
            </a:r>
            <a:r>
              <a:rPr lang="en-US" sz="1200" b="0" i="0" kern="1200" baseline="0" dirty="0" smtClean="0">
                <a:solidFill>
                  <a:schemeClr val="tx1"/>
                </a:solidFill>
                <a:effectLst/>
                <a:latin typeface="+mn-lt"/>
                <a:ea typeface="+mn-ea"/>
                <a:cs typeface="+mn-cs"/>
              </a:rPr>
              <a:t> think this is Jesus, himself.  The reason being that the descriptors of this angel are reminiscent of His description from Revelation 1.</a:t>
            </a:r>
          </a:p>
          <a:p>
            <a:r>
              <a:rPr lang="en-US" sz="1200" b="0" i="0" kern="1200" baseline="0" dirty="0" smtClean="0">
                <a:solidFill>
                  <a:schemeClr val="tx1"/>
                </a:solidFill>
                <a:effectLst/>
                <a:latin typeface="+mn-lt"/>
                <a:ea typeface="+mn-ea"/>
                <a:cs typeface="+mn-cs"/>
              </a:rPr>
              <a:t>Jesus has been referred to as the Angel of the Lord in the old testament.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slide here shows the interlinear of this passage.  The word here is “</a:t>
            </a:r>
            <a:r>
              <a:rPr lang="en-US" sz="1200" b="0" i="0" kern="1200" baseline="0" dirty="0" err="1" smtClean="0">
                <a:solidFill>
                  <a:schemeClr val="tx1"/>
                </a:solidFill>
                <a:effectLst/>
                <a:latin typeface="+mn-lt"/>
                <a:ea typeface="+mn-ea"/>
                <a:cs typeface="+mn-cs"/>
              </a:rPr>
              <a:t>allon</a:t>
            </a:r>
            <a:r>
              <a:rPr lang="en-US" sz="1200" b="0" i="0" kern="1200" baseline="0" dirty="0" smtClean="0">
                <a:solidFill>
                  <a:schemeClr val="tx1"/>
                </a:solidFill>
                <a:effectLst/>
                <a:latin typeface="+mn-lt"/>
                <a:ea typeface="+mn-ea"/>
                <a:cs typeface="+mn-cs"/>
              </a:rPr>
              <a:t>” (a form of “</a:t>
            </a:r>
            <a:r>
              <a:rPr lang="en-US" sz="1200" b="0" i="0" kern="1200" baseline="0" dirty="0" err="1" smtClean="0">
                <a:solidFill>
                  <a:schemeClr val="tx1"/>
                </a:solidFill>
                <a:effectLst/>
                <a:latin typeface="+mn-lt"/>
                <a:ea typeface="+mn-ea"/>
                <a:cs typeface="+mn-cs"/>
              </a:rPr>
              <a:t>allos</a:t>
            </a:r>
            <a:r>
              <a:rPr lang="en-US" sz="1200" b="0" i="0" kern="1200" baseline="0" dirty="0" smtClean="0">
                <a:solidFill>
                  <a:schemeClr val="tx1"/>
                </a:solidFill>
                <a:effectLst/>
                <a:latin typeface="+mn-lt"/>
                <a:ea typeface="+mn-ea"/>
                <a:cs typeface="+mn-cs"/>
              </a:rPr>
              <a:t>”) which is to say another of the same kind rather than </a:t>
            </a:r>
            <a:r>
              <a:rPr lang="en-US" sz="1200" b="0" i="0" kern="1200" baseline="0" dirty="0" err="1" smtClean="0">
                <a:solidFill>
                  <a:schemeClr val="tx1"/>
                </a:solidFill>
                <a:effectLst/>
                <a:latin typeface="+mn-lt"/>
                <a:ea typeface="+mn-ea"/>
                <a:cs typeface="+mn-cs"/>
              </a:rPr>
              <a:t>heteros</a:t>
            </a:r>
            <a:r>
              <a:rPr lang="en-US" sz="1200" b="0" i="0" kern="1200" baseline="0" dirty="0" smtClean="0">
                <a:solidFill>
                  <a:schemeClr val="tx1"/>
                </a:solidFill>
                <a:effectLst/>
                <a:latin typeface="+mn-lt"/>
                <a:ea typeface="+mn-ea"/>
                <a:cs typeface="+mn-cs"/>
              </a:rPr>
              <a:t> which is another of a different kind.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 I am of the school that this isn’t Jesus but is clearly some important angel on behalf of Jesus.</a:t>
            </a:r>
          </a:p>
          <a:p>
            <a:r>
              <a:rPr lang="en-US" sz="1200" b="0" i="0" kern="1200" baseline="0" dirty="0" smtClean="0">
                <a:solidFill>
                  <a:schemeClr val="tx1"/>
                </a:solidFill>
                <a:effectLst/>
                <a:latin typeface="+mn-lt"/>
                <a:ea typeface="+mn-ea"/>
                <a:cs typeface="+mn-cs"/>
              </a:rPr>
              <a:t>Gabriel, one of the named angels in the canonical scripture, is one possibility.  His name means “strength of God”.</a:t>
            </a:r>
          </a:p>
          <a:p>
            <a:r>
              <a:rPr lang="en-US" sz="1200" b="0" i="0" kern="1200" baseline="0" dirty="0" smtClean="0">
                <a:solidFill>
                  <a:schemeClr val="tx1"/>
                </a:solidFill>
                <a:effectLst/>
                <a:latin typeface="+mn-lt"/>
                <a:ea typeface="+mn-ea"/>
                <a:cs typeface="+mn-cs"/>
              </a:rPr>
              <a:t>Michael is another named angel.  He is always in a position of fighting or defending.  He is said to be one of the chief princes (Daniel 10:13).  He contended with Satan over the body of Moses (Jude 9).  His name means “who is like God”.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Either way, there is no doctrinal issue no matter if one think this is Jesus or an important angel acting on His behalf.</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he shouted, the voices of the seven thunders spoke.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And when the seven thunders spoke, I was about to write; but I heard a voice from heaven say, “Seal up what the seven thunders have said and do not write it down.”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seven thunders utterance</a:t>
            </a:r>
            <a:r>
              <a:rPr lang="en-US" sz="1200" b="0" i="0" kern="1200" baseline="0" dirty="0" smtClean="0">
                <a:solidFill>
                  <a:schemeClr val="tx1"/>
                </a:solidFill>
                <a:effectLst/>
                <a:latin typeface="+mn-lt"/>
                <a:ea typeface="+mn-ea"/>
                <a:cs typeface="+mn-cs"/>
              </a:rPr>
              <a:t> is the only sealed thing in this otherwise open book of prophecy.  Contrast this with Daniel which is was said to be closed until the end.  Revelation is intentionally open.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Why even keep the fact that there were seven thunders who said a thing when told to not write what they said?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My guess on what they said is that it something that if it was visible would give enough of a clue as to when all of this was to occur.</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Then the angel I had seen standing on the sea and on the land raised his right hand to heaven.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And he swore by him who lives for ever and ever, who created the heavens and all that is in them, the earth and all that is in it, and the sea and all that is in it, and said, “There will be no more delay!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Some translations read “</a:t>
            </a:r>
            <a:r>
              <a:rPr lang="en-US" sz="1200" b="0" i="0" kern="1200" baseline="0" dirty="0" smtClean="0">
                <a:solidFill>
                  <a:schemeClr val="tx1"/>
                </a:solidFill>
                <a:effectLst/>
                <a:latin typeface="+mn-lt"/>
                <a:ea typeface="+mn-ea"/>
                <a:cs typeface="+mn-cs"/>
              </a:rPr>
              <a:t>there should be time no longer”.  This isn’t to sway that time stops, this is just a way of saying let there be no more delay.  God has been holding off judgement so that the lost will have time to repent (2 Peter 3:1-9).</a:t>
            </a:r>
          </a:p>
          <a:p>
            <a:r>
              <a:rPr lang="en-US" sz="1200" b="0" i="0" kern="1200" baseline="0" dirty="0" smtClean="0">
                <a:solidFill>
                  <a:schemeClr val="tx1"/>
                </a:solidFill>
                <a:effectLst/>
                <a:latin typeface="+mn-lt"/>
                <a:ea typeface="+mn-ea"/>
                <a:cs typeface="+mn-cs"/>
              </a:rPr>
              <a:t>The time for that is now up.  The prayers of the souls under the altar were asking for vengeance for God and were told to wait a little longer.  That waiting is not over.</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But in the days when the seventh angel is about to sound his trumpet, the mystery of God will be accomplished, just as he announced to his servants the prophets.”</a:t>
            </a:r>
          </a:p>
          <a:p>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Then the voice that I had heard from heaven spoke to me once more: “Go, take the scroll that lies open in the hand of the angel who is standing on the sea and on the land.”</a:t>
            </a: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So I went to the angel and asked him to give me the little scroll. He said to me, “Take it and eat it. It will turn your stomach sour, but ‘in your mouth it will be as sweet as honey.’”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I took the little scroll from the angel’s hand and ate it. It tasted as sweet as honey in my mouth, but when I had eaten it, my stomach turned sour.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Then I was told, “You must prophesy again about many peoples, nations, languages and kings.”</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little scroll is widely believed to be the now unsealed scroll Jesus had just finished.  John is being told to assimilate the word. Just as we are to assimilate God’s word.  This is different from just reading it.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Indeed, as you begin to become more mature in your walk with God, His word is sweet but you begin to realize just how empty the world 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John is then told to go back to what he was doing (you must prophecy again).  Some scholars take this to mean that he is one of the two witnesses in the next chapter.  I am of the group of people who don’t agree with that line of thought.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261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 11</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I was given a stick like a measuring rod. I was told, “Stand up and measure the Temple of God and the altar, and count those who worship there.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But don’t measure the courtyard outside the Temple. Leave that out, because it is given to the nations, and they will trample the Holy City for 42 months.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word for Temple is the Greek</a:t>
            </a:r>
            <a:r>
              <a:rPr lang="en-US" sz="1200" b="0" i="0" kern="1200" baseline="0" dirty="0" smtClean="0">
                <a:solidFill>
                  <a:schemeClr val="tx1"/>
                </a:solidFill>
                <a:effectLst/>
                <a:latin typeface="+mn-lt"/>
                <a:ea typeface="+mn-ea"/>
                <a:cs typeface="+mn-cs"/>
              </a:rPr>
              <a:t> word, “Naos” which means the temple proper rather than the grounds around it which would be “</a:t>
            </a:r>
            <a:r>
              <a:rPr lang="en-US" sz="1200" b="0" i="0" kern="1200" baseline="0" dirty="0" err="1" smtClean="0">
                <a:solidFill>
                  <a:schemeClr val="tx1"/>
                </a:solidFill>
                <a:effectLst/>
                <a:latin typeface="+mn-lt"/>
                <a:ea typeface="+mn-ea"/>
                <a:cs typeface="+mn-cs"/>
              </a:rPr>
              <a:t>heiron</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 know the temple must exist for the events in the tribulation to take place.  We know this because Jesus tells us as much in Matthew 24:15.</a:t>
            </a:r>
          </a:p>
          <a:p>
            <a:r>
              <a:rPr lang="en-US" sz="1200" b="0" i="0" kern="1200" baseline="0" dirty="0" smtClean="0">
                <a:solidFill>
                  <a:schemeClr val="tx1"/>
                </a:solidFill>
                <a:effectLst/>
                <a:latin typeface="+mn-lt"/>
                <a:ea typeface="+mn-ea"/>
                <a:cs typeface="+mn-cs"/>
              </a:rPr>
              <a:t>Paul mentions it in 2 Thessalonians 2:4 and John mentions it here.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History of the temple: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temple started with Moses being given the plans to make a replica of the Temple in Heaven.</a:t>
            </a:r>
          </a:p>
        </p:txBody>
      </p:sp>
      <p:sp>
        <p:nvSpPr>
          <p:cNvPr id="4" name="Slide Number Placeholder 3"/>
          <p:cNvSpPr>
            <a:spLocks noGrp="1"/>
          </p:cNvSpPr>
          <p:nvPr>
            <p:ph type="sldNum" sz="quarter" idx="10"/>
          </p:nvPr>
        </p:nvSpPr>
        <p:spPr/>
        <p:txBody>
          <a:bodyPr/>
          <a:lstStyle/>
          <a:p>
            <a:fld id="{69D7ECCC-5D98-40D5-80D6-5A98A53CFA20}" type="slidenum">
              <a:rPr lang="en-US" smtClean="0"/>
              <a:t>262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After Israel</a:t>
            </a:r>
            <a:r>
              <a:rPr lang="en-US" sz="1200" b="0" i="0" kern="1200" baseline="0" dirty="0" smtClean="0">
                <a:solidFill>
                  <a:schemeClr val="tx1"/>
                </a:solidFill>
                <a:effectLst/>
                <a:latin typeface="+mn-lt"/>
                <a:ea typeface="+mn-ea"/>
                <a:cs typeface="+mn-cs"/>
              </a:rPr>
              <a:t> entered “the land” and after the period of the judges we come to the monarchy.  During this time, the “temple” was still the tent of meeting.  It moved from time to time.  This was the case up through King David.  David wanted to build a permanent structure but was not allowed to.  His son, Solomon did build it.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Solomon’s Temple is known as the first temple.  It was never matched in its </a:t>
            </a:r>
            <a:r>
              <a:rPr lang="en-US" sz="1200" b="0" i="0" kern="1200" baseline="0" dirty="0" err="1" smtClean="0">
                <a:solidFill>
                  <a:schemeClr val="tx1"/>
                </a:solidFill>
                <a:effectLst/>
                <a:latin typeface="+mn-lt"/>
                <a:ea typeface="+mn-ea"/>
                <a:cs typeface="+mn-cs"/>
              </a:rPr>
              <a:t>splender</a:t>
            </a:r>
            <a:r>
              <a:rPr lang="en-US" sz="1200" b="0" i="0" kern="1200" baseline="0" dirty="0" smtClean="0">
                <a:solidFill>
                  <a:schemeClr val="tx1"/>
                </a:solidFill>
                <a:effectLst/>
                <a:latin typeface="+mn-lt"/>
                <a:ea typeface="+mn-ea"/>
                <a:cs typeface="+mn-cs"/>
              </a:rPr>
              <a:t>. (~960BC)</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Later, the nation split into the northern and southern kingdoms.  The northern kingdom was conquered and its people scattered by Assyria.</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southern kingdom lasted a bit longer but was eventually conquered by Nebuchadnezzar of Babylon.  Solomon’s temple was destroyed and the people taken to Babylon for 70 years.</a:t>
            </a:r>
          </a:p>
        </p:txBody>
      </p:sp>
      <p:sp>
        <p:nvSpPr>
          <p:cNvPr id="4" name="Slide Number Placeholder 3"/>
          <p:cNvSpPr>
            <a:spLocks noGrp="1"/>
          </p:cNvSpPr>
          <p:nvPr>
            <p:ph type="sldNum" sz="quarter" idx="10"/>
          </p:nvPr>
        </p:nvSpPr>
        <p:spPr/>
        <p:txBody>
          <a:bodyPr/>
          <a:lstStyle/>
          <a:p>
            <a:fld id="{69D7ECCC-5D98-40D5-80D6-5A98A53CFA20}" type="slidenum">
              <a:rPr lang="en-US" smtClean="0"/>
              <a:t>263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After the 70 years of captivity, Daniel gives King Cyrus was a scroll which was a letter written</a:t>
            </a:r>
            <a:r>
              <a:rPr lang="en-US" sz="1200" b="0" i="0" kern="1200" baseline="0" dirty="0" smtClean="0">
                <a:solidFill>
                  <a:schemeClr val="tx1"/>
                </a:solidFill>
                <a:effectLst/>
                <a:latin typeface="+mn-lt"/>
                <a:ea typeface="+mn-ea"/>
                <a:cs typeface="+mn-cs"/>
              </a:rPr>
              <a:t> to him 100 years before (Isaiah 45).  He is so impressed he gives people money and leave to return to Judea to rebuild the Temple.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They have several problems in its construction but eventually get it done.  This is told in the books of Ezra and Nehemiah.</a:t>
            </a:r>
          </a:p>
        </p:txBody>
      </p:sp>
      <p:sp>
        <p:nvSpPr>
          <p:cNvPr id="4" name="Slide Number Placeholder 3"/>
          <p:cNvSpPr>
            <a:spLocks noGrp="1"/>
          </p:cNvSpPr>
          <p:nvPr>
            <p:ph type="sldNum" sz="quarter" idx="10"/>
          </p:nvPr>
        </p:nvSpPr>
        <p:spPr/>
        <p:txBody>
          <a:bodyPr/>
          <a:lstStyle/>
          <a:p>
            <a:fld id="{69D7ECCC-5D98-40D5-80D6-5A98A53CFA20}" type="slidenum">
              <a:rPr lang="en-US" smtClean="0"/>
              <a:t>264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Centuries later, near the time of Jesus’ birth</a:t>
            </a:r>
            <a:r>
              <a:rPr lang="en-US" sz="1200" b="0" i="0" kern="1200" baseline="0" dirty="0" smtClean="0">
                <a:solidFill>
                  <a:schemeClr val="tx1"/>
                </a:solidFill>
                <a:effectLst/>
                <a:latin typeface="+mn-lt"/>
                <a:ea typeface="+mn-ea"/>
                <a:cs typeface="+mn-cs"/>
              </a:rPr>
              <a:t>, Herod renovates and adds to Zerubbabel’s temple.  We might think of it as the third temple, but it is really the second with additions and upgrades.</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265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70 AD, the</a:t>
            </a:r>
            <a:r>
              <a:rPr lang="en-US" sz="1200" b="0" i="0" kern="1200" baseline="0" dirty="0" smtClean="0">
                <a:solidFill>
                  <a:schemeClr val="tx1"/>
                </a:solidFill>
                <a:effectLst/>
                <a:latin typeface="+mn-lt"/>
                <a:ea typeface="+mn-ea"/>
                <a:cs typeface="+mn-cs"/>
              </a:rPr>
              <a:t> Romans destroy the 2</a:t>
            </a:r>
            <a:r>
              <a:rPr lang="en-US" sz="1200" b="0" i="0" kern="1200" baseline="30000" dirty="0" smtClean="0">
                <a:solidFill>
                  <a:schemeClr val="tx1"/>
                </a:solidFill>
                <a:effectLst/>
                <a:latin typeface="+mn-lt"/>
                <a:ea typeface="+mn-ea"/>
                <a:cs typeface="+mn-cs"/>
              </a:rPr>
              <a:t>nd</a:t>
            </a:r>
            <a:r>
              <a:rPr lang="en-US" sz="1200" b="0" i="0" kern="1200" baseline="0" dirty="0" smtClean="0">
                <a:solidFill>
                  <a:schemeClr val="tx1"/>
                </a:solidFill>
                <a:effectLst/>
                <a:latin typeface="+mn-lt"/>
                <a:ea typeface="+mn-ea"/>
                <a:cs typeface="+mn-cs"/>
              </a:rPr>
              <a:t> temple. 65 years later, Simon bar </a:t>
            </a:r>
            <a:r>
              <a:rPr lang="en-US" sz="1200" b="0" i="0" kern="1200" baseline="0" dirty="0" err="1" smtClean="0">
                <a:solidFill>
                  <a:schemeClr val="tx1"/>
                </a:solidFill>
                <a:effectLst/>
                <a:latin typeface="+mn-lt"/>
                <a:ea typeface="+mn-ea"/>
                <a:cs typeface="+mn-cs"/>
              </a:rPr>
              <a:t>Kokhba</a:t>
            </a:r>
            <a:r>
              <a:rPr lang="en-US" sz="1200" b="0" i="0" kern="1200" baseline="0" dirty="0" smtClean="0">
                <a:solidFill>
                  <a:schemeClr val="tx1"/>
                </a:solidFill>
                <a:effectLst/>
                <a:latin typeface="+mn-lt"/>
                <a:ea typeface="+mn-ea"/>
                <a:cs typeface="+mn-cs"/>
              </a:rPr>
              <a:t> leads a revolt against the Romans.  He is declared the messiah by Rabbi </a:t>
            </a:r>
            <a:r>
              <a:rPr lang="en-US" sz="1200" b="0" i="0" kern="1200" baseline="0" dirty="0" err="1" smtClean="0">
                <a:solidFill>
                  <a:schemeClr val="tx1"/>
                </a:solidFill>
                <a:effectLst/>
                <a:latin typeface="+mn-lt"/>
                <a:ea typeface="+mn-ea"/>
                <a:cs typeface="+mn-cs"/>
              </a:rPr>
              <a:t>Akiva</a:t>
            </a:r>
            <a:r>
              <a:rPr lang="en-US" sz="1200" b="0" i="0" kern="1200" baseline="0" dirty="0" smtClean="0">
                <a:solidFill>
                  <a:schemeClr val="tx1"/>
                </a:solidFill>
                <a:effectLst/>
                <a:latin typeface="+mn-lt"/>
                <a:ea typeface="+mn-ea"/>
                <a:cs typeface="+mn-cs"/>
              </a:rPr>
              <a:t> but his rebellion ends disastrously.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Emperor Hadrian </a:t>
            </a:r>
            <a:r>
              <a:rPr lang="en-US" sz="1200" b="0" i="0" kern="1200" baseline="0" dirty="0" err="1" smtClean="0">
                <a:solidFill>
                  <a:schemeClr val="tx1"/>
                </a:solidFill>
                <a:effectLst/>
                <a:latin typeface="+mn-lt"/>
                <a:ea typeface="+mn-ea"/>
                <a:cs typeface="+mn-cs"/>
              </a:rPr>
              <a:t>decids</a:t>
            </a:r>
            <a:r>
              <a:rPr lang="en-US" sz="1200" b="0" i="0" kern="1200" baseline="0" dirty="0" smtClean="0">
                <a:solidFill>
                  <a:schemeClr val="tx1"/>
                </a:solidFill>
                <a:effectLst/>
                <a:latin typeface="+mn-lt"/>
                <a:ea typeface="+mn-ea"/>
                <a:cs typeface="+mn-cs"/>
              </a:rPr>
              <a:t> that the only solution to the Judean problem is to destroy the city of Jerusalem and remove all Israelites who live there.  The city is razed and plowed under.  A Roman city,  </a:t>
            </a:r>
            <a:r>
              <a:rPr lang="en-US" sz="1200" b="0" i="0" kern="1200" baseline="0" dirty="0" err="1" smtClean="0">
                <a:solidFill>
                  <a:schemeClr val="tx1"/>
                </a:solidFill>
                <a:effectLst/>
                <a:latin typeface="+mn-lt"/>
                <a:ea typeface="+mn-ea"/>
                <a:cs typeface="+mn-cs"/>
              </a:rPr>
              <a:t>Aelia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Capitolina</a:t>
            </a:r>
            <a:r>
              <a:rPr lang="en-US" sz="1200" b="0" i="0" kern="1200" baseline="0" dirty="0" smtClean="0">
                <a:solidFill>
                  <a:schemeClr val="tx1"/>
                </a:solidFill>
                <a:effectLst/>
                <a:latin typeface="+mn-lt"/>
                <a:ea typeface="+mn-ea"/>
                <a:cs typeface="+mn-cs"/>
              </a:rPr>
              <a:t> is built on top of the ruins and the Jewish people are banished.</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266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traditional view of the temple location places the Holy of Holies at the Dome of the Rock. This view is widely held by the Jewish people.  Most experts doubt this to be the actual location for various reasons.</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267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a:t>
            </a:r>
            <a:r>
              <a:rPr lang="en-US" sz="1200" b="0" i="0" kern="1200" baseline="0" dirty="0" smtClean="0">
                <a:solidFill>
                  <a:schemeClr val="tx1"/>
                </a:solidFill>
                <a:effectLst/>
                <a:latin typeface="+mn-lt"/>
                <a:ea typeface="+mn-ea"/>
                <a:cs typeface="+mn-cs"/>
              </a:rPr>
              <a:t> is the Northern Conjecture.  Dr. Asher Kaufman bases this position on alignments with the </a:t>
            </a:r>
            <a:r>
              <a:rPr lang="en-US" sz="1200" b="0" i="0" kern="1200" baseline="0" dirty="0" err="1" smtClean="0">
                <a:solidFill>
                  <a:schemeClr val="tx1"/>
                </a:solidFill>
                <a:effectLst/>
                <a:latin typeface="+mn-lt"/>
                <a:ea typeface="+mn-ea"/>
                <a:cs typeface="+mn-cs"/>
              </a:rPr>
              <a:t>Shushan</a:t>
            </a:r>
            <a:r>
              <a:rPr lang="en-US" sz="1200" b="0" i="0" kern="1200" baseline="0" dirty="0" smtClean="0">
                <a:solidFill>
                  <a:schemeClr val="tx1"/>
                </a:solidFill>
                <a:effectLst/>
                <a:latin typeface="+mn-lt"/>
                <a:ea typeface="+mn-ea"/>
                <a:cs typeface="+mn-cs"/>
              </a:rPr>
              <a:t> Gate and certain rock outcroppings.  This places the Holy of Holies (and thus the Ark of the Covenant) at the Dome of the Tables (Dome of the Spirits).</a:t>
            </a:r>
          </a:p>
          <a:p>
            <a:r>
              <a:rPr lang="en-US" sz="1200" b="0" i="0" kern="1200" baseline="0" dirty="0" smtClean="0">
                <a:solidFill>
                  <a:schemeClr val="tx1"/>
                </a:solidFill>
                <a:effectLst/>
                <a:latin typeface="+mn-lt"/>
                <a:ea typeface="+mn-ea"/>
                <a:cs typeface="+mn-cs"/>
              </a:rPr>
              <a:t>If true, this would interestingly place the Dome of the Rock in the outer court (Court of the Gentiles).</a:t>
            </a:r>
          </a:p>
        </p:txBody>
      </p:sp>
      <p:sp>
        <p:nvSpPr>
          <p:cNvPr id="4" name="Slide Number Placeholder 3"/>
          <p:cNvSpPr>
            <a:spLocks noGrp="1"/>
          </p:cNvSpPr>
          <p:nvPr>
            <p:ph type="sldNum" sz="quarter" idx="10"/>
          </p:nvPr>
        </p:nvSpPr>
        <p:spPr/>
        <p:txBody>
          <a:bodyPr/>
          <a:lstStyle/>
          <a:p>
            <a:fld id="{69D7ECCC-5D98-40D5-80D6-5A98A53CFA20}" type="slidenum">
              <a:rPr lang="en-US" smtClean="0"/>
              <a:t>268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Tuvia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Sagiv</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propsed</a:t>
            </a:r>
            <a:r>
              <a:rPr lang="en-US" sz="1200" b="0" i="0" kern="1200" baseline="0" dirty="0" smtClean="0">
                <a:solidFill>
                  <a:schemeClr val="tx1"/>
                </a:solidFill>
                <a:effectLst/>
                <a:latin typeface="+mn-lt"/>
                <a:ea typeface="+mn-ea"/>
                <a:cs typeface="+mn-cs"/>
              </a:rPr>
              <a:t> what is called the Southern Conjecture.  Bob </a:t>
            </a:r>
            <a:r>
              <a:rPr lang="en-US" sz="1200" b="0" i="0" kern="1200" baseline="0" dirty="0" err="1" smtClean="0">
                <a:solidFill>
                  <a:schemeClr val="tx1"/>
                </a:solidFill>
                <a:effectLst/>
                <a:latin typeface="+mn-lt"/>
                <a:ea typeface="+mn-ea"/>
                <a:cs typeface="+mn-cs"/>
              </a:rPr>
              <a:t>Cornuke</a:t>
            </a:r>
            <a:r>
              <a:rPr lang="en-US" sz="1200" b="0" i="0" kern="1200" baseline="0" dirty="0" smtClean="0">
                <a:solidFill>
                  <a:schemeClr val="tx1"/>
                </a:solidFill>
                <a:effectLst/>
                <a:latin typeface="+mn-lt"/>
                <a:ea typeface="+mn-ea"/>
                <a:cs typeface="+mn-cs"/>
              </a:rPr>
              <a:t> has also done some work in this area basing his hypothesis on 5 criteria.</a:t>
            </a:r>
          </a:p>
          <a:p>
            <a:endParaRPr lang="en-US" sz="1200" b="0" i="0" kern="1200" baseline="0" dirty="0" smtClean="0">
              <a:solidFill>
                <a:schemeClr val="tx1"/>
              </a:solidFill>
              <a:effectLst/>
              <a:latin typeface="+mn-lt"/>
              <a:ea typeface="+mn-ea"/>
              <a:cs typeface="+mn-cs"/>
            </a:endParaRPr>
          </a:p>
          <a:p>
            <a:pPr marL="228600" indent="-228600">
              <a:buAutoNum type="arabicPeriod"/>
            </a:pPr>
            <a:r>
              <a:rPr lang="en-US" sz="1200" b="0" i="0" kern="1200" baseline="0" dirty="0" smtClean="0">
                <a:solidFill>
                  <a:schemeClr val="tx1"/>
                </a:solidFill>
                <a:effectLst/>
                <a:latin typeface="+mn-lt"/>
                <a:ea typeface="+mn-ea"/>
                <a:cs typeface="+mn-cs"/>
              </a:rPr>
              <a:t>Location over the Gihon Springs.</a:t>
            </a:r>
          </a:p>
          <a:p>
            <a:pPr marL="228600" indent="-228600">
              <a:buAutoNum type="arabicPeriod"/>
            </a:pPr>
            <a:r>
              <a:rPr lang="en-US" sz="1200" b="0" i="0" kern="1200" baseline="0" dirty="0" smtClean="0">
                <a:solidFill>
                  <a:schemeClr val="tx1"/>
                </a:solidFill>
                <a:effectLst/>
                <a:latin typeface="+mn-lt"/>
                <a:ea typeface="+mn-ea"/>
                <a:cs typeface="+mn-cs"/>
              </a:rPr>
              <a:t>Water was supplied to the Temple from the Gihon Spring.</a:t>
            </a:r>
          </a:p>
          <a:p>
            <a:pPr marL="228600" indent="-228600">
              <a:buAutoNum type="arabicPeriod"/>
            </a:pPr>
            <a:r>
              <a:rPr lang="en-US" sz="1200" b="0" i="0" kern="1200" baseline="0" dirty="0" smtClean="0">
                <a:solidFill>
                  <a:schemeClr val="tx1"/>
                </a:solidFill>
                <a:effectLst/>
                <a:latin typeface="+mn-lt"/>
                <a:ea typeface="+mn-ea"/>
                <a:cs typeface="+mn-cs"/>
              </a:rPr>
              <a:t>No stone would be left upon another.</a:t>
            </a:r>
          </a:p>
          <a:p>
            <a:pPr marL="228600" indent="-228600">
              <a:buAutoNum type="arabicPeriod"/>
            </a:pPr>
            <a:r>
              <a:rPr lang="en-US" sz="1200" b="0" i="0" kern="1200" baseline="0" dirty="0" smtClean="0">
                <a:solidFill>
                  <a:schemeClr val="tx1"/>
                </a:solidFill>
                <a:effectLst/>
                <a:latin typeface="+mn-lt"/>
                <a:ea typeface="+mn-ea"/>
                <a:cs typeface="+mn-cs"/>
              </a:rPr>
              <a:t>The Temple Mount was Fort Antonia</a:t>
            </a:r>
          </a:p>
          <a:p>
            <a:pPr marL="228600" indent="-228600">
              <a:buAutoNum type="arabicPeriod"/>
            </a:pPr>
            <a:r>
              <a:rPr lang="en-US" sz="1200" b="0" i="0" kern="1200" baseline="0" dirty="0" smtClean="0">
                <a:solidFill>
                  <a:schemeClr val="tx1"/>
                </a:solidFill>
                <a:effectLst/>
                <a:latin typeface="+mn-lt"/>
                <a:ea typeface="+mn-ea"/>
                <a:cs typeface="+mn-cs"/>
              </a:rPr>
              <a:t>The Temple was within the City of David.</a:t>
            </a:r>
          </a:p>
          <a:p>
            <a:pPr marL="228600" indent="-228600">
              <a:buAutoNum type="arabicPeriod"/>
            </a:pPr>
            <a:r>
              <a:rPr lang="en-US" sz="1200" b="0" i="0" kern="1200" baseline="0" dirty="0" smtClean="0">
                <a:solidFill>
                  <a:schemeClr val="tx1"/>
                </a:solidFill>
                <a:effectLst/>
                <a:latin typeface="+mn-lt"/>
                <a:ea typeface="+mn-ea"/>
                <a:cs typeface="+mn-cs"/>
              </a:rPr>
              <a:t>How many romans would have been stationed at Fort </a:t>
            </a:r>
            <a:r>
              <a:rPr lang="en-US" sz="1200" b="0" i="0" kern="1200" baseline="0" dirty="0" err="1" smtClean="0">
                <a:solidFill>
                  <a:schemeClr val="tx1"/>
                </a:solidFill>
                <a:effectLst/>
                <a:latin typeface="+mn-lt"/>
                <a:ea typeface="+mn-ea"/>
                <a:cs typeface="+mn-cs"/>
              </a:rPr>
              <a:t>Anotina</a:t>
            </a:r>
            <a:r>
              <a:rPr lang="en-US" sz="1200" b="0" i="0" kern="1200" baseline="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69D7ECCC-5D98-40D5-80D6-5A98A53CFA20}" type="slidenum">
              <a:rPr lang="en-US" smtClean="0"/>
              <a:t>269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Some background.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 temple to Jupiter was built on top of the foundation of the Jewish Temple.  According to Jerome, an equestrian statue of Hadrian was then installed over the location of the Holy of Holies.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Baalbek, Lebanon has a temple to Jupiter built by the same architect and can be used to determine what the one in </a:t>
            </a:r>
            <a:r>
              <a:rPr lang="en-US" sz="1200" b="0" i="0" kern="1200" baseline="0" dirty="0" err="1" smtClean="0">
                <a:solidFill>
                  <a:schemeClr val="tx1"/>
                </a:solidFill>
                <a:effectLst/>
                <a:latin typeface="+mn-lt"/>
                <a:ea typeface="+mn-ea"/>
                <a:cs typeface="+mn-cs"/>
              </a:rPr>
              <a:t>Aelia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Capitolina</a:t>
            </a:r>
            <a:r>
              <a:rPr lang="en-US" sz="1200" b="0" i="0" kern="1200" baseline="0" dirty="0" smtClean="0">
                <a:solidFill>
                  <a:schemeClr val="tx1"/>
                </a:solidFill>
                <a:effectLst/>
                <a:latin typeface="+mn-lt"/>
                <a:ea typeface="+mn-ea"/>
                <a:cs typeface="+mn-cs"/>
              </a:rPr>
              <a:t> looked like.</a:t>
            </a:r>
          </a:p>
        </p:txBody>
      </p:sp>
      <p:sp>
        <p:nvSpPr>
          <p:cNvPr id="4" name="Slide Number Placeholder 3"/>
          <p:cNvSpPr>
            <a:spLocks noGrp="1"/>
          </p:cNvSpPr>
          <p:nvPr>
            <p:ph type="sldNum" sz="quarter" idx="10"/>
          </p:nvPr>
        </p:nvSpPr>
        <p:spPr/>
        <p:txBody>
          <a:bodyPr/>
          <a:lstStyle/>
          <a:p>
            <a:fld id="{69D7ECCC-5D98-40D5-80D6-5A98A53CFA20}" type="slidenum">
              <a:rPr lang="en-US" smtClean="0"/>
              <a:t>270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When superimposed over the foundations at the temple mount, this places the actual temple on the south side of the mountain.  The Hexagon court placed on top of the </a:t>
            </a:r>
            <a:r>
              <a:rPr lang="en-US" sz="1200" b="0" i="0" kern="1200" baseline="0" dirty="0" err="1" smtClean="0">
                <a:solidFill>
                  <a:schemeClr val="tx1"/>
                </a:solidFill>
                <a:effectLst/>
                <a:latin typeface="+mn-lt"/>
                <a:ea typeface="+mn-ea"/>
                <a:cs typeface="+mn-cs"/>
              </a:rPr>
              <a:t>octogon</a:t>
            </a:r>
            <a:r>
              <a:rPr lang="en-US" sz="1200" b="0" i="0" kern="1200" baseline="0" dirty="0" smtClean="0">
                <a:solidFill>
                  <a:schemeClr val="tx1"/>
                </a:solidFill>
                <a:effectLst/>
                <a:latin typeface="+mn-lt"/>
                <a:ea typeface="+mn-ea"/>
                <a:cs typeface="+mn-cs"/>
              </a:rPr>
              <a:t> shaped foundation of the Dome of the Rock and the </a:t>
            </a:r>
            <a:r>
              <a:rPr lang="en-US" sz="1200" b="0" i="0" kern="1200" baseline="0" dirty="0" err="1" smtClean="0">
                <a:solidFill>
                  <a:schemeClr val="tx1"/>
                </a:solidFill>
                <a:effectLst/>
                <a:latin typeface="+mn-lt"/>
                <a:ea typeface="+mn-ea"/>
                <a:cs typeface="+mn-cs"/>
              </a:rPr>
              <a:t>Equestian</a:t>
            </a:r>
            <a:r>
              <a:rPr lang="en-US" sz="1200" b="0" i="0" kern="1200" baseline="0" dirty="0" smtClean="0">
                <a:solidFill>
                  <a:schemeClr val="tx1"/>
                </a:solidFill>
                <a:effectLst/>
                <a:latin typeface="+mn-lt"/>
                <a:ea typeface="+mn-ea"/>
                <a:cs typeface="+mn-cs"/>
              </a:rPr>
              <a:t> Statue puts the Holy of Holies south of the current Dome of the Rock and interestingly enough outside the part of the Temple Mount controlled by the WAQF.</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Temple Institute and the majority of the Jewish people adhere to the traditional view and so these alternatives won’t make anyone happy.  However we won’t know for sure unless some good archaeology can be done in the area.  The Jordan High Council is working hard to obliterate any evidence of Jewish historical presence on the mountain in the meantime.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If the southern conjecture is true</a:t>
            </a:r>
            <a:r>
              <a:rPr lang="en-US" sz="1200" b="0" i="0" kern="1200" baseline="0" smtClean="0">
                <a:solidFill>
                  <a:schemeClr val="tx1"/>
                </a:solidFill>
                <a:effectLst/>
                <a:latin typeface="+mn-lt"/>
                <a:ea typeface="+mn-ea"/>
                <a:cs typeface="+mn-cs"/>
              </a:rPr>
              <a:t>, oddly </a:t>
            </a:r>
            <a:r>
              <a:rPr lang="en-US" sz="1200" b="0" i="0" kern="1200" baseline="0" dirty="0" smtClean="0">
                <a:solidFill>
                  <a:schemeClr val="tx1"/>
                </a:solidFill>
                <a:effectLst/>
                <a:latin typeface="+mn-lt"/>
                <a:ea typeface="+mn-ea"/>
                <a:cs typeface="+mn-cs"/>
              </a:rPr>
              <a:t>enough, then </a:t>
            </a:r>
            <a:r>
              <a:rPr lang="en-US" sz="1200" b="0" i="0" kern="1200" baseline="0" smtClean="0">
                <a:solidFill>
                  <a:schemeClr val="tx1"/>
                </a:solidFill>
                <a:effectLst/>
                <a:latin typeface="+mn-lt"/>
                <a:ea typeface="+mn-ea"/>
                <a:cs typeface="+mn-cs"/>
              </a:rPr>
              <a:t>the Jewish </a:t>
            </a:r>
            <a:r>
              <a:rPr lang="en-US" sz="1200" b="0" i="0" kern="1200" baseline="0" dirty="0" smtClean="0">
                <a:solidFill>
                  <a:schemeClr val="tx1"/>
                </a:solidFill>
                <a:effectLst/>
                <a:latin typeface="+mn-lt"/>
                <a:ea typeface="+mn-ea"/>
                <a:cs typeface="+mn-cs"/>
              </a:rPr>
              <a:t>people are closer to the Holy of Holies than they think and they can’t accidently walk over it as  it is currently covered by the Al-</a:t>
            </a:r>
            <a:r>
              <a:rPr lang="en-US" sz="1200" b="0" i="0" kern="1200" baseline="0" dirty="0" err="1" smtClean="0">
                <a:solidFill>
                  <a:schemeClr val="tx1"/>
                </a:solidFill>
                <a:effectLst/>
                <a:latin typeface="+mn-lt"/>
                <a:ea typeface="+mn-ea"/>
                <a:cs typeface="+mn-cs"/>
              </a:rPr>
              <a:t>Kas</a:t>
            </a:r>
            <a:r>
              <a:rPr lang="en-US" sz="1200" b="0" i="0" kern="1200" baseline="0" dirty="0" smtClean="0">
                <a:solidFill>
                  <a:schemeClr val="tx1"/>
                </a:solidFill>
                <a:effectLst/>
                <a:latin typeface="+mn-lt"/>
                <a:ea typeface="+mn-ea"/>
                <a:cs typeface="+mn-cs"/>
              </a:rPr>
              <a:t> fountain.</a:t>
            </a:r>
          </a:p>
        </p:txBody>
      </p:sp>
      <p:sp>
        <p:nvSpPr>
          <p:cNvPr id="4" name="Slide Number Placeholder 3"/>
          <p:cNvSpPr>
            <a:spLocks noGrp="1"/>
          </p:cNvSpPr>
          <p:nvPr>
            <p:ph type="sldNum" sz="quarter" idx="10"/>
          </p:nvPr>
        </p:nvSpPr>
        <p:spPr/>
        <p:txBody>
          <a:bodyPr/>
          <a:lstStyle/>
          <a:p>
            <a:fld id="{69D7ECCC-5D98-40D5-80D6-5A98A53CFA20}" type="slidenum">
              <a:rPr lang="en-US" smtClean="0"/>
              <a:t>271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Revelation 11</a:t>
            </a: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I will give my two witnesses who wear sackcloth the authority to prophesy for 1,260 days.”</a:t>
            </a:r>
          </a:p>
          <a:p>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These witnesses are the two olive trees and the two lamp stands standing in the presence of the Lord of the earth.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And if anyone should want to hurt them, fire comes out of their mouths and burns up their enemies. If anyone wants to hurt them, he must be killed in this manner.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These witnesses have authority to close the heavens in order to keep rain from falling while they are prophesying. They also have authority to turn bodies of water into blood and to strike the earth with any plague, as often as they desire.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Who are the two witnesses?</a:t>
            </a:r>
          </a:p>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english</a:t>
            </a:r>
            <a:r>
              <a:rPr lang="en-US" sz="1200" b="0" i="0" kern="1200" baseline="0" dirty="0" smtClean="0">
                <a:solidFill>
                  <a:schemeClr val="tx1"/>
                </a:solidFill>
                <a:effectLst/>
                <a:latin typeface="+mn-lt"/>
                <a:ea typeface="+mn-ea"/>
                <a:cs typeface="+mn-cs"/>
              </a:rPr>
              <a:t> translation does not carry across the full meaning from the Greek.  In Greek the word THE here is speaking of specificity.  One might read it as These Two Witnesses of Mine.  It is to indicate that we are to be familiar with these two already.</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272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Luke 24:4 interlinear.</a:t>
            </a:r>
          </a:p>
          <a:p>
            <a:r>
              <a:rPr lang="en-US" sz="1200" b="0" i="0" kern="1200" baseline="0" dirty="0" smtClean="0">
                <a:solidFill>
                  <a:schemeClr val="tx1"/>
                </a:solidFill>
                <a:effectLst/>
                <a:latin typeface="+mn-lt"/>
                <a:ea typeface="+mn-ea"/>
                <a:cs typeface="+mn-cs"/>
              </a:rPr>
              <a:t>There is a belief (tradition?) that these two here at the tomb were angels.  You can see here the Greek word </a:t>
            </a:r>
            <a:r>
              <a:rPr lang="en-US" sz="1200" b="0" i="0" kern="1200" baseline="0" dirty="0" err="1" smtClean="0">
                <a:solidFill>
                  <a:schemeClr val="tx1"/>
                </a:solidFill>
                <a:effectLst/>
                <a:latin typeface="+mn-lt"/>
                <a:ea typeface="+mn-ea"/>
                <a:cs typeface="+mn-cs"/>
              </a:rPr>
              <a:t>andres</a:t>
            </a:r>
            <a:r>
              <a:rPr lang="en-US" sz="1200" b="0" i="0" kern="1200" baseline="0" dirty="0" smtClean="0">
                <a:solidFill>
                  <a:schemeClr val="tx1"/>
                </a:solidFill>
                <a:effectLst/>
                <a:latin typeface="+mn-lt"/>
                <a:ea typeface="+mn-ea"/>
                <a:cs typeface="+mn-cs"/>
              </a:rPr>
              <a:t>.  There were two MEN at the resurrection.</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273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Acts 1:10 interlinear.</a:t>
            </a:r>
          </a:p>
          <a:p>
            <a:r>
              <a:rPr lang="en-US" sz="1200" b="0" i="0" kern="1200" baseline="0" dirty="0" smtClean="0">
                <a:solidFill>
                  <a:schemeClr val="tx1"/>
                </a:solidFill>
                <a:effectLst/>
                <a:latin typeface="+mn-lt"/>
                <a:ea typeface="+mn-ea"/>
                <a:cs typeface="+mn-cs"/>
              </a:rPr>
              <a:t>Here again at the ascension are two MEN.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Likewise we are told who the two men with Jesus are at the Mount of transfiguration.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Except for the transfiguration event, men in glorified bodies began to appear after Jesus death and resurrection.  Indication that we aren’t just sitting on clouds strumming harps for all eternity.  We’ll have things to do.</a:t>
            </a:r>
          </a:p>
        </p:txBody>
      </p:sp>
      <p:sp>
        <p:nvSpPr>
          <p:cNvPr id="4" name="Slide Number Placeholder 3"/>
          <p:cNvSpPr>
            <a:spLocks noGrp="1"/>
          </p:cNvSpPr>
          <p:nvPr>
            <p:ph type="sldNum" sz="quarter" idx="10"/>
          </p:nvPr>
        </p:nvSpPr>
        <p:spPr/>
        <p:txBody>
          <a:bodyPr/>
          <a:lstStyle/>
          <a:p>
            <a:fld id="{69D7ECCC-5D98-40D5-80D6-5A98A53CFA20}" type="slidenum">
              <a:rPr lang="en-US" smtClean="0"/>
              <a:t>274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So who are the two witnesses?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are several conjectures.  Most scholars agree that one of them is Elijah.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Click slide.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Largely due to Malachi 4:5.</a:t>
            </a:r>
          </a:p>
          <a:p>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“Pay attention! I’m sending Elijah the prophet to you before the great and dreadful Day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comes,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and he will turn the hearts of fathers to children, and the hearts of children to their fathers. Otherwise, I’ll come, strike the land, and utterly destroy it.”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 who is the other one?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One conjecture is Enoch.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Click slide.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is due to the fact that both Elijah and Enoch did not die.</a:t>
            </a:r>
          </a:p>
          <a:p>
            <a:r>
              <a:rPr lang="en-US" sz="1200" b="0" i="0" kern="1200" baseline="0" dirty="0" smtClean="0">
                <a:solidFill>
                  <a:schemeClr val="tx1"/>
                </a:solidFill>
                <a:effectLst/>
                <a:latin typeface="+mn-lt"/>
                <a:ea typeface="+mn-ea"/>
                <a:cs typeface="+mn-cs"/>
              </a:rPr>
              <a:t>Enoch is a type of the church.  Traditionally he was raptured on his birthday which, again traditionally, was coincident with the day that would later be declared as the Feast of Pentecost.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is another popular conjecture.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Given the description of their abilities and thinking back on who in the bible had those abilities during their earth bound life time.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Click slide through table.</a:t>
            </a:r>
          </a:p>
        </p:txBody>
      </p:sp>
      <p:sp>
        <p:nvSpPr>
          <p:cNvPr id="4" name="Slide Number Placeholder 3"/>
          <p:cNvSpPr>
            <a:spLocks noGrp="1"/>
          </p:cNvSpPr>
          <p:nvPr>
            <p:ph type="sldNum" sz="quarter" idx="10"/>
          </p:nvPr>
        </p:nvSpPr>
        <p:spPr/>
        <p:txBody>
          <a:bodyPr/>
          <a:lstStyle/>
          <a:p>
            <a:fld id="{69D7ECCC-5D98-40D5-80D6-5A98A53CFA20}" type="slidenum">
              <a:rPr lang="en-US" smtClean="0"/>
              <a:t>275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We are familiar with Elijah, he was taken bodily to heaven.</a:t>
            </a:r>
          </a:p>
          <a:p>
            <a:r>
              <a:rPr lang="en-US" sz="1200" b="0" i="0" kern="1200" baseline="0" dirty="0" smtClean="0">
                <a:solidFill>
                  <a:schemeClr val="tx1"/>
                </a:solidFill>
                <a:effectLst/>
                <a:latin typeface="+mn-lt"/>
                <a:ea typeface="+mn-ea"/>
                <a:cs typeface="+mn-cs"/>
              </a:rPr>
              <a:t>Moses, however, also didn’t finish his ministry. He spent 40 years in Egypt training to be a prince and the next Pharaoh.</a:t>
            </a:r>
          </a:p>
          <a:p>
            <a:r>
              <a:rPr lang="en-US" sz="1200" b="0" i="0" kern="1200" baseline="0" dirty="0" smtClean="0">
                <a:solidFill>
                  <a:schemeClr val="tx1"/>
                </a:solidFill>
                <a:effectLst/>
                <a:latin typeface="+mn-lt"/>
                <a:ea typeface="+mn-ea"/>
                <a:cs typeface="+mn-cs"/>
              </a:rPr>
              <a:t>He left Egypt, after killing the Egyptian, to Midian where he spent another 40 years.</a:t>
            </a:r>
          </a:p>
          <a:p>
            <a:r>
              <a:rPr lang="en-US" sz="1200" b="0" i="0" kern="1200" baseline="0" dirty="0" smtClean="0">
                <a:solidFill>
                  <a:schemeClr val="tx1"/>
                </a:solidFill>
                <a:effectLst/>
                <a:latin typeface="+mn-lt"/>
                <a:ea typeface="+mn-ea"/>
                <a:cs typeface="+mn-cs"/>
              </a:rPr>
              <a:t>He then was sent back to Egypt to lead the Israelites out of Egypt to their land.  During that process there were two incidents where Moses was to use a rock to get water from.  The first time he was told to strike the rock.  Which he did.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However, years later when the Israelites are complaining again for water God tells Moses to speak to the rock.  Moses is very frustrated and strikes the rock this second time instead of speaking to the rock.</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two rock incidents were to be a type of Jesus (messiah).  However, Moses messed up that imagery.</a:t>
            </a:r>
          </a:p>
          <a:p>
            <a:r>
              <a:rPr lang="en-US" sz="1200" b="0" i="0" kern="1200" baseline="0" dirty="0" smtClean="0">
                <a:solidFill>
                  <a:schemeClr val="tx1"/>
                </a:solidFill>
                <a:effectLst/>
                <a:latin typeface="+mn-lt"/>
                <a:ea typeface="+mn-ea"/>
                <a:cs typeface="+mn-cs"/>
              </a:rPr>
              <a:t>God calls him aside and tells him that he will not enter the promised land but can look at it from a mountain. God wasn’t mad at his people, but Moses made it appear so.</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276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There are some who believe the second witness may be John, himself.  However, he’s writing about the events while they happen, not participating.</a:t>
            </a:r>
          </a:p>
          <a:p>
            <a:r>
              <a:rPr lang="en-US" sz="1200" b="0" i="0" kern="1200" baseline="0" dirty="0" smtClean="0">
                <a:solidFill>
                  <a:schemeClr val="tx1"/>
                </a:solidFill>
                <a:effectLst/>
                <a:latin typeface="+mn-lt"/>
                <a:ea typeface="+mn-ea"/>
                <a:cs typeface="+mn-cs"/>
              </a:rPr>
              <a:t>This supposition is based on the previous chapter where the mighty angel tells John he must prophecy again.</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277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We are told to think about Zechariah’s vision of the two olive trees.  In Zechariah’s case it referred to Zerubbabel and </a:t>
            </a:r>
            <a:r>
              <a:rPr lang="en-US" sz="1200" b="0" i="0" kern="1200" baseline="0" dirty="0" err="1" smtClean="0">
                <a:solidFill>
                  <a:schemeClr val="tx1"/>
                </a:solidFill>
                <a:effectLst/>
                <a:latin typeface="+mn-lt"/>
                <a:ea typeface="+mn-ea"/>
                <a:cs typeface="+mn-cs"/>
              </a:rPr>
              <a:t>Jeshua</a:t>
            </a:r>
            <a:r>
              <a:rPr lang="en-US" sz="1200" b="0" i="0" kern="1200" baseline="0" dirty="0" smtClean="0">
                <a:solidFill>
                  <a:schemeClr val="tx1"/>
                </a:solidFill>
                <a:effectLst/>
                <a:latin typeface="+mn-lt"/>
                <a:ea typeface="+mn-ea"/>
                <a:cs typeface="+mn-cs"/>
              </a:rPr>
              <a:t>.</a:t>
            </a:r>
          </a:p>
          <a:p>
            <a:r>
              <a:rPr lang="en-US" sz="1200" b="0" i="0" kern="1200" baseline="0" dirty="0" smtClean="0">
                <a:solidFill>
                  <a:schemeClr val="tx1"/>
                </a:solidFill>
                <a:effectLst/>
                <a:latin typeface="+mn-lt"/>
                <a:ea typeface="+mn-ea"/>
                <a:cs typeface="+mn-cs"/>
              </a:rPr>
              <a:t>The vision was to show that these two have a constant filling of the holy spirit.</a:t>
            </a:r>
          </a:p>
          <a:p>
            <a:r>
              <a:rPr lang="en-US" sz="1200" b="0" i="0" kern="1200" baseline="0" dirty="0" smtClean="0">
                <a:solidFill>
                  <a:schemeClr val="tx1"/>
                </a:solidFill>
                <a:effectLst/>
                <a:latin typeface="+mn-lt"/>
                <a:ea typeface="+mn-ea"/>
                <a:cs typeface="+mn-cs"/>
              </a:rPr>
              <a:t>During the old testament period, the holy spirit was given as needed.  We in the church age enjoy a constant presence of the holy spirit and have no idea what it is like not to have that.</a:t>
            </a:r>
          </a:p>
          <a:p>
            <a:r>
              <a:rPr lang="en-US" sz="1200" b="0" i="0" kern="1200" baseline="0" dirty="0" smtClean="0">
                <a:solidFill>
                  <a:schemeClr val="tx1"/>
                </a:solidFill>
                <a:effectLst/>
                <a:latin typeface="+mn-lt"/>
                <a:ea typeface="+mn-ea"/>
                <a:cs typeface="+mn-cs"/>
              </a:rPr>
              <a:t>During the tribulation it will be as before the church age, the holy spirit will be busy, but not be a constant presence to everyone.</a:t>
            </a:r>
          </a:p>
        </p:txBody>
      </p:sp>
      <p:sp>
        <p:nvSpPr>
          <p:cNvPr id="4" name="Slide Number Placeholder 3"/>
          <p:cNvSpPr>
            <a:spLocks noGrp="1"/>
          </p:cNvSpPr>
          <p:nvPr>
            <p:ph type="sldNum" sz="quarter" idx="10"/>
          </p:nvPr>
        </p:nvSpPr>
        <p:spPr/>
        <p:txBody>
          <a:bodyPr/>
          <a:lstStyle/>
          <a:p>
            <a:fld id="{69D7ECCC-5D98-40D5-80D6-5A98A53CFA20}" type="slidenum">
              <a:rPr lang="en-US" smtClean="0"/>
              <a:t>278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Revelation 11</a:t>
            </a: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When they have finished their testimony, the beast that comes up from the bottomless pit</a:t>
            </a:r>
            <a:r>
              <a:rPr lang="en-US" sz="1200" b="0"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will wage war against them, conquer them, and kill them.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Their dead bodies will lie in the street of the great city that is spiritually called Sodom and Egypt, where their Lord was crucified. </a:t>
            </a:r>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For three and a half days some members of the people, tribes, languages, and nations will look at their dead bodies and will not allow them to be placed in a tomb.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Those living on earth will gloat over them, celebrate, and send gifts to each other, because these two prophets had tormented those living on earth.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They do not die until their ministry is complete, JUST like you and I.</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is the only time in Revelation where the world (earth dwellers) are joyful.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is speculation as to where these two will be killed.  It is pretty clear here, spiritual Sodom and Egypt.  In case that wasn’t clear, “where their Lord was crucified.”  Clearly in Jerusalem.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party is short lived, however.  God has the final say.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 11</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But after the three and a half days, the breath of life from God entered them, and they stood on their feet. Those who watched them were terrified. </a:t>
            </a: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Then the witnesses heard a loud voice from heaven calling to them, “Come up here!” So they went up to heaven in a cloud, and their enemies watched them.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At that moment a powerful earthquake struck. One-tenth of the city collapsed, 7,000 people were killed by the earthquake, and the rest were terrified and gave glory to the God of heaven.</a:t>
            </a:r>
          </a:p>
        </p:txBody>
      </p:sp>
      <p:sp>
        <p:nvSpPr>
          <p:cNvPr id="4" name="Slide Number Placeholder 3"/>
          <p:cNvSpPr>
            <a:spLocks noGrp="1"/>
          </p:cNvSpPr>
          <p:nvPr>
            <p:ph type="sldNum" sz="quarter" idx="10"/>
          </p:nvPr>
        </p:nvSpPr>
        <p:spPr/>
        <p:txBody>
          <a:bodyPr/>
          <a:lstStyle/>
          <a:p>
            <a:fld id="{69D7ECCC-5D98-40D5-80D6-5A98A53CFA20}" type="slidenum">
              <a:rPr lang="en-US" smtClean="0"/>
              <a:t>279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Verse 14 is a reminder that we are still in the period of the trumpets.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 11</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The second catastrophe is over. The third catastrophe is coming very soon.</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When the seventh angel blew his trumpet, there were loud voices in heaven, saying,</a:t>
            </a:r>
          </a:p>
          <a:p>
            <a:r>
              <a:rPr lang="en-US" sz="1200" b="0" i="0" kern="1200" dirty="0" smtClean="0">
                <a:solidFill>
                  <a:schemeClr val="tx1"/>
                </a:solidFill>
                <a:effectLst/>
                <a:latin typeface="+mn-lt"/>
                <a:ea typeface="+mn-ea"/>
                <a:cs typeface="+mn-cs"/>
              </a:rPr>
              <a:t>“The world’s kingdom has become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the kingdom of our Lord and of his Messiah,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he will rule forever and ever.”</a:t>
            </a:r>
          </a:p>
          <a:p>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Then the twenty-four elders who were sitting on their thrones in God’s presence fell on their faces and worshipped God. </a:t>
            </a: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They said,</a:t>
            </a:r>
          </a:p>
          <a:p>
            <a:r>
              <a:rPr lang="en-US" sz="1200" b="0" i="0" kern="1200" dirty="0" smtClean="0">
                <a:solidFill>
                  <a:schemeClr val="tx1"/>
                </a:solidFill>
                <a:effectLst/>
                <a:latin typeface="+mn-lt"/>
                <a:ea typeface="+mn-ea"/>
                <a:cs typeface="+mn-cs"/>
              </a:rPr>
              <a:t>“We give thanks to you, Lord God Almighty,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who is and who was,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because you have taken your great power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have begun to rule.</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The nations were angry,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but the time for your wrath has come.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It is time for the dead to be judged—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to reward your servants, the prophets, the saints, and all who fear your name,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both unimportant and important,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to destroy those who destroy the earth.”</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280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Verse 19 is probably supposed to be at the beginning of chapter 12.</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bible did not come originally with chapters and verses.</a:t>
            </a:r>
          </a:p>
          <a:p>
            <a:r>
              <a:rPr lang="en-US" sz="1200" b="0" i="0" kern="1200" baseline="0" dirty="0" smtClean="0">
                <a:solidFill>
                  <a:schemeClr val="tx1"/>
                </a:solidFill>
                <a:effectLst/>
                <a:latin typeface="+mn-lt"/>
                <a:ea typeface="+mn-ea"/>
                <a:cs typeface="+mn-cs"/>
              </a:rPr>
              <a:t>These were added much later and are not inspired.  They are useful for referencing material.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 11</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Then the Temple of God in heaven was opened, and the ark of his covenant was seen inside his Temple. There were flashes of lightning, noises, peals of thunder, an earthquake, and heavy hail.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Still in the interlude.  Coming </a:t>
            </a:r>
            <a:r>
              <a:rPr lang="en-US" sz="1200" b="0" i="0" kern="1200" baseline="0" smtClean="0">
                <a:solidFill>
                  <a:schemeClr val="tx1"/>
                </a:solidFill>
                <a:effectLst/>
                <a:latin typeface="+mn-lt"/>
                <a:ea typeface="+mn-ea"/>
                <a:cs typeface="+mn-cs"/>
              </a:rPr>
              <a:t>up:</a:t>
            </a:r>
          </a:p>
          <a:p>
            <a:r>
              <a:rPr lang="en-US" sz="1200" b="0" i="0" kern="1200" baseline="0" smtClean="0">
                <a:solidFill>
                  <a:schemeClr val="tx1"/>
                </a:solidFill>
                <a:effectLst/>
                <a:latin typeface="+mn-lt"/>
                <a:ea typeface="+mn-ea"/>
                <a:cs typeface="+mn-cs"/>
              </a:rPr>
              <a:t>History </a:t>
            </a:r>
            <a:r>
              <a:rPr lang="en-US" sz="1200" b="0" i="0" kern="1200" baseline="0" dirty="0" smtClean="0">
                <a:solidFill>
                  <a:schemeClr val="tx1"/>
                </a:solidFill>
                <a:effectLst/>
                <a:latin typeface="+mn-lt"/>
                <a:ea typeface="+mn-ea"/>
                <a:cs typeface="+mn-cs"/>
              </a:rPr>
              <a:t>of Israel in sign form from Genesis 3 to Revelation.</a:t>
            </a:r>
          </a:p>
          <a:p>
            <a:r>
              <a:rPr lang="en-US" sz="1200" b="0" i="0" kern="1200" baseline="0" dirty="0" smtClean="0">
                <a:solidFill>
                  <a:schemeClr val="tx1"/>
                </a:solidFill>
                <a:effectLst/>
                <a:latin typeface="+mn-lt"/>
                <a:ea typeface="+mn-ea"/>
                <a:cs typeface="+mn-cs"/>
              </a:rPr>
              <a:t>Satan’s strategy.</a:t>
            </a:r>
          </a:p>
        </p:txBody>
      </p:sp>
      <p:sp>
        <p:nvSpPr>
          <p:cNvPr id="4" name="Slide Number Placeholder 3"/>
          <p:cNvSpPr>
            <a:spLocks noGrp="1"/>
          </p:cNvSpPr>
          <p:nvPr>
            <p:ph type="sldNum" sz="quarter" idx="10"/>
          </p:nvPr>
        </p:nvSpPr>
        <p:spPr/>
        <p:txBody>
          <a:bodyPr/>
          <a:lstStyle/>
          <a:p>
            <a:fld id="{69D7ECCC-5D98-40D5-80D6-5A98A53CFA20}" type="slidenum">
              <a:rPr lang="en-US" smtClean="0"/>
              <a:t>281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 12</a:t>
            </a:r>
          </a:p>
          <a:p>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spectacular sign appeared in the sky: a woman dressed with the sun, who had the moon under her feet and a victor’s crown of twelve stars on her head.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She was pregnant and was crying out from her labor pains, the agony of giving birth.</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Then another sign appeared in the sky: a huge red dragon with seven heads, ten horns, and seven royal crowns on its heads.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Its tail swept away one-third of the stars in the sky and knocked them down to the earth. Then the dragon stood in front of the woman who was about to give birth so that it could devour her child when it was born.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She gave birth to a son, a boy, who is to rule all the nations with an iron scepter. But her child was snatched away and taken to God and to his throne.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Then the woman fled into the wilderness, where a place had been prepared for her by God so that she might be taken care of for 1,260 days.</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Then a war broke out in heaven. Michael and his angels fought with the dragon, and the dragon and its angels fought back.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But it was not strong enough, and there was no longer any place for them in heaven. </a:t>
            </a:r>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The huge dragon was hurled down. That ancient serpent, called the Devil and Satan, the deceiver of the whole world, was hurled down to the earth, along with its angels.</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Then I heard a loud voice in heaven say,</a:t>
            </a:r>
          </a:p>
          <a:p>
            <a:r>
              <a:rPr lang="en-US" sz="1200" b="0" i="0" kern="1200" dirty="0" smtClean="0">
                <a:solidFill>
                  <a:schemeClr val="tx1"/>
                </a:solidFill>
                <a:effectLst/>
                <a:latin typeface="+mn-lt"/>
                <a:ea typeface="+mn-ea"/>
                <a:cs typeface="+mn-cs"/>
              </a:rPr>
              <a:t>“Now the salvation, the power,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the kingdom of our God,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the authority of his Messiah have come.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For the one who accuses our brothers,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who accuses them day and night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in the presence of our God,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has been thrown out.</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Our brothers conquered him by the blood of the lamb</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by the word of their testimony,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for they did not cling to their lives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even in the face of death.</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So be glad, heavens, and those who live in them!</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How terrible it is for the earth and the sea,</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the Devil has come down to you, filled with rage,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knowing that his time is short!”</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When the dragon saw that it had been thrown down to the earth, it pursued the woman who had given birth to the boy.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However, the woman was given the two wings of a large eagle so that she could fly away from the serpent to her place in the wilderness, where she could be taken care of for a time, times, and half a time.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From its mouth the serpent spewed water like a river behind the woman in order to sweep her away with the flood. </a:t>
            </a: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But the earth helped the woman by opening its mouth and swallowing the river that the dragon had spewed from its mouth. </a:t>
            </a: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The dragon became angry with the woman and went away to do battle against the rest of her children, the ones who keep God’s commandments and hold on to the testimony about Jesus.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Then the dragon stood on the sand of the seashore.</a:t>
            </a:r>
          </a:p>
        </p:txBody>
      </p:sp>
      <p:sp>
        <p:nvSpPr>
          <p:cNvPr id="4" name="Slide Number Placeholder 3"/>
          <p:cNvSpPr>
            <a:spLocks noGrp="1"/>
          </p:cNvSpPr>
          <p:nvPr>
            <p:ph type="sldNum" sz="quarter" idx="10"/>
          </p:nvPr>
        </p:nvSpPr>
        <p:spPr/>
        <p:txBody>
          <a:bodyPr/>
          <a:lstStyle/>
          <a:p>
            <a:fld id="{69D7ECCC-5D98-40D5-80D6-5A98A53CFA20}" type="slidenum">
              <a:rPr lang="en-US" smtClean="0"/>
              <a:t>282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Who is this woman?</a:t>
            </a:r>
          </a:p>
          <a:p>
            <a:r>
              <a:rPr lang="en-US" sz="1200" b="0" i="0" kern="1200" baseline="0" dirty="0" smtClean="0">
                <a:solidFill>
                  <a:schemeClr val="tx1"/>
                </a:solidFill>
                <a:effectLst/>
                <a:latin typeface="+mn-lt"/>
                <a:ea typeface="+mn-ea"/>
                <a:cs typeface="+mn-cs"/>
              </a:rPr>
              <a:t>The woman cannot be the church for two reasons.  She’s pregnant and the church does not give birth to Jesus who is the man child we read about later.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As with all signs in Revelation, the answer is given to us either right in the text itself or elsewhere in the Bible.  In this case, we can turn to Jacob to interpret this sign for us.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Genesis 37:5-11</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Right about this time, Joseph had a dream and then told it to his brothers. As a result, his brothers hated him all the more!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“Let me tell you about this dream that I had!” he said. </a:t>
            </a: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“We were tying sheaves together out in the middle of the fields, when all of a sudden, my sheaf stood up erect! And then your sheaves gathered around it and bowed down to my sheaf!”</a:t>
            </a:r>
          </a:p>
          <a:p>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At this, his brothers replied, “Do you really think you’re going to rule us or lord it over us?” So they hated him even more because of his dreams and his interpretations of them.</a:t>
            </a: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But then he had another dream, and he proceeded to tell his brothers about that one, too. “I had another dream,” he said. “The sun, moon, and eleven of the stars were bowing down before me!”</a:t>
            </a:r>
          </a:p>
          <a:p>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When Joseph told his father about this, his father rebuked him and asked him, “What kind of dream is that? Will I, your mother, and your brothers really come to you and bow down to the ground in front of you?”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As a result, his brothers became more envious of him. But his father kept thinking about all of this.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Israel is described as the</a:t>
            </a:r>
            <a:r>
              <a:rPr lang="en-US" sz="1200" b="0" i="0" kern="1200" baseline="0" dirty="0" smtClean="0">
                <a:solidFill>
                  <a:schemeClr val="tx1"/>
                </a:solidFill>
                <a:effectLst/>
                <a:latin typeface="+mn-lt"/>
                <a:ea typeface="+mn-ea"/>
                <a:cs typeface="+mn-cs"/>
              </a:rPr>
              <a:t> wife of YHVH</a:t>
            </a:r>
            <a:r>
              <a:rPr lang="en-US" sz="1200" b="0" i="0" kern="1200" dirty="0" smtClean="0">
                <a:solidFill>
                  <a:schemeClr val="tx1"/>
                </a:solidFill>
                <a:effectLst/>
                <a:latin typeface="+mn-lt"/>
                <a:ea typeface="+mn-ea"/>
                <a:cs typeface="+mn-cs"/>
              </a:rPr>
              <a:t> (Isaiah</a:t>
            </a:r>
            <a:r>
              <a:rPr lang="en-US" sz="1200" b="0" i="0" kern="1200" baseline="0" dirty="0" smtClean="0">
                <a:solidFill>
                  <a:schemeClr val="tx1"/>
                </a:solidFill>
                <a:effectLst/>
                <a:latin typeface="+mn-lt"/>
                <a:ea typeface="+mn-ea"/>
                <a:cs typeface="+mn-cs"/>
              </a:rPr>
              <a:t> 54:5) and pregnant (Isaiah 66:7).</a:t>
            </a:r>
          </a:p>
          <a:p>
            <a:r>
              <a:rPr lang="en-US" sz="1200" b="0" i="0" kern="1200" baseline="0" dirty="0" smtClean="0">
                <a:solidFill>
                  <a:schemeClr val="tx1"/>
                </a:solidFill>
                <a:effectLst/>
                <a:latin typeface="+mn-lt"/>
                <a:ea typeface="+mn-ea"/>
                <a:cs typeface="+mn-cs"/>
              </a:rPr>
              <a:t>The daughter of Zion in labor (Micah 4:10) who gives birth (Micah 5:2-3)</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283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We can follow Satan’s (the dragon) strategy to attempt to thwart God’s plan and it all goes through the nation of Israel (the woman).</a:t>
            </a:r>
          </a:p>
          <a:p>
            <a:r>
              <a:rPr lang="en-US" sz="1200" b="0" i="0" kern="1200" baseline="0" dirty="0" smtClean="0">
                <a:solidFill>
                  <a:schemeClr val="tx1"/>
                </a:solidFill>
                <a:effectLst/>
                <a:latin typeface="+mn-lt"/>
                <a:ea typeface="+mn-ea"/>
                <a:cs typeface="+mn-cs"/>
              </a:rPr>
              <a:t>Genesis 3:15. God declares war on Satan.</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“I’ll place hostility between you and the woman,</a:t>
            </a:r>
            <a:r>
              <a:rPr lang="en-US" dirty="0" smtClean="0"/>
              <a:t/>
            </a:r>
            <a:br>
              <a:rPr lang="en-US" dirty="0" smtClean="0"/>
            </a:br>
            <a:r>
              <a:rPr lang="en-US" sz="1200" b="0" i="0" kern="1200" dirty="0" smtClean="0">
                <a:solidFill>
                  <a:schemeClr val="tx1"/>
                </a:solidFill>
                <a:effectLst/>
                <a:latin typeface="+mn-lt"/>
                <a:ea typeface="+mn-ea"/>
                <a:cs typeface="+mn-cs"/>
              </a:rPr>
              <a:t>    between your offspring and her offspring.</a:t>
            </a:r>
            <a:r>
              <a:rPr lang="en-US" dirty="0" smtClean="0"/>
              <a:t/>
            </a:r>
            <a:br>
              <a:rPr lang="en-US" dirty="0" smtClean="0"/>
            </a:br>
            <a:r>
              <a:rPr lang="en-US" sz="1200" b="0" i="0" kern="1200" dirty="0" smtClean="0">
                <a:solidFill>
                  <a:schemeClr val="tx1"/>
                </a:solidFill>
                <a:effectLst/>
                <a:latin typeface="+mn-lt"/>
                <a:ea typeface="+mn-ea"/>
                <a:cs typeface="+mn-cs"/>
              </a:rPr>
              <a:t>He’ll strike you on the head,</a:t>
            </a:r>
            <a:r>
              <a:rPr lang="en-US" dirty="0" smtClean="0"/>
              <a:t/>
            </a:r>
            <a:br>
              <a:rPr lang="en-US" dirty="0" smtClean="0"/>
            </a:br>
            <a:r>
              <a:rPr lang="en-US" sz="1200" b="0" i="0" kern="1200" dirty="0" smtClean="0">
                <a:solidFill>
                  <a:schemeClr val="tx1"/>
                </a:solidFill>
                <a:effectLst/>
                <a:latin typeface="+mn-lt"/>
                <a:ea typeface="+mn-ea"/>
                <a:cs typeface="+mn-cs"/>
              </a:rPr>
              <a:t>    and you’ll strike him on the heel.”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BTW – Ha Satan simply means the accuser</a:t>
            </a:r>
            <a:r>
              <a:rPr lang="en-US" sz="1200" b="0" i="0" kern="1200" baseline="0" dirty="0" smtClean="0">
                <a:solidFill>
                  <a:schemeClr val="tx1"/>
                </a:solidFill>
                <a:effectLst/>
                <a:latin typeface="+mn-lt"/>
                <a:ea typeface="+mn-ea"/>
                <a:cs typeface="+mn-cs"/>
              </a:rPr>
              <a:t> and is not his name.  I use it as a matter of convenience.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Satan</a:t>
            </a:r>
            <a:r>
              <a:rPr lang="en-US" sz="1200" b="0" i="0" kern="1200" baseline="0" dirty="0" smtClean="0">
                <a:solidFill>
                  <a:schemeClr val="tx1"/>
                </a:solidFill>
                <a:effectLst/>
                <a:latin typeface="+mn-lt"/>
                <a:ea typeface="+mn-ea"/>
                <a:cs typeface="+mn-cs"/>
              </a:rPr>
              <a:t> begins his attack by likely contriving a fight between Cain and Abel.</a:t>
            </a:r>
          </a:p>
          <a:p>
            <a:r>
              <a:rPr lang="en-US" sz="1200" b="0" i="0" kern="1200" baseline="0" dirty="0" smtClean="0">
                <a:solidFill>
                  <a:schemeClr val="tx1"/>
                </a:solidFill>
                <a:effectLst/>
                <a:latin typeface="+mn-lt"/>
                <a:ea typeface="+mn-ea"/>
                <a:cs typeface="+mn-cs"/>
              </a:rPr>
              <a:t>God does not have Cain killed and allows nobody else to kill him.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Satan and his co-conspirators then carry out their plan they made with an oath on Mount Hermon (Enoch 7) – not canonical. Second temple Judaism viewed Genesis 6:1-4 as a central to understand God’s plan in history.  The Fall (Genesis 3) is important to why the world is as wicked as it is, but the second temple Jews also equated the events of Genesis 6 to contributing to the state of the world.</a:t>
            </a:r>
          </a:p>
          <a:p>
            <a:r>
              <a:rPr lang="en-US" sz="1200" b="0" i="0" kern="1200" baseline="0" dirty="0" smtClean="0">
                <a:solidFill>
                  <a:schemeClr val="tx1"/>
                </a:solidFill>
                <a:effectLst/>
                <a:latin typeface="+mn-lt"/>
                <a:ea typeface="+mn-ea"/>
                <a:cs typeface="+mn-cs"/>
              </a:rPr>
              <a:t>Enoch expands on this event in Genesis 6.  Peter and Jude both quote from this book in their letters.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 now have a genetic problem.  Remember that the kinsman redeemer must be a kinsman.  Therefore must be a man.  Satan and his conspirators have now tainted the gene pool in hopes of making having any humans left.</a:t>
            </a:r>
          </a:p>
          <a:p>
            <a:r>
              <a:rPr lang="en-US" sz="1200" b="0" i="0" kern="1200" baseline="0" dirty="0" smtClean="0">
                <a:solidFill>
                  <a:schemeClr val="tx1"/>
                </a:solidFill>
                <a:effectLst/>
                <a:latin typeface="+mn-lt"/>
                <a:ea typeface="+mn-ea"/>
                <a:cs typeface="+mn-cs"/>
              </a:rPr>
              <a:t>God selects Noah. He was blameless (or KJV perfect) in his generation.  The word is “</a:t>
            </a:r>
            <a:r>
              <a:rPr lang="en-US" sz="1200" b="0" i="0" kern="1200" baseline="0" dirty="0" err="1" smtClean="0">
                <a:solidFill>
                  <a:schemeClr val="tx1"/>
                </a:solidFill>
                <a:effectLst/>
                <a:latin typeface="+mn-lt"/>
                <a:ea typeface="+mn-ea"/>
                <a:cs typeface="+mn-cs"/>
              </a:rPr>
              <a:t>tamim</a:t>
            </a:r>
            <a:r>
              <a:rPr lang="en-US" sz="1200" b="0" i="0" kern="1200" baseline="0" dirty="0" smtClean="0">
                <a:solidFill>
                  <a:schemeClr val="tx1"/>
                </a:solidFill>
                <a:effectLst/>
                <a:latin typeface="+mn-lt"/>
                <a:ea typeface="+mn-ea"/>
                <a:cs typeface="+mn-cs"/>
              </a:rPr>
              <a:t>” means blameless, complete, entire, prefect, unblemished.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God saves Noah and his family while cleansing the earth of the watchers immediate corruption.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Later it is revealed that God’s plan will go through Abraham.  Abraham survives several attempts to put an end to him.</a:t>
            </a:r>
          </a:p>
          <a:p>
            <a:r>
              <a:rPr lang="en-US" sz="1200" b="0" i="0" kern="1200" baseline="0" dirty="0" smtClean="0">
                <a:solidFill>
                  <a:schemeClr val="tx1"/>
                </a:solidFill>
                <a:effectLst/>
                <a:latin typeface="+mn-lt"/>
                <a:ea typeface="+mn-ea"/>
                <a:cs typeface="+mn-cs"/>
              </a:rPr>
              <a:t>He has Ishmael and Isaac and it is then revealed that it is through Isaac that God‘s plan will come.</a:t>
            </a:r>
          </a:p>
          <a:p>
            <a:r>
              <a:rPr lang="en-US" sz="1200" b="0" i="0" kern="1200" baseline="0" dirty="0" smtClean="0">
                <a:solidFill>
                  <a:schemeClr val="tx1"/>
                </a:solidFill>
                <a:effectLst/>
                <a:latin typeface="+mn-lt"/>
                <a:ea typeface="+mn-ea"/>
                <a:cs typeface="+mn-cs"/>
              </a:rPr>
              <a:t>Finally Jacob is the one whom will be used to start the nation of Israel through which the messiah will come.  So his family is attacked by Satan.  The regional famine, for instance.</a:t>
            </a:r>
          </a:p>
          <a:p>
            <a:r>
              <a:rPr lang="en-US" sz="1200" b="0" i="0" kern="1200" baseline="0" dirty="0" smtClean="0">
                <a:solidFill>
                  <a:schemeClr val="tx1"/>
                </a:solidFill>
                <a:effectLst/>
                <a:latin typeface="+mn-lt"/>
                <a:ea typeface="+mn-ea"/>
                <a:cs typeface="+mn-cs"/>
              </a:rPr>
              <a:t>God saves them through Joseph’s situation that his brothers put him.  Arranging for them to move to the best part of Egypt.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That city has been found, by the way.  It is being called </a:t>
            </a:r>
            <a:r>
              <a:rPr lang="en-US" sz="1200" b="0" i="0" kern="1200" baseline="0" dirty="0" err="1" smtClean="0">
                <a:solidFill>
                  <a:schemeClr val="tx1"/>
                </a:solidFill>
                <a:effectLst/>
                <a:latin typeface="+mn-lt"/>
                <a:ea typeface="+mn-ea"/>
                <a:cs typeface="+mn-cs"/>
              </a:rPr>
              <a:t>Avris</a:t>
            </a:r>
            <a:r>
              <a:rPr lang="en-US" sz="1200" b="0" i="0" kern="1200" baseline="0" dirty="0" smtClean="0">
                <a:solidFill>
                  <a:schemeClr val="tx1"/>
                </a:solidFill>
                <a:effectLst/>
                <a:latin typeface="+mn-lt"/>
                <a:ea typeface="+mn-ea"/>
                <a:cs typeface="+mn-cs"/>
              </a:rPr>
              <a:t> and is under what was once known as the city of Ramses.</a:t>
            </a:r>
          </a:p>
        </p:txBody>
      </p:sp>
      <p:sp>
        <p:nvSpPr>
          <p:cNvPr id="4" name="Slide Number Placeholder 3"/>
          <p:cNvSpPr>
            <a:spLocks noGrp="1"/>
          </p:cNvSpPr>
          <p:nvPr>
            <p:ph type="sldNum" sz="quarter" idx="10"/>
          </p:nvPr>
        </p:nvSpPr>
        <p:spPr/>
        <p:txBody>
          <a:bodyPr/>
          <a:lstStyle/>
          <a:p>
            <a:fld id="{69D7ECCC-5D98-40D5-80D6-5A98A53CFA20}" type="slidenum">
              <a:rPr lang="en-US" smtClean="0"/>
              <a:t>284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Then Satan attempted to thwart God’s plan by inciting a new </a:t>
            </a:r>
            <a:r>
              <a:rPr lang="en-US" sz="1200" b="0" i="0" kern="1200" baseline="0" dirty="0" err="1" smtClean="0">
                <a:solidFill>
                  <a:schemeClr val="tx1"/>
                </a:solidFill>
                <a:effectLst/>
                <a:latin typeface="+mn-lt"/>
                <a:ea typeface="+mn-ea"/>
                <a:cs typeface="+mn-cs"/>
              </a:rPr>
              <a:t>Pharoah</a:t>
            </a:r>
            <a:r>
              <a:rPr lang="en-US" sz="1200" b="0" i="0" kern="1200" baseline="0" dirty="0" smtClean="0">
                <a:solidFill>
                  <a:schemeClr val="tx1"/>
                </a:solidFill>
                <a:effectLst/>
                <a:latin typeface="+mn-lt"/>
                <a:ea typeface="+mn-ea"/>
                <a:cs typeface="+mn-cs"/>
              </a:rPr>
              <a:t> to kill all the male children.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God not only approved of the midwives NOT killing them but also saved Moses.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Moses brings the Israelites back to the promised land. God with Joshua’s help conquers the land which Satan had 400 some years to prepare for their return.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It is eventually revealed that the messiah will come through the line of David, so Satan can focus his efforts in there.</a:t>
            </a:r>
          </a:p>
          <a:p>
            <a:r>
              <a:rPr lang="en-US" sz="1200" b="0" i="0" kern="1200" baseline="0" dirty="0" smtClean="0">
                <a:solidFill>
                  <a:schemeClr val="tx1"/>
                </a:solidFill>
                <a:effectLst/>
                <a:latin typeface="+mn-lt"/>
                <a:ea typeface="+mn-ea"/>
                <a:cs typeface="+mn-cs"/>
              </a:rPr>
              <a:t>There is attempt to wipe out all of the line of David, but one escapes.</a:t>
            </a:r>
          </a:p>
          <a:p>
            <a:r>
              <a:rPr lang="en-US" sz="1200" b="0" i="0" kern="1200" baseline="0" dirty="0" smtClean="0">
                <a:solidFill>
                  <a:schemeClr val="tx1"/>
                </a:solidFill>
                <a:effectLst/>
                <a:latin typeface="+mn-lt"/>
                <a:ea typeface="+mn-ea"/>
                <a:cs typeface="+mn-cs"/>
              </a:rPr>
              <a:t>The royal line becomes so corrupt that God pronounces a blood curse on </a:t>
            </a:r>
            <a:r>
              <a:rPr lang="en-US" sz="1200" b="0" i="0" kern="1200" baseline="0" dirty="0" err="1" smtClean="0">
                <a:solidFill>
                  <a:schemeClr val="tx1"/>
                </a:solidFill>
                <a:effectLst/>
                <a:latin typeface="+mn-lt"/>
                <a:ea typeface="+mn-ea"/>
                <a:cs typeface="+mn-cs"/>
              </a:rPr>
              <a:t>Jechoniah</a:t>
            </a:r>
            <a:r>
              <a:rPr lang="en-US" sz="1200" b="0" i="0" kern="1200" baseline="0" dirty="0" smtClean="0">
                <a:solidFill>
                  <a:schemeClr val="tx1"/>
                </a:solidFill>
                <a:effectLst/>
                <a:latin typeface="+mn-lt"/>
                <a:ea typeface="+mn-ea"/>
                <a:cs typeface="+mn-cs"/>
              </a:rPr>
              <a:t>.  Which may look like He made a mistake.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However, we then get the virgin birth.  Jesus is born of the house of David through the second surviving son of Bathsheba and is adopted to the royal line because Joseph is of the royal line.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Satan now knows who the messiah is and makes many attempts on his life.  The strange storms on a lake that the fisherman were familiar with yet afraid of these storms.  Attempts to through him from a cliff.  He might have thought he finally won when Jesus was crucified but then there was the resurrection and he now knows he has lost.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 why does he continue?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Hosea tells us in chapter 5 verse 15.</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will leave and go back to my place</a:t>
            </a:r>
            <a:r>
              <a:rPr lang="en-US" dirty="0" smtClean="0"/>
              <a:t/>
            </a:r>
            <a:br>
              <a:rPr lang="en-US" dirty="0" smtClean="0"/>
            </a:br>
            <a:r>
              <a:rPr lang="en-US" sz="1200" b="0" i="0" kern="1200" dirty="0" smtClean="0">
                <a:solidFill>
                  <a:schemeClr val="tx1"/>
                </a:solidFill>
                <a:effectLst/>
                <a:latin typeface="+mn-lt"/>
                <a:ea typeface="+mn-ea"/>
                <a:cs typeface="+mn-cs"/>
              </a:rPr>
              <a:t>    until they admit their offense</a:t>
            </a:r>
            <a:r>
              <a:rPr lang="en-US" dirty="0" smtClean="0"/>
              <a:t/>
            </a:r>
            <a:br>
              <a:rPr lang="en-US" dirty="0" smtClean="0"/>
            </a:br>
            <a:r>
              <a:rPr lang="en-US" sz="1200" b="0" i="0" kern="1200" dirty="0" smtClean="0">
                <a:solidFill>
                  <a:schemeClr val="tx1"/>
                </a:solidFill>
                <a:effectLst/>
                <a:latin typeface="+mn-lt"/>
                <a:ea typeface="+mn-ea"/>
                <a:cs typeface="+mn-cs"/>
              </a:rPr>
              <a:t>        and seek my face.</a:t>
            </a:r>
            <a:r>
              <a:rPr lang="en-US" dirty="0" smtClean="0"/>
              <a:t/>
            </a:r>
            <a:br>
              <a:rPr lang="en-US" dirty="0" smtClean="0"/>
            </a:br>
            <a:r>
              <a:rPr lang="en-US" sz="1200" b="0" i="0" kern="1200" dirty="0" smtClean="0">
                <a:solidFill>
                  <a:schemeClr val="tx1"/>
                </a:solidFill>
                <a:effectLst/>
                <a:latin typeface="+mn-lt"/>
                <a:ea typeface="+mn-ea"/>
                <a:cs typeface="+mn-cs"/>
              </a:rPr>
              <a:t>When affliction comes to them,</a:t>
            </a:r>
            <a:r>
              <a:rPr lang="en-US" dirty="0" smtClean="0"/>
              <a:t/>
            </a:r>
            <a:br>
              <a:rPr lang="en-US" dirty="0" smtClean="0"/>
            </a:br>
            <a:r>
              <a:rPr lang="en-US" sz="1200" b="0" i="0" kern="1200" dirty="0" smtClean="0">
                <a:solidFill>
                  <a:schemeClr val="tx1"/>
                </a:solidFill>
                <a:effectLst/>
                <a:latin typeface="+mn-lt"/>
                <a:ea typeface="+mn-ea"/>
                <a:cs typeface="+mn-cs"/>
              </a:rPr>
              <a:t>    they will eagerly seek me.”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is a pre-requisite to Jesus’ return.  Not for the rapture.</a:t>
            </a:r>
          </a:p>
          <a:p>
            <a:r>
              <a:rPr lang="en-US" sz="1200" b="0" i="0" kern="1200" baseline="0" dirty="0" smtClean="0">
                <a:solidFill>
                  <a:schemeClr val="tx1"/>
                </a:solidFill>
                <a:effectLst/>
                <a:latin typeface="+mn-lt"/>
                <a:ea typeface="+mn-ea"/>
                <a:cs typeface="+mn-cs"/>
              </a:rPr>
              <a:t>So Satan is trying to wipe out the believing Jews because if he can do that, he is vindicated.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Satan can’t take away your salvation, but he can keep you from being productive.</a:t>
            </a:r>
          </a:p>
        </p:txBody>
      </p:sp>
      <p:sp>
        <p:nvSpPr>
          <p:cNvPr id="4" name="Slide Number Placeholder 3"/>
          <p:cNvSpPr>
            <a:spLocks noGrp="1"/>
          </p:cNvSpPr>
          <p:nvPr>
            <p:ph type="sldNum" sz="quarter" idx="10"/>
          </p:nvPr>
        </p:nvSpPr>
        <p:spPr/>
        <p:txBody>
          <a:bodyPr/>
          <a:lstStyle/>
          <a:p>
            <a:fld id="{69D7ECCC-5D98-40D5-80D6-5A98A53CFA20}" type="slidenum">
              <a:rPr lang="en-US" smtClean="0"/>
              <a:t>285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 portion about the child being snatched away is the word we are now familiar with </a:t>
            </a:r>
            <a:r>
              <a:rPr lang="en-US" sz="1200" b="0" i="0" kern="1200" baseline="0" dirty="0" err="1" smtClean="0">
                <a:solidFill>
                  <a:schemeClr val="tx1"/>
                </a:solidFill>
                <a:effectLst/>
                <a:latin typeface="+mn-lt"/>
                <a:ea typeface="+mn-ea"/>
                <a:cs typeface="+mn-cs"/>
              </a:rPr>
              <a:t>harpazo</a:t>
            </a:r>
            <a:r>
              <a:rPr lang="en-US" sz="1200" b="0" i="0" kern="1200" baseline="0" dirty="0" smtClean="0">
                <a:solidFill>
                  <a:schemeClr val="tx1"/>
                </a:solidFill>
                <a:effectLst/>
                <a:latin typeface="+mn-lt"/>
                <a:ea typeface="+mn-ea"/>
                <a:cs typeface="+mn-cs"/>
              </a:rPr>
              <a:t>.  ? Pemberton ? suggests the idea that this is not speaking of Jesus’ Ascension, but instead the body of Christ’s rapture.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Having been unsuccessful putting an end to Israel and the child (Jesus).  Satan turns his attention toward the believing remnant. The “rest of her children”.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 know that Satan is a fallen angel, but as to when exactly he fell is up to much debate.  It had certainly happened by Genesis 3.  However, we know that even though he is fallen he still apparently has access to heaven and the heavenly council.  We see this in both Job 1 and Zechariah.</a:t>
            </a:r>
          </a:p>
          <a:p>
            <a:r>
              <a:rPr lang="en-US" sz="1200" b="0" i="0" kern="1200" baseline="0" dirty="0" smtClean="0">
                <a:solidFill>
                  <a:schemeClr val="tx1"/>
                </a:solidFill>
                <a:effectLst/>
                <a:latin typeface="+mn-lt"/>
                <a:ea typeface="+mn-ea"/>
                <a:cs typeface="+mn-cs"/>
              </a:rPr>
              <a:t>However, it is at this point that he has his access revoked.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Where does the woman (Israel) escape to?  According to Daniel (11:41) the nations of Moab, Edom and certain Ammonite officials.</a:t>
            </a:r>
          </a:p>
        </p:txBody>
      </p:sp>
      <p:sp>
        <p:nvSpPr>
          <p:cNvPr id="4" name="Slide Number Placeholder 3"/>
          <p:cNvSpPr>
            <a:spLocks noGrp="1"/>
          </p:cNvSpPr>
          <p:nvPr>
            <p:ph type="sldNum" sz="quarter" idx="10"/>
          </p:nvPr>
        </p:nvSpPr>
        <p:spPr/>
        <p:txBody>
          <a:bodyPr/>
          <a:lstStyle/>
          <a:p>
            <a:fld id="{69D7ECCC-5D98-40D5-80D6-5A98A53CFA20}" type="slidenum">
              <a:rPr lang="en-US" smtClean="0"/>
              <a:t>286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Where does the woman (Israel) escape to?  According to Daniel (11:41) the nations of Moab, Edom </a:t>
            </a:r>
            <a:r>
              <a:rPr lang="en-US" sz="1200" b="0" i="0" kern="1200" baseline="0" smtClean="0">
                <a:solidFill>
                  <a:schemeClr val="tx1"/>
                </a:solidFill>
                <a:effectLst/>
                <a:latin typeface="+mn-lt"/>
                <a:ea typeface="+mn-ea"/>
                <a:cs typeface="+mn-cs"/>
              </a:rPr>
              <a:t>and Ammon.</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287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 first verse of chapter 13 has a known </a:t>
            </a:r>
            <a:r>
              <a:rPr lang="en-US" sz="1200" b="0" i="0" kern="1200" baseline="0" dirty="0" err="1" smtClean="0">
                <a:solidFill>
                  <a:schemeClr val="tx1"/>
                </a:solidFill>
                <a:effectLst/>
                <a:latin typeface="+mn-lt"/>
                <a:ea typeface="+mn-ea"/>
                <a:cs typeface="+mn-cs"/>
              </a:rPr>
              <a:t>mis</a:t>
            </a:r>
            <a:r>
              <a:rPr lang="en-US" sz="1200" b="0" i="0" kern="1200" baseline="0" dirty="0" smtClean="0">
                <a:solidFill>
                  <a:schemeClr val="tx1"/>
                </a:solidFill>
                <a:effectLst/>
                <a:latin typeface="+mn-lt"/>
                <a:ea typeface="+mn-ea"/>
                <a:cs typeface="+mn-cs"/>
              </a:rPr>
              <a:t> translation.  Some translations read “I stood on the shore”.  Manuscript evidence indicates that this should be “He stood on the shore.” speaking of Satan.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First a </a:t>
            </a:r>
            <a:r>
              <a:rPr lang="en-US" sz="1200" b="0" i="0" kern="1200" baseline="0" dirty="0" err="1" smtClean="0">
                <a:solidFill>
                  <a:schemeClr val="tx1"/>
                </a:solidFill>
                <a:effectLst/>
                <a:latin typeface="+mn-lt"/>
                <a:ea typeface="+mn-ea"/>
                <a:cs typeface="+mn-cs"/>
              </a:rPr>
              <a:t>heptatic</a:t>
            </a:r>
            <a:r>
              <a:rPr lang="en-US" sz="1200" b="0" i="0" kern="1200" baseline="0" dirty="0" smtClean="0">
                <a:solidFill>
                  <a:schemeClr val="tx1"/>
                </a:solidFill>
                <a:effectLst/>
                <a:latin typeface="+mn-lt"/>
                <a:ea typeface="+mn-ea"/>
                <a:cs typeface="+mn-cs"/>
              </a:rPr>
              <a:t> structure alert.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13 I saw a beast coming out of the sea. It had ten horns, seven heads, and ten royal crowns on its horns. On its heads were blasphemous names.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The beast that I saw was like a leopard. Its feet were like bear’s feet, and its mouth was like a lion’s mouth. The dragon gave it his power, his throne, and complete authority.</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288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Horns are symbolically an indicator of authority.</a:t>
            </a:r>
          </a:p>
          <a:p>
            <a:r>
              <a:rPr lang="en-US" sz="1200" b="0" i="0" kern="1200" baseline="0" dirty="0" smtClean="0">
                <a:solidFill>
                  <a:schemeClr val="tx1"/>
                </a:solidFill>
                <a:effectLst/>
                <a:latin typeface="+mn-lt"/>
                <a:ea typeface="+mn-ea"/>
                <a:cs typeface="+mn-cs"/>
              </a:rPr>
              <a:t>The horns and heads should bring to mind Daniel 7.</a:t>
            </a:r>
          </a:p>
          <a:p>
            <a:r>
              <a:rPr lang="en-US" sz="1200" b="0" i="0" kern="1200" baseline="0" dirty="0" smtClean="0">
                <a:solidFill>
                  <a:schemeClr val="tx1"/>
                </a:solidFill>
                <a:effectLst/>
                <a:latin typeface="+mn-lt"/>
                <a:ea typeface="+mn-ea"/>
                <a:cs typeface="+mn-cs"/>
              </a:rPr>
              <a:t>Daniel 7 is the vision of the four beasts. Three, Daniel is able to describe but the fourth perplexes him.  He just calls it the voracious beast.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We will look more into this when we get to chapter 16.</a:t>
            </a:r>
          </a:p>
        </p:txBody>
      </p:sp>
      <p:sp>
        <p:nvSpPr>
          <p:cNvPr id="4" name="Slide Number Placeholder 3"/>
          <p:cNvSpPr>
            <a:spLocks noGrp="1"/>
          </p:cNvSpPr>
          <p:nvPr>
            <p:ph type="sldNum" sz="quarter" idx="10"/>
          </p:nvPr>
        </p:nvSpPr>
        <p:spPr/>
        <p:txBody>
          <a:bodyPr/>
          <a:lstStyle/>
          <a:p>
            <a:fld id="{69D7ECCC-5D98-40D5-80D6-5A98A53CFA20}" type="slidenum">
              <a:rPr lang="en-US" smtClean="0"/>
              <a:t>289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29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Among those on this list there is one that fits this criteria.</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Micah 5:5b-6</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the Assyrian invades our land,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trampling through our palaces,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we will raise up seven shepherds against him,</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even eight significant men.</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 shepherds will devastate the land of Assyria with the sword,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along with the entrances to the land of Nimrod.</a:t>
            </a:r>
          </a:p>
          <a:p>
            <a:r>
              <a:rPr lang="en-US" sz="1200" b="0" i="0" kern="1200" dirty="0" smtClean="0">
                <a:solidFill>
                  <a:schemeClr val="tx1"/>
                </a:solidFill>
                <a:effectLst/>
                <a:latin typeface="+mn-lt"/>
                <a:ea typeface="+mn-ea"/>
                <a:cs typeface="+mn-cs"/>
              </a:rPr>
              <a:t>“This is how he will vanquish Assyria</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when he invades our land,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trampling within our borders:</a:t>
            </a:r>
          </a:p>
        </p:txBody>
      </p:sp>
      <p:sp>
        <p:nvSpPr>
          <p:cNvPr id="4" name="Slide Number Placeholder 3"/>
          <p:cNvSpPr>
            <a:spLocks noGrp="1"/>
          </p:cNvSpPr>
          <p:nvPr>
            <p:ph type="sldNum" sz="quarter" idx="10"/>
          </p:nvPr>
        </p:nvSpPr>
        <p:spPr/>
        <p:txBody>
          <a:bodyPr/>
          <a:lstStyle/>
          <a:p>
            <a:fld id="{69D7ECCC-5D98-40D5-80D6-5A98A53CFA20}" type="slidenum">
              <a:rPr lang="en-US" smtClean="0"/>
              <a:t>290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There</a:t>
            </a:r>
            <a:r>
              <a:rPr lang="en-US" sz="1200" b="0" i="0" kern="1200" baseline="0" dirty="0" smtClean="0">
                <a:solidFill>
                  <a:schemeClr val="tx1"/>
                </a:solidFill>
                <a:effectLst/>
                <a:latin typeface="+mn-lt"/>
                <a:ea typeface="+mn-ea"/>
                <a:cs typeface="+mn-cs"/>
              </a:rPr>
              <a:t> are 33 names of Satan’s man (it is two really as we are about to see) in the old testament.</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291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13 names for him in the new testament.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have a description of the one</a:t>
            </a:r>
            <a:r>
              <a:rPr lang="en-US" sz="1200" b="0" i="0" kern="1200" baseline="0" dirty="0" smtClean="0">
                <a:solidFill>
                  <a:schemeClr val="tx1"/>
                </a:solidFill>
                <a:effectLst/>
                <a:latin typeface="+mn-lt"/>
                <a:ea typeface="+mn-ea"/>
                <a:cs typeface="+mn-cs"/>
              </a:rPr>
              <a:t> we call the </a:t>
            </a:r>
            <a:r>
              <a:rPr lang="en-US" sz="1200" b="0" i="0" kern="1200" baseline="0" dirty="0" err="1" smtClean="0">
                <a:solidFill>
                  <a:schemeClr val="tx1"/>
                </a:solidFill>
                <a:effectLst/>
                <a:latin typeface="+mn-lt"/>
                <a:ea typeface="+mn-ea"/>
                <a:cs typeface="+mn-cs"/>
              </a:rPr>
              <a:t>anit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christ</a:t>
            </a:r>
            <a:r>
              <a:rPr lang="en-US" sz="1200" b="0" i="0" kern="1200" baseline="0" dirty="0" smtClean="0">
                <a:solidFill>
                  <a:schemeClr val="tx1"/>
                </a:solidFill>
                <a:effectLst/>
                <a:latin typeface="+mn-lt"/>
                <a:ea typeface="+mn-ea"/>
                <a:cs typeface="+mn-cs"/>
              </a:rPr>
              <a:t> in Zechariah 11.</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Zechariah 11</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“Woe to the worthless shepherd,</a:t>
            </a:r>
            <a:r>
              <a:rPr lang="en-US" dirty="0" smtClean="0"/>
              <a:t/>
            </a:r>
            <a:br>
              <a:rPr lang="en-US" dirty="0" smtClean="0"/>
            </a:br>
            <a:r>
              <a:rPr lang="en-US" sz="1200" b="0" i="0" kern="1200" dirty="0" smtClean="0">
                <a:solidFill>
                  <a:schemeClr val="tx1"/>
                </a:solidFill>
                <a:effectLst/>
                <a:latin typeface="+mn-lt"/>
                <a:ea typeface="+mn-ea"/>
                <a:cs typeface="+mn-cs"/>
              </a:rPr>
              <a:t>    who deserts the flock!</a:t>
            </a:r>
            <a:r>
              <a:rPr lang="en-US" dirty="0" smtClean="0"/>
              <a:t/>
            </a:r>
            <a:br>
              <a:rPr lang="en-US" dirty="0" smtClean="0"/>
            </a:br>
            <a:r>
              <a:rPr lang="en-US" sz="1200" b="0" i="0" kern="1200" dirty="0" smtClean="0">
                <a:solidFill>
                  <a:schemeClr val="tx1"/>
                </a:solidFill>
                <a:effectLst/>
                <a:latin typeface="+mn-lt"/>
                <a:ea typeface="+mn-ea"/>
                <a:cs typeface="+mn-cs"/>
              </a:rPr>
              <a:t>May the sword strike his arm</a:t>
            </a:r>
            <a:r>
              <a:rPr lang="en-US" dirty="0" smtClean="0"/>
              <a:t/>
            </a:r>
            <a:br>
              <a:rPr lang="en-US" dirty="0" smtClean="0"/>
            </a:br>
            <a:r>
              <a:rPr lang="en-US" sz="1200" b="0" i="0" kern="1200" dirty="0" smtClean="0">
                <a:solidFill>
                  <a:schemeClr val="tx1"/>
                </a:solidFill>
                <a:effectLst/>
                <a:latin typeface="+mn-lt"/>
                <a:ea typeface="+mn-ea"/>
                <a:cs typeface="+mn-cs"/>
              </a:rPr>
              <a:t>    and his right eye.</a:t>
            </a:r>
            <a:r>
              <a:rPr lang="en-US" dirty="0" smtClean="0"/>
              <a:t/>
            </a:r>
            <a:br>
              <a:rPr lang="en-US" dirty="0" smtClean="0"/>
            </a:br>
            <a:r>
              <a:rPr lang="en-US" sz="1200" b="0" i="0" kern="1200" dirty="0" smtClean="0">
                <a:solidFill>
                  <a:schemeClr val="tx1"/>
                </a:solidFill>
                <a:effectLst/>
                <a:latin typeface="+mn-lt"/>
                <a:ea typeface="+mn-ea"/>
                <a:cs typeface="+mn-cs"/>
              </a:rPr>
              <a:t>May his arm wither</a:t>
            </a:r>
            <a:r>
              <a:rPr lang="en-US" dirty="0" smtClean="0"/>
              <a:t/>
            </a:r>
            <a:br>
              <a:rPr lang="en-US" dirty="0" smtClean="0"/>
            </a:br>
            <a:r>
              <a:rPr lang="en-US" sz="1200" b="0" i="0" kern="1200" dirty="0" smtClean="0">
                <a:solidFill>
                  <a:schemeClr val="tx1"/>
                </a:solidFill>
                <a:effectLst/>
                <a:latin typeface="+mn-lt"/>
                <a:ea typeface="+mn-ea"/>
                <a:cs typeface="+mn-cs"/>
              </a:rPr>
              <a:t>    and his right eye be completely blind.”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Revelation 13</a:t>
            </a:r>
            <a:endParaRPr lang="en-US" sz="1200" b="1" i="0" kern="1200" baseline="0" dirty="0" smtClean="0">
              <a:solidFill>
                <a:schemeClr val="tx1"/>
              </a:solidFill>
              <a:effectLst/>
              <a:latin typeface="+mn-lt"/>
              <a:ea typeface="+mn-ea"/>
              <a:cs typeface="+mn-cs"/>
            </a:endParaRP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One of the beast’s heads looked like it had sustained a mortal wound, but its fatal wound was healed. Rapt with amazement, the whole world followed the beast.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They worshipped the dragon because it had given authority to the beast. They also worshipped the beast, saying, “Who is like the beast, and who can fight a war with it?”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will see who can make war against</a:t>
            </a:r>
            <a:r>
              <a:rPr lang="en-US" sz="1200" b="0" i="0" kern="1200" baseline="0" dirty="0" smtClean="0">
                <a:solidFill>
                  <a:schemeClr val="tx1"/>
                </a:solidFill>
                <a:effectLst/>
                <a:latin typeface="+mn-lt"/>
                <a:ea typeface="+mn-ea"/>
                <a:cs typeface="+mn-cs"/>
              </a:rPr>
              <a:t> it in the next chapter.</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292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One</a:t>
            </a:r>
            <a:r>
              <a:rPr lang="en-US" sz="1200" b="0" i="0" kern="1200" baseline="0" dirty="0" smtClean="0">
                <a:solidFill>
                  <a:schemeClr val="tx1"/>
                </a:solidFill>
                <a:effectLst/>
                <a:latin typeface="+mn-lt"/>
                <a:ea typeface="+mn-ea"/>
                <a:cs typeface="+mn-cs"/>
              </a:rPr>
              <a:t> of the leading characteristics of the anti </a:t>
            </a:r>
            <a:r>
              <a:rPr lang="en-US" sz="1200" b="0" i="0" kern="1200" baseline="0" dirty="0" err="1" smtClean="0">
                <a:solidFill>
                  <a:schemeClr val="tx1"/>
                </a:solidFill>
                <a:effectLst/>
                <a:latin typeface="+mn-lt"/>
                <a:ea typeface="+mn-ea"/>
                <a:cs typeface="+mn-cs"/>
              </a:rPr>
              <a:t>christ</a:t>
            </a:r>
            <a:r>
              <a:rPr lang="en-US" sz="1200" b="0" i="0" kern="1200" baseline="0" dirty="0" smtClean="0">
                <a:solidFill>
                  <a:schemeClr val="tx1"/>
                </a:solidFill>
                <a:effectLst/>
                <a:latin typeface="+mn-lt"/>
                <a:ea typeface="+mn-ea"/>
                <a:cs typeface="+mn-cs"/>
              </a:rPr>
              <a:t> is his big mouth.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Here is a list of others according to the bible.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The beast was allowed to speak arrogant and blasphemous things, and it was given authority for 42 months.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It uttered blasphemies against God, against his name, and against his residence, that is, against those who are living in heaven. </a:t>
            </a: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It was allowed to wage war against the saints and to conquer them. It was also given authority over every tribe, people, language, and nation.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All those who had become settled down and at home, living on the earth, will worship it, everyone whose name had not been written in the Book of Life belonging to the lamb that had been slaughtered since the foundation of the world.</a:t>
            </a: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Let everyone listen:</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If anyone is to be taken captive,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into captivity he will go.</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If anyone is to be killed with a sword,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with a sword he will be killed.</a:t>
            </a:r>
          </a:p>
        </p:txBody>
      </p:sp>
      <p:sp>
        <p:nvSpPr>
          <p:cNvPr id="4" name="Slide Number Placeholder 3"/>
          <p:cNvSpPr>
            <a:spLocks noGrp="1"/>
          </p:cNvSpPr>
          <p:nvPr>
            <p:ph type="sldNum" sz="quarter" idx="10"/>
          </p:nvPr>
        </p:nvSpPr>
        <p:spPr/>
        <p:txBody>
          <a:bodyPr/>
          <a:lstStyle/>
          <a:p>
            <a:fld id="{69D7ECCC-5D98-40D5-80D6-5A98A53CFA20}" type="slidenum">
              <a:rPr lang="en-US" smtClean="0"/>
              <a:t>293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it is again, 42 months.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might have noticed that the beast is allowed to conquer the saints.  This would seem to be in opposition to what</a:t>
            </a:r>
            <a:r>
              <a:rPr lang="en-US" sz="1200" b="0" i="0" kern="1200" baseline="0" dirty="0" smtClean="0">
                <a:solidFill>
                  <a:schemeClr val="tx1"/>
                </a:solidFill>
                <a:effectLst/>
                <a:latin typeface="+mn-lt"/>
                <a:ea typeface="+mn-ea"/>
                <a:cs typeface="+mn-cs"/>
              </a:rPr>
              <a:t> Jesus said at Caesarea-Philippi in Matthew 16:18</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Matthew 16:18</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tell you that you are Peter, and it is on this rock that I will build my congregation, and the powers of hell will not conquer it.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Here we see a picture of</a:t>
            </a:r>
            <a:r>
              <a:rPr lang="en-US" sz="1200" b="0" i="0" kern="1200" baseline="0" dirty="0" smtClean="0">
                <a:solidFill>
                  <a:schemeClr val="tx1"/>
                </a:solidFill>
                <a:effectLst/>
                <a:latin typeface="+mn-lt"/>
                <a:ea typeface="+mn-ea"/>
                <a:cs typeface="+mn-cs"/>
              </a:rPr>
              <a:t> ancient Caesarea-Philippi.  Interestingly enough, Jesus did not pick this location on accident.  Here we can see a location at ancient Caesarea-Philippi.  The niches were used to worship various gods.  The cave entrance is called the Grotto of Pan and was thought to be the entrance to the underworld.</a:t>
            </a:r>
          </a:p>
          <a:p>
            <a:r>
              <a:rPr lang="en-US" sz="1200" b="0" i="0" kern="1200" baseline="0" dirty="0" smtClean="0">
                <a:solidFill>
                  <a:schemeClr val="tx1"/>
                </a:solidFill>
                <a:effectLst/>
                <a:latin typeface="+mn-lt"/>
                <a:ea typeface="+mn-ea"/>
                <a:cs typeface="+mn-cs"/>
              </a:rPr>
              <a:t>Further, this location is at the base of Mount Hermon.  The very mountain of Satan’s assembly upon which he and his coconspirators made their vow to corrupt God’s people.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fact that the beast is allowed to defeat the saints is further evidence that the church is not on earth at the time of the tribulation.</a:t>
            </a:r>
          </a:p>
          <a:p>
            <a:r>
              <a:rPr lang="en-US" sz="1200" b="0" i="0" kern="1200" baseline="0" dirty="0" smtClean="0">
                <a:solidFill>
                  <a:schemeClr val="tx1"/>
                </a:solidFill>
                <a:effectLst/>
                <a:latin typeface="+mn-lt"/>
                <a:ea typeface="+mn-ea"/>
                <a:cs typeface="+mn-cs"/>
              </a:rPr>
              <a:t>In view here are the tribulation saints.  To become a follower of Christ at this time is death.</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294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it is again, 42 months.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might have noticed that the beast is allowed to conquer the saints.  This would seem to be in opposition to what</a:t>
            </a:r>
            <a:r>
              <a:rPr lang="en-US" sz="1200" b="0" i="0" kern="1200" baseline="0" dirty="0" smtClean="0">
                <a:solidFill>
                  <a:schemeClr val="tx1"/>
                </a:solidFill>
                <a:effectLst/>
                <a:latin typeface="+mn-lt"/>
                <a:ea typeface="+mn-ea"/>
                <a:cs typeface="+mn-cs"/>
              </a:rPr>
              <a:t> Jesus said at Caesarea-Philippi in Matthew 16:18</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Matthew 16:18</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tell you that you are Peter, and it is on this rock that I will build my congregation, and the powers of hell will not conquer it.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Here we see a picture of</a:t>
            </a:r>
            <a:r>
              <a:rPr lang="en-US" sz="1200" b="0" i="0" kern="1200" baseline="0" dirty="0" smtClean="0">
                <a:solidFill>
                  <a:schemeClr val="tx1"/>
                </a:solidFill>
                <a:effectLst/>
                <a:latin typeface="+mn-lt"/>
                <a:ea typeface="+mn-ea"/>
                <a:cs typeface="+mn-cs"/>
              </a:rPr>
              <a:t> ancient Caesarea-Philippi.  Interestingly enough, Jesus did not pick this location on accident.  Here we can see a location at ancient Caesarea-Philippi.  The niches were used to worship various gods.  The cave entrance is called the Grotto of Pan and was thought to be the entrance to the underworld.</a:t>
            </a:r>
          </a:p>
          <a:p>
            <a:r>
              <a:rPr lang="en-US" sz="1200" b="0" i="0" kern="1200" baseline="0" dirty="0" smtClean="0">
                <a:solidFill>
                  <a:schemeClr val="tx1"/>
                </a:solidFill>
                <a:effectLst/>
                <a:latin typeface="+mn-lt"/>
                <a:ea typeface="+mn-ea"/>
                <a:cs typeface="+mn-cs"/>
              </a:rPr>
              <a:t>Further, this location is at the base of Mount Hermon.  The very mountain of Satan’s assembly upon which he and his coconspirators made their vow to corrupt God’s people.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fact that the beast is allowed to defeat the saints is further evidence that the church is not on earth at the time of the tribulation.</a:t>
            </a:r>
          </a:p>
          <a:p>
            <a:r>
              <a:rPr lang="en-US" sz="1200" b="0" i="0" kern="1200" baseline="0" dirty="0" smtClean="0">
                <a:solidFill>
                  <a:schemeClr val="tx1"/>
                </a:solidFill>
                <a:effectLst/>
                <a:latin typeface="+mn-lt"/>
                <a:ea typeface="+mn-ea"/>
                <a:cs typeface="+mn-cs"/>
              </a:rPr>
              <a:t>In view here are the tribulation saints.  To become a follower of Christ at this time is death.</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might also notice</a:t>
            </a:r>
            <a:r>
              <a:rPr lang="en-US" sz="1200" b="0" i="0" kern="1200" baseline="0" dirty="0" smtClean="0">
                <a:solidFill>
                  <a:schemeClr val="tx1"/>
                </a:solidFill>
                <a:effectLst/>
                <a:latin typeface="+mn-lt"/>
                <a:ea typeface="+mn-ea"/>
                <a:cs typeface="+mn-cs"/>
              </a:rPr>
              <a:t> a familiar phrase here.  Slightly different in the ISV:</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He who has an ear…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Same as in the letters and same as in the kingdom parables.</a:t>
            </a:r>
          </a:p>
        </p:txBody>
      </p:sp>
      <p:sp>
        <p:nvSpPr>
          <p:cNvPr id="4" name="Slide Number Placeholder 3"/>
          <p:cNvSpPr>
            <a:spLocks noGrp="1"/>
          </p:cNvSpPr>
          <p:nvPr>
            <p:ph type="sldNum" sz="quarter" idx="10"/>
          </p:nvPr>
        </p:nvSpPr>
        <p:spPr/>
        <p:txBody>
          <a:bodyPr/>
          <a:lstStyle/>
          <a:p>
            <a:fld id="{69D7ECCC-5D98-40D5-80D6-5A98A53CFA20}" type="slidenum">
              <a:rPr lang="en-US" smtClean="0"/>
              <a:t>295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Here is a call for endurance and faith of the saints:</a:t>
            </a:r>
          </a:p>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I saw another beast coming up out of the earth. It had two horns like a lamb and it talked like a dragon. </a:t>
            </a: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It uses all the authority of the first beast on its behalf, and it makes the earth and those living on it worship the first beast, whose mortal wound was healed.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There is that head wound again.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It performs spectacular signs, even making fire come down from heaven to earth in front of people.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It deceives those living on earth with the signs that it is allowed to do on behalf of the first beast, telling them to make an image for the beast who was wounded by a sword and yet lived.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Again the wound.  It</a:t>
            </a:r>
            <a:r>
              <a:rPr lang="en-US" sz="1200" b="0" i="0" kern="1200" baseline="0" dirty="0" smtClean="0">
                <a:solidFill>
                  <a:schemeClr val="tx1"/>
                </a:solidFill>
                <a:effectLst/>
                <a:latin typeface="+mn-lt"/>
                <a:ea typeface="+mn-ea"/>
                <a:cs typeface="+mn-cs"/>
              </a:rPr>
              <a:t> really is a major identifier of this guy.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Also here is a warning against trusting in signs and wonders.  </a:t>
            </a:r>
            <a:r>
              <a:rPr lang="en-US" sz="1200" b="0" i="0" kern="1200" baseline="0" dirty="0" err="1" smtClean="0">
                <a:solidFill>
                  <a:schemeClr val="tx1"/>
                </a:solidFill>
                <a:effectLst/>
                <a:latin typeface="+mn-lt"/>
                <a:ea typeface="+mn-ea"/>
                <a:cs typeface="+mn-cs"/>
              </a:rPr>
              <a:t>Pharoah’s</a:t>
            </a:r>
            <a:r>
              <a:rPr lang="en-US" sz="1200" b="0" i="0" kern="1200" baseline="0" dirty="0" smtClean="0">
                <a:solidFill>
                  <a:schemeClr val="tx1"/>
                </a:solidFill>
                <a:effectLst/>
                <a:latin typeface="+mn-lt"/>
                <a:ea typeface="+mn-ea"/>
                <a:cs typeface="+mn-cs"/>
              </a:rPr>
              <a:t> men were able to repeat a number of the plagues Moses brought to Egypt.  This is occult power.  Not simple tricks.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The second beast was allowed to impart life to the image of the first beast so that the image of the beast could talk and order the execution of those who would not worship the image of the beast. </a:t>
            </a: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 second beast forces all people—important and unimportant, rich and poor, free and slaves—to be marked on their right hands or on their foreheads, </a:t>
            </a: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so that no one may buy or sell unless he has the mark, which is the beast’s name or the number of its name.</a:t>
            </a:r>
          </a:p>
          <a:p>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In this case wisdom is needed: Let the person who has understanding calculate the total of the beast, since it is a human multitude, and the sum of the multitude is 600, 60, and six.</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296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There is a great deal of interest in this mark and the number of the beast.  Those who know nothing else about Revelation know about the mark and the number.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First, why is it of such concern?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Looking ahead to chapter 14 we see that accepting the mark of the beast forever denies one the chance for salvation.</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297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Pictured are two if the most popular guesses on what the mark is.</a:t>
            </a:r>
          </a:p>
          <a:p>
            <a:r>
              <a:rPr lang="en-US" sz="1200" b="0" i="0" kern="1200" baseline="0" dirty="0" smtClean="0">
                <a:solidFill>
                  <a:schemeClr val="tx1"/>
                </a:solidFill>
                <a:effectLst/>
                <a:latin typeface="+mn-lt"/>
                <a:ea typeface="+mn-ea"/>
                <a:cs typeface="+mn-cs"/>
              </a:rPr>
              <a:t>However, all of these conjectures miss some important points.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reason the bar code is a favorite is that the double line at the beginning, middle and end is a 6.  6 is a separator using this bar code encoding.  Not all of them use that format.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First, it is not your number that is a problem.  It is taking on the name and number of the beast that is the problem.</a:t>
            </a:r>
          </a:p>
          <a:p>
            <a:r>
              <a:rPr lang="en-US" sz="1200" b="0" i="0" kern="1200" baseline="0" dirty="0" smtClean="0">
                <a:solidFill>
                  <a:schemeClr val="tx1"/>
                </a:solidFill>
                <a:effectLst/>
                <a:latin typeface="+mn-lt"/>
                <a:ea typeface="+mn-ea"/>
                <a:cs typeface="+mn-cs"/>
              </a:rPr>
              <a:t>Second, taking it on is voluntary.  He might be able to enforce people taking a mark in order to buy and sell but in the end it is a voluntary.</a:t>
            </a:r>
          </a:p>
          <a:p>
            <a:r>
              <a:rPr lang="en-US" sz="1200" b="0" i="0" kern="1200" baseline="0" dirty="0" smtClean="0">
                <a:solidFill>
                  <a:schemeClr val="tx1"/>
                </a:solidFill>
                <a:effectLst/>
                <a:latin typeface="+mn-lt"/>
                <a:ea typeface="+mn-ea"/>
                <a:cs typeface="+mn-cs"/>
              </a:rPr>
              <a:t>Third, if we are right about the pretribulation scenario, then we won’t be on the Earth for this part anyway.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Greek word used for mark is a </a:t>
            </a:r>
            <a:r>
              <a:rPr lang="en-US" sz="1200" b="0" i="0" kern="1200" baseline="0" dirty="0" err="1" smtClean="0">
                <a:solidFill>
                  <a:schemeClr val="tx1"/>
                </a:solidFill>
                <a:effectLst/>
                <a:latin typeface="+mn-lt"/>
                <a:ea typeface="+mn-ea"/>
                <a:cs typeface="+mn-cs"/>
              </a:rPr>
              <a:t>charugma</a:t>
            </a:r>
            <a:r>
              <a:rPr lang="en-US" sz="1200" b="0" i="0" kern="1200" baseline="0" dirty="0" smtClean="0">
                <a:solidFill>
                  <a:schemeClr val="tx1"/>
                </a:solidFill>
                <a:effectLst/>
                <a:latin typeface="+mn-lt"/>
                <a:ea typeface="+mn-ea"/>
                <a:cs typeface="+mn-cs"/>
              </a:rPr>
              <a:t>.  In Leviticus, the Israelites are forbidden to receive marks on their body.  Probably in anticipation to this event.</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298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Greek and Hebrew letters are also their numbers.  This brings about the practice of </a:t>
            </a:r>
            <a:r>
              <a:rPr lang="en-US" sz="1200" b="0" i="0" kern="1200" baseline="0" dirty="0" err="1" smtClean="0">
                <a:solidFill>
                  <a:schemeClr val="tx1"/>
                </a:solidFill>
                <a:effectLst/>
                <a:latin typeface="+mn-lt"/>
                <a:ea typeface="+mn-ea"/>
                <a:cs typeface="+mn-cs"/>
              </a:rPr>
              <a:t>Gemetria</a:t>
            </a:r>
            <a:r>
              <a:rPr lang="en-US" sz="1200" b="0" i="0" kern="1200" baseline="0" dirty="0" smtClean="0">
                <a:solidFill>
                  <a:schemeClr val="tx1"/>
                </a:solidFill>
                <a:effectLst/>
                <a:latin typeface="+mn-lt"/>
                <a:ea typeface="+mn-ea"/>
                <a:cs typeface="+mn-cs"/>
              </a:rPr>
              <a:t>.</a:t>
            </a:r>
          </a:p>
          <a:p>
            <a:r>
              <a:rPr lang="en-US" sz="1200" b="0" i="0" kern="1200" baseline="0" dirty="0" smtClean="0">
                <a:solidFill>
                  <a:schemeClr val="tx1"/>
                </a:solidFill>
                <a:effectLst/>
                <a:latin typeface="+mn-lt"/>
                <a:ea typeface="+mn-ea"/>
                <a:cs typeface="+mn-cs"/>
              </a:rPr>
              <a:t>People go crazy with this.  If you look hard enough you can find anyone someone doesn’t like having 666 applied to them in one way or another.  Some people even try to do this with English but English letters do not possess this numeric quality.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Interestingly enough, if you look at the Greek letters in Christos, take the first and last letter then insert a Greek letter that looks a bit like a snake, you get the word Anti-Christos.  The number this word adds up to is 666.</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299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goals of this presentation</a:t>
            </a:r>
          </a:p>
          <a:p>
            <a:pPr marL="228600" indent="-228600">
              <a:buAutoNum type="arabicPeriod"/>
            </a:pPr>
            <a:r>
              <a:rPr lang="en-US" dirty="0" smtClean="0"/>
              <a:t>Encourage</a:t>
            </a:r>
            <a:r>
              <a:rPr lang="en-US" baseline="0" dirty="0" smtClean="0"/>
              <a:t> deeper study of the Bible. (apply acts 17:11)</a:t>
            </a:r>
          </a:p>
          <a:p>
            <a:pPr marL="228600" indent="-228600">
              <a:buAutoNum type="arabicPeriod"/>
            </a:pPr>
            <a:r>
              <a:rPr lang="en-US" baseline="0" dirty="0" smtClean="0"/>
              <a:t>Foster an appreciation for the underlying structure and integrity of these 66 books by 40 authors.</a:t>
            </a:r>
          </a:p>
        </p:txBody>
      </p:sp>
      <p:sp>
        <p:nvSpPr>
          <p:cNvPr id="4" name="Slide Number Placeholder 3"/>
          <p:cNvSpPr>
            <a:spLocks noGrp="1"/>
          </p:cNvSpPr>
          <p:nvPr>
            <p:ph type="sldNum" sz="quarter" idx="10"/>
          </p:nvPr>
        </p:nvSpPr>
        <p:spPr/>
        <p:txBody>
          <a:bodyPr/>
          <a:lstStyle/>
          <a:p>
            <a:fld id="{69D7ECCC-5D98-40D5-80D6-5A98A53CFA20}" type="slidenum">
              <a:rPr lang="en-US" smtClean="0"/>
              <a:t>3</a:t>
            </a:fld>
            <a:endParaRPr lang="en-US"/>
          </a:p>
        </p:txBody>
      </p:sp>
    </p:spTree>
    <p:extLst>
      <p:ext uri="{BB962C8B-B14F-4D97-AF65-F5344CB8AC3E}">
        <p14:creationId xmlns:p14="http://schemas.microsoft.com/office/powerpoint/2010/main" val="4101644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30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err="1" smtClean="0">
                <a:solidFill>
                  <a:schemeClr val="tx1"/>
                </a:solidFill>
                <a:effectLst/>
                <a:latin typeface="+mn-lt"/>
                <a:ea typeface="+mn-ea"/>
                <a:cs typeface="+mn-cs"/>
              </a:rPr>
              <a:t>Ireneaus</a:t>
            </a:r>
            <a:r>
              <a:rPr lang="en-US" sz="1200" b="0" i="0" kern="1200" baseline="0" dirty="0" smtClean="0">
                <a:solidFill>
                  <a:schemeClr val="tx1"/>
                </a:solidFill>
                <a:effectLst/>
                <a:latin typeface="+mn-lt"/>
                <a:ea typeface="+mn-ea"/>
                <a:cs typeface="+mn-cs"/>
              </a:rPr>
              <a:t> suggests that the number 666 may refer to the return of the Titans.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“Although certain as to the number of the name of Antichrist, yet we should come to no rash conclusion as to the name itself, because this number [666] is capable of being fitted to many names … </a:t>
            </a:r>
            <a:r>
              <a:rPr lang="en-US" sz="1200" b="0" i="0" kern="1200" baseline="0" dirty="0" err="1" smtClean="0">
                <a:solidFill>
                  <a:schemeClr val="tx1"/>
                </a:solidFill>
                <a:effectLst/>
                <a:latin typeface="+mn-lt"/>
                <a:ea typeface="+mn-ea"/>
                <a:cs typeface="+mn-cs"/>
              </a:rPr>
              <a:t>Teitan</a:t>
            </a:r>
            <a:r>
              <a:rPr lang="en-US" sz="1200" b="0" i="0" kern="1200" baseline="0" dirty="0" smtClean="0">
                <a:solidFill>
                  <a:schemeClr val="tx1"/>
                </a:solidFill>
                <a:effectLst/>
                <a:latin typeface="+mn-lt"/>
                <a:ea typeface="+mn-ea"/>
                <a:cs typeface="+mn-cs"/>
              </a:rPr>
              <a:t> too, (</a:t>
            </a:r>
            <a:r>
              <a:rPr lang="en-US" sz="1200" b="0" i="0" kern="1200" baseline="0" dirty="0" err="1" smtClean="0">
                <a:solidFill>
                  <a:schemeClr val="tx1"/>
                </a:solidFill>
                <a:effectLst/>
                <a:latin typeface="+mn-lt"/>
                <a:ea typeface="+mn-ea"/>
                <a:cs typeface="+mn-cs"/>
              </a:rPr>
              <a:t>Teitan</a:t>
            </a:r>
            <a:r>
              <a:rPr lang="en-US" sz="1200" b="0" i="0" kern="1200" baseline="0" dirty="0" smtClean="0">
                <a:solidFill>
                  <a:schemeClr val="tx1"/>
                </a:solidFill>
                <a:effectLst/>
                <a:latin typeface="+mn-lt"/>
                <a:ea typeface="+mn-ea"/>
                <a:cs typeface="+mn-cs"/>
              </a:rPr>
              <a:t>, the first syllable being written with the two Greek vowels E and I), among all the names with are found among us, is rather worthy of credit.”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t>
            </a:r>
            <a:r>
              <a:rPr lang="en-US" sz="1200" b="0" i="0" kern="1200" baseline="0" dirty="0" err="1" smtClean="0">
                <a:solidFill>
                  <a:schemeClr val="tx1"/>
                </a:solidFill>
                <a:effectLst/>
                <a:latin typeface="+mn-lt"/>
                <a:ea typeface="+mn-ea"/>
                <a:cs typeface="+mn-cs"/>
              </a:rPr>
              <a:t>Inasumch</a:t>
            </a:r>
            <a:r>
              <a:rPr lang="en-US" sz="1200" b="0" i="0" kern="1200" baseline="0" dirty="0" smtClean="0">
                <a:solidFill>
                  <a:schemeClr val="tx1"/>
                </a:solidFill>
                <a:effectLst/>
                <a:latin typeface="+mn-lt"/>
                <a:ea typeface="+mn-ea"/>
                <a:cs typeface="+mn-cs"/>
              </a:rPr>
              <a:t>, then, as this name “Titan” has so much to recommend it, there is a strong degree of probability, that from among the many [names suggested], we infer, that perchance he who is to come shall be called “Titan”.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Irenaeus was the student of Polycarp and bishop of Lyon.  Polycarp was the student of John the Apostle.</a:t>
            </a:r>
          </a:p>
        </p:txBody>
      </p:sp>
      <p:sp>
        <p:nvSpPr>
          <p:cNvPr id="4" name="Slide Number Placeholder 3"/>
          <p:cNvSpPr>
            <a:spLocks noGrp="1"/>
          </p:cNvSpPr>
          <p:nvPr>
            <p:ph type="sldNum" sz="quarter" idx="10"/>
          </p:nvPr>
        </p:nvSpPr>
        <p:spPr/>
        <p:txBody>
          <a:bodyPr/>
          <a:lstStyle/>
          <a:p>
            <a:fld id="{69D7ECCC-5D98-40D5-80D6-5A98A53CFA20}" type="slidenum">
              <a:rPr lang="en-US" smtClean="0"/>
              <a:t>300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 won’t get too deep into this.  Recent research has shown that there is a possibility that the ancient myths are connected.  The slide shows the front page of a document about which has been said that if your books on systemic theology does  not take it into account, they are outdated.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document is free to download and read.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super short version of the results of this research are that it is possible that the myths we know today are exaggerations of stories that started out as lies but were handed down from actual events.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Derek Gilbert’s book “Last Clash of the Titans” covers this concept in more detail.</a:t>
            </a:r>
          </a:p>
        </p:txBody>
      </p:sp>
      <p:sp>
        <p:nvSpPr>
          <p:cNvPr id="4" name="Slide Number Placeholder 3"/>
          <p:cNvSpPr>
            <a:spLocks noGrp="1"/>
          </p:cNvSpPr>
          <p:nvPr>
            <p:ph type="sldNum" sz="quarter" idx="10"/>
          </p:nvPr>
        </p:nvSpPr>
        <p:spPr/>
        <p:txBody>
          <a:bodyPr/>
          <a:lstStyle/>
          <a:p>
            <a:fld id="{69D7ECCC-5D98-40D5-80D6-5A98A53CFA20}" type="slidenum">
              <a:rPr lang="en-US" smtClean="0"/>
              <a:t>301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Another point about the result of taking on the name of the beast.  It speaks of the doctrine of endless punishment.</a:t>
            </a:r>
          </a:p>
          <a:p>
            <a:r>
              <a:rPr lang="en-US" sz="1200" b="0" i="0" kern="1200" baseline="0" dirty="0" smtClean="0">
                <a:solidFill>
                  <a:schemeClr val="tx1"/>
                </a:solidFill>
                <a:effectLst/>
                <a:latin typeface="+mn-lt"/>
                <a:ea typeface="+mn-ea"/>
                <a:cs typeface="+mn-cs"/>
              </a:rPr>
              <a:t>This is a doctrine that is foreign to us.  We live in an age where one always has another chance.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When man rebelled in Genesis 3, God had three options to deal with it.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He could do nothing, but then the pain, suffering and cruelty would go on forever.</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Coming up:</a:t>
            </a:r>
          </a:p>
          <a:p>
            <a:r>
              <a:rPr lang="en-US" sz="1200" b="0" i="0" kern="1200" baseline="0" dirty="0" smtClean="0">
                <a:solidFill>
                  <a:schemeClr val="tx1"/>
                </a:solidFill>
                <a:effectLst/>
                <a:latin typeface="+mn-lt"/>
                <a:ea typeface="+mn-ea"/>
                <a:cs typeface="+mn-cs"/>
              </a:rPr>
              <a:t>Chapter 14 is a summary of upcoming events.</a:t>
            </a:r>
          </a:p>
          <a:p>
            <a:r>
              <a:rPr lang="en-US" sz="1200" b="0" i="0" kern="1200" baseline="0" dirty="0" smtClean="0">
                <a:solidFill>
                  <a:schemeClr val="tx1"/>
                </a:solidFill>
                <a:effectLst/>
                <a:latin typeface="+mn-lt"/>
                <a:ea typeface="+mn-ea"/>
                <a:cs typeface="+mn-cs"/>
              </a:rPr>
              <a:t>Chapter 15 gets us back </a:t>
            </a:r>
            <a:r>
              <a:rPr lang="en-US" sz="1200" b="0" i="0" kern="1200" baseline="0" smtClean="0">
                <a:solidFill>
                  <a:schemeClr val="tx1"/>
                </a:solidFill>
                <a:effectLst/>
                <a:latin typeface="+mn-lt"/>
                <a:ea typeface="+mn-ea"/>
                <a:cs typeface="+mn-cs"/>
              </a:rPr>
              <a:t>to the </a:t>
            </a:r>
            <a:r>
              <a:rPr lang="en-US" sz="1200" b="0" i="0" kern="1200" baseline="0" dirty="0" smtClean="0">
                <a:solidFill>
                  <a:schemeClr val="tx1"/>
                </a:solidFill>
                <a:effectLst/>
                <a:latin typeface="+mn-lt"/>
                <a:ea typeface="+mn-ea"/>
                <a:cs typeface="+mn-cs"/>
              </a:rPr>
              <a:t>seven bowls of wrath.</a:t>
            </a:r>
          </a:p>
        </p:txBody>
      </p:sp>
      <p:sp>
        <p:nvSpPr>
          <p:cNvPr id="4" name="Slide Number Placeholder 3"/>
          <p:cNvSpPr>
            <a:spLocks noGrp="1"/>
          </p:cNvSpPr>
          <p:nvPr>
            <p:ph type="sldNum" sz="quarter" idx="10"/>
          </p:nvPr>
        </p:nvSpPr>
        <p:spPr/>
        <p:txBody>
          <a:bodyPr/>
          <a:lstStyle/>
          <a:p>
            <a:fld id="{69D7ECCC-5D98-40D5-80D6-5A98A53CFA20}" type="slidenum">
              <a:rPr lang="en-US" smtClean="0"/>
              <a:t>302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Chapter 14 is a preview summary of what is coming in the next </a:t>
            </a:r>
            <a:r>
              <a:rPr lang="en-US" sz="1200" b="0" i="0" kern="1200" smtClean="0">
                <a:solidFill>
                  <a:schemeClr val="tx1"/>
                </a:solidFill>
                <a:effectLst/>
                <a:latin typeface="+mn-lt"/>
                <a:ea typeface="+mn-ea"/>
                <a:cs typeface="+mn-cs"/>
              </a:rPr>
              <a:t>few chapters.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Revelation</a:t>
            </a:r>
            <a:endParaRPr lang="en-US" sz="1200" b="1"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Then I looked, and there was the lamb, standing on Mount Zion! With him were 144,000 people who had his name and his Father’s name written on their foreheads.</a:t>
            </a:r>
          </a:p>
          <a:p>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Then I heard a sound from heaven like that of many waters and like the sound of loud thunder. The sound I heard was like harpists playing on their harps. </a:t>
            </a:r>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They were singing a new song in front of the throne, the four living creatures, and the elders. No one could learn the song except the 144,000 who had been redeemed from the earth.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They have not defiled themselves with women, for they are virgins, and they follow the lamb wherever he goes. They have been redeemed from among humanity as the first fruits for God and the lamb.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In their mouth no lie was found. They are blameless.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How</a:t>
            </a:r>
            <a:r>
              <a:rPr lang="en-US" sz="1200" b="0" i="0" kern="1200" baseline="0" dirty="0" smtClean="0">
                <a:solidFill>
                  <a:schemeClr val="tx1"/>
                </a:solidFill>
                <a:effectLst/>
                <a:latin typeface="+mn-lt"/>
                <a:ea typeface="+mn-ea"/>
                <a:cs typeface="+mn-cs"/>
              </a:rPr>
              <a:t> is John seeing both Mount Zion and be in Heaven at the same time?  Consider the possibility that Heaven and Earth are extra dimensionally co-existent.</a:t>
            </a:r>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Are the 144,000 literal virgins?</a:t>
            </a:r>
          </a:p>
          <a:p>
            <a:r>
              <a:rPr lang="en-US" sz="1200" b="0" i="0" kern="1200" baseline="0" dirty="0" smtClean="0">
                <a:solidFill>
                  <a:schemeClr val="tx1"/>
                </a:solidFill>
                <a:effectLst/>
                <a:latin typeface="+mn-lt"/>
                <a:ea typeface="+mn-ea"/>
                <a:cs typeface="+mn-cs"/>
              </a:rPr>
              <a:t>There is no reason this can’t be the case, but this is probably speaking of spiritual chastity.</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Then I saw another angel flying overhead with the eternal gospel to proclaim to those who live on earth—to every nation, tribe, language, and people. </a:t>
            </a: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He said in a loud voice,</a:t>
            </a:r>
          </a:p>
          <a:p>
            <a:r>
              <a:rPr lang="en-US" sz="1200" b="0" i="0" kern="1200" dirty="0" smtClean="0">
                <a:solidFill>
                  <a:schemeClr val="tx1"/>
                </a:solidFill>
                <a:effectLst/>
                <a:latin typeface="+mn-lt"/>
                <a:ea typeface="+mn-ea"/>
                <a:cs typeface="+mn-cs"/>
              </a:rPr>
              <a:t>“Fear God and give him glory,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the time for him to judge has arrived.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Worship the one who made heaven and earth,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the sea and springs of water.”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gospel is a focus on God the Creator.</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another angel, a second one, followed him, saying,</a:t>
            </a:r>
          </a:p>
          <a:p>
            <a:r>
              <a:rPr lang="en-US" sz="1200" b="0" i="0" kern="1200" dirty="0" smtClean="0">
                <a:solidFill>
                  <a:schemeClr val="tx1"/>
                </a:solidFill>
                <a:effectLst/>
                <a:latin typeface="+mn-lt"/>
                <a:ea typeface="+mn-ea"/>
                <a:cs typeface="+mn-cs"/>
              </a:rPr>
              <a:t>“Fallen! Babylon the Great has fallen!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She has made all nations drink the wine,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the wrath earned for her sexual sins.”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Other translations have “is fallen” twice.</a:t>
            </a:r>
            <a:r>
              <a:rPr lang="en-US" sz="1200" b="0" i="0" kern="1200" baseline="0" dirty="0" smtClean="0">
                <a:solidFill>
                  <a:schemeClr val="tx1"/>
                </a:solidFill>
                <a:effectLst/>
                <a:latin typeface="+mn-lt"/>
                <a:ea typeface="+mn-ea"/>
                <a:cs typeface="+mn-cs"/>
              </a:rPr>
              <a:t>  That is for emphasis.</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Then another angel, a third one, followed them, saying in a loud voice, “Whoever worships the beast and its image and receives a mark on his forehead or his hand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will drink the wine of God’s wrath, which has been poured undiluted into the cup of his anger. He will be tortured with fire and sulfur in the presence of the holy angels and the lamb.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The smoke from their torture goes up forever and ever. There is no rest day or night for those who worship the beast and its image or for anyone who receives the mark of its name.”</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Call for Endurance</a:t>
            </a:r>
          </a:p>
          <a:p>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Here is a call for the endurance of the saints, who keep the commandments of God and hold fast to their faithfulness in Jesus:</a:t>
            </a:r>
          </a:p>
          <a:p>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I heard a voice from heaven say, “Write this:</a:t>
            </a:r>
          </a:p>
          <a:p>
            <a:r>
              <a:rPr lang="en-US" sz="1200" b="0" i="0" kern="1200" dirty="0" smtClean="0">
                <a:solidFill>
                  <a:schemeClr val="tx1"/>
                </a:solidFill>
                <a:effectLst/>
                <a:latin typeface="+mn-lt"/>
                <a:ea typeface="+mn-ea"/>
                <a:cs typeface="+mn-cs"/>
              </a:rPr>
              <a:t>How blessed are the dead,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that is, those who die in the Lord from now 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“Yes,” says the Spirit.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“Let them rest from their labors,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for their actions follow them.”</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303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Then I looked, and there was a white cloud! On the cloud sat someone who was like the Son of Man, with a gold victor’s crown on his head and a sharp sickle in his hand.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Another angel came out of the Temple, crying out in a loud voice to the one who sat on the cloud,</a:t>
            </a:r>
          </a:p>
          <a:p>
            <a:r>
              <a:rPr lang="en-US" sz="1200" b="0" i="0" kern="1200" dirty="0" smtClean="0">
                <a:solidFill>
                  <a:schemeClr val="tx1"/>
                </a:solidFill>
                <a:effectLst/>
                <a:latin typeface="+mn-lt"/>
                <a:ea typeface="+mn-ea"/>
                <a:cs typeface="+mn-cs"/>
              </a:rPr>
              <a:t>“Swing your sickle,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gather the harvest,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for the hour has come to gather it,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the harvest of the earth is fully ripe.”</a:t>
            </a:r>
          </a:p>
          <a:p>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 one who sat on the cloud swung his sickle across the earth, and the earth was harvested.</a:t>
            </a:r>
          </a:p>
          <a:p>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Then another angel came out of the Temple in heaven. He, too, had a sharp sickle.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From the altar came another angel who had authority over fire. He called out in a loud voice to the angel who had the sharp sickle,</a:t>
            </a:r>
          </a:p>
          <a:p>
            <a:r>
              <a:rPr lang="en-US" sz="1200" b="0" i="0" kern="1200" dirty="0" smtClean="0">
                <a:solidFill>
                  <a:schemeClr val="tx1"/>
                </a:solidFill>
                <a:effectLst/>
                <a:latin typeface="+mn-lt"/>
                <a:ea typeface="+mn-ea"/>
                <a:cs typeface="+mn-cs"/>
              </a:rPr>
              <a:t>“Swing your sharp sickle,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gather the bunches of grapes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from the vine of the earth,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those grapes are ripe.”</a:t>
            </a:r>
          </a:p>
          <a:p>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So the angel swung his sickle in the earth, gathered the grapes from the earth, and threw them into the great winepress of God’s wrath. </a:t>
            </a:r>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The wine press was trampled outside the city, and blood flowed from the wine press as high as a horse’s bridle for about 1,600 stadia.</a:t>
            </a:r>
            <a:endParaRPr lang="en-US" sz="1200" b="0" i="0" kern="1200" baseline="30000" dirty="0" smtClean="0">
              <a:solidFill>
                <a:schemeClr val="tx1"/>
              </a:solidFill>
              <a:effectLst/>
              <a:latin typeface="+mn-lt"/>
              <a:ea typeface="+mn-ea"/>
              <a:cs typeface="+mn-cs"/>
            </a:endParaRPr>
          </a:p>
          <a:p>
            <a:endParaRPr lang="en-US" sz="1200" b="0" i="0" kern="1200" baseline="300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1600 stadia is about</a:t>
            </a:r>
            <a:r>
              <a:rPr lang="en-US" sz="1200" b="0" i="0" kern="1200" baseline="0" dirty="0" smtClean="0">
                <a:solidFill>
                  <a:schemeClr val="tx1"/>
                </a:solidFill>
                <a:effectLst/>
                <a:latin typeface="+mn-lt"/>
                <a:ea typeface="+mn-ea"/>
                <a:cs typeface="+mn-cs"/>
              </a:rPr>
              <a:t> 194 miles.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word translated to ripe is a word that implies overripe rather than a harvest at the peak of freshness. This is a very different harvest than the one we are used to such as the Harvest Crusade hosted by Greg Laurie.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phrase “like a son of man”.  The same phrase used of Luke in his gospel to </a:t>
            </a:r>
            <a:r>
              <a:rPr lang="en-US" sz="1200" b="0" i="0" kern="1200" baseline="0" dirty="0" err="1" smtClean="0">
                <a:solidFill>
                  <a:schemeClr val="tx1"/>
                </a:solidFill>
                <a:effectLst/>
                <a:latin typeface="+mn-lt"/>
                <a:ea typeface="+mn-ea"/>
                <a:cs typeface="+mn-cs"/>
              </a:rPr>
              <a:t>emphasise</a:t>
            </a:r>
            <a:r>
              <a:rPr lang="en-US" sz="1200" b="0" i="0" kern="1200" baseline="0" dirty="0" smtClean="0">
                <a:solidFill>
                  <a:schemeClr val="tx1"/>
                </a:solidFill>
                <a:effectLst/>
                <a:latin typeface="+mn-lt"/>
                <a:ea typeface="+mn-ea"/>
                <a:cs typeface="+mn-cs"/>
              </a:rPr>
              <a:t> the humanity of Jesus.  This is Jesus coming as the kinsman avenger.</a:t>
            </a:r>
          </a:p>
          <a:p>
            <a:pPr rtl="0"/>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304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Isaiah</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Who is this coming from Edom,</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from </a:t>
            </a:r>
            <a:r>
              <a:rPr lang="en-US" sz="1200" b="0" i="0" kern="1200" dirty="0" err="1" smtClean="0">
                <a:solidFill>
                  <a:schemeClr val="tx1"/>
                </a:solidFill>
                <a:effectLst/>
                <a:latin typeface="+mn-lt"/>
                <a:ea typeface="+mn-ea"/>
                <a:cs typeface="+mn-cs"/>
              </a:rPr>
              <a:t>Bozrah</a:t>
            </a:r>
            <a:r>
              <a:rPr lang="en-US" sz="1200" b="0" i="0" kern="1200" dirty="0" smtClean="0">
                <a:solidFill>
                  <a:schemeClr val="tx1"/>
                </a:solidFill>
                <a:effectLst/>
                <a:latin typeface="+mn-lt"/>
                <a:ea typeface="+mn-ea"/>
                <a:cs typeface="+mn-cs"/>
              </a:rPr>
              <a:t>, with his garments stained crimson?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Who is this, robed in splendor,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striding forward in the greatness of his strength?</a:t>
            </a:r>
          </a:p>
          <a:p>
            <a:r>
              <a:rPr lang="en-US" sz="1200" b="0" i="0" kern="1200" dirty="0" smtClean="0">
                <a:solidFill>
                  <a:schemeClr val="tx1"/>
                </a:solidFill>
                <a:effectLst/>
                <a:latin typeface="+mn-lt"/>
                <a:ea typeface="+mn-ea"/>
                <a:cs typeface="+mn-cs"/>
              </a:rPr>
              <a:t>“It is I, proclaiming victory,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mighty to save.”</a:t>
            </a:r>
          </a:p>
          <a:p>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Why are your garments red,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like those of one treading the winepress?</a:t>
            </a: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“I have trodden the winepress alone;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from the nations no one was with 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trampled them in my anger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trod them down in my wrath;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their blood spattered my garments,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I stained all my clothing.</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It was for me the day of vengeance;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the year for me to redeem had come.</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I looked, but there was no one to help,</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 was appalled that no one gave support;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so my own arm achieved salvation for 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my own wrath sustained me.</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I trampled the nations in my anger;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in my wrath I made them drunk</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poured their blood on the ground.”</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Bosrah</a:t>
            </a:r>
            <a:r>
              <a:rPr lang="en-US" sz="1200" b="0" i="0" kern="1200" dirty="0" smtClean="0">
                <a:solidFill>
                  <a:schemeClr val="tx1"/>
                </a:solidFill>
                <a:effectLst/>
                <a:latin typeface="+mn-lt"/>
                <a:ea typeface="+mn-ea"/>
                <a:cs typeface="+mn-cs"/>
              </a:rPr>
              <a:t> is current day Petra.</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305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Shortest</a:t>
            </a:r>
            <a:r>
              <a:rPr lang="en-US" sz="1200" b="0" i="0" kern="1200" baseline="0" dirty="0" smtClean="0">
                <a:solidFill>
                  <a:schemeClr val="tx1"/>
                </a:solidFill>
                <a:effectLst/>
                <a:latin typeface="+mn-lt"/>
                <a:ea typeface="+mn-ea"/>
                <a:cs typeface="+mn-cs"/>
              </a:rPr>
              <a:t> chapter of Revelation</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Revelation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 saw another sign in heaven. It was both spectacular and amazing. There were seven angels with the seven last plagues, with which God’s wrath is completed.</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Then I saw what looked like a sea of glass mixed with fire. Those who had conquered the beast, its image, and the number of its name were standing on the sea of glass holding God’s harps in their hands. </a:t>
            </a:r>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They sang the song of God’s servant Moses and the song of the lamb:</a:t>
            </a:r>
          </a:p>
          <a:p>
            <a:r>
              <a:rPr lang="en-US" sz="1200" b="0" i="0" kern="1200" dirty="0" smtClean="0">
                <a:solidFill>
                  <a:schemeClr val="tx1"/>
                </a:solidFill>
                <a:effectLst/>
                <a:latin typeface="+mn-lt"/>
                <a:ea typeface="+mn-ea"/>
                <a:cs typeface="+mn-cs"/>
              </a:rPr>
              <a:t>“Your deeds are both spectacular and amazing,</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Lord God Almighty.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Your ways are just and true,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King of the nations.</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Lord, who won’t fear and praise your name?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For you alone are holy,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all the nations will come and worship you</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your judgments have been revealed.”</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After these things, I looked, and the Temple, which is the Tent of Testimony in heaven, was open! </a:t>
            </a: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 seven angels with the seven plagues came out of the Temple wearing clean, shining linen with gold sashes around their chests. </a:t>
            </a: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One of the four living creatures gave to the seven angels seven gold bowls full of the wrath of God, who lives forever and ever.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 Temple was filled with smoke from the glory of God and his power, and no one could enter the Temple until the seven plagues of the seven angels came to an end.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phrase “another sign” connects</a:t>
            </a:r>
            <a:r>
              <a:rPr lang="en-US" sz="1200" b="0" i="0" kern="1200" baseline="0" dirty="0" smtClean="0">
                <a:solidFill>
                  <a:schemeClr val="tx1"/>
                </a:solidFill>
                <a:effectLst/>
                <a:latin typeface="+mn-lt"/>
                <a:ea typeface="+mn-ea"/>
                <a:cs typeface="+mn-cs"/>
              </a:rPr>
              <a:t> this chapter all the way back to 12 where we started these visions.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Through the entirety of Revelation there isn’t any praise for the actions of the saints.  This shouldn’t be a surprise as this book is about Jesus.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306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Revelation</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Then I heard a loud voice from the Temple saying to the seven angels, “Go and pour the seven bowls of God’s wrath on the earth.”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So the first angel went and poured his bowl on the earth. A horrible, painful sore appeared on the people who had the mark of the beast and worshipped the image.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These bowls will become increasingly focused</a:t>
            </a:r>
            <a:r>
              <a:rPr lang="en-US" sz="1200" b="0" i="0" kern="1200" baseline="0" dirty="0" smtClean="0">
                <a:solidFill>
                  <a:schemeClr val="tx1"/>
                </a:solidFill>
                <a:effectLst/>
                <a:latin typeface="+mn-lt"/>
                <a:ea typeface="+mn-ea"/>
                <a:cs typeface="+mn-cs"/>
              </a:rPr>
              <a:t> on thing.  They are also quit clearly from chapter 15 not a symbol of environmental mismanagement, nor Satan’s shenanigans.  These are directly from God and while this is occurring He, Himself is alone in the temple.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The second angel poured his bowl into the sea. It became like the blood of a dead body, and every living thing in the sea died.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The third angel poured his bowl into the rivers and the springs of water, and they turned into blood.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Then I heard the angel in charge of the water say,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are just. You are the one who is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who was, the Holy One,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you have judged these things.</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You have given them blood to drink</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they spilled the blood of saints and prophets.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This is what they deserve.”</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Then I heard the altar reply,</a:t>
            </a:r>
          </a:p>
          <a:p>
            <a:r>
              <a:rPr lang="en-US" sz="1200" b="0" i="0" kern="1200" dirty="0" smtClean="0">
                <a:solidFill>
                  <a:schemeClr val="tx1"/>
                </a:solidFill>
                <a:effectLst/>
                <a:latin typeface="+mn-lt"/>
                <a:ea typeface="+mn-ea"/>
                <a:cs typeface="+mn-cs"/>
              </a:rPr>
              <a:t>“Yes, Lord God Almighty,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your judgments are true and just.”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 fourth angel poured his bowl on the sun, which then was allowed to burn people with fire, </a:t>
            </a:r>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and they were burned by the fierce heat. They cursed the name of God, who has the authority over these plagues. They did not repent and give him glory.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a:t>
            </a:r>
            <a:r>
              <a:rPr lang="en-US" sz="1200" b="0" i="0" kern="1200" baseline="0" dirty="0" smtClean="0">
                <a:solidFill>
                  <a:schemeClr val="tx1"/>
                </a:solidFill>
                <a:effectLst/>
                <a:latin typeface="+mn-lt"/>
                <a:ea typeface="+mn-ea"/>
                <a:cs typeface="+mn-cs"/>
              </a:rPr>
              <a:t> is interesting to see here that once again, they know where this is calamity is coming from but still do not repent.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CLICK</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The fifth angel poured his bowl on the throne of the beast. Its kingdom was plunged into darkness. People gnawed on their tongues in anguish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and cursed the God of heaven because of their pain-filled sores. But they did not repent of their behavior.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Ah, now we begin to see the focus.  First it was on the</a:t>
            </a:r>
            <a:r>
              <a:rPr lang="en-US" sz="1200" b="0" i="0" kern="1200" baseline="0" dirty="0" smtClean="0">
                <a:solidFill>
                  <a:schemeClr val="tx1"/>
                </a:solidFill>
                <a:effectLst/>
                <a:latin typeface="+mn-lt"/>
                <a:ea typeface="+mn-ea"/>
                <a:cs typeface="+mn-cs"/>
              </a:rPr>
              <a:t> beast worshipers and now the wrath has focused on his throne.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CLICK</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The sixth angel poured his bowl on the great Euphrates River. Its water was dried up to prepare the way for the kings from the east.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Then I saw three disgusting spirits like frogs come out of the mouth of the dragon, out of the mouth of the beast, and out of the mouth of the false prophet.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They are demonic spirits that perform signs. They go to the kings of the whole earth and gather them for the war of the great Day of God Almighty.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river Euphrates</a:t>
            </a:r>
            <a:r>
              <a:rPr lang="en-US" sz="1200" b="0" i="0" kern="1200" baseline="0" dirty="0" smtClean="0">
                <a:solidFill>
                  <a:schemeClr val="tx1"/>
                </a:solidFill>
                <a:effectLst/>
                <a:latin typeface="+mn-lt"/>
                <a:ea typeface="+mn-ea"/>
                <a:cs typeface="+mn-cs"/>
              </a:rPr>
              <a:t> has carried all the way through from Genesis.  It was one of the four rivers in the Garden of Eden.  It is the river that was used to form the moat around the city of Babylon.  It is the eastern boundary of the original land grant from God to his people of Israel.  It was the boundary between the Roman and Parthian empires.  They were never able to expand across it.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Here it is being dried up so that the kings of the east can cross to make war. This war comes later.</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we have</a:t>
            </a:r>
            <a:r>
              <a:rPr lang="en-US" sz="1200" b="0" i="0" kern="1200" baseline="0" dirty="0" smtClean="0">
                <a:solidFill>
                  <a:schemeClr val="tx1"/>
                </a:solidFill>
                <a:effectLst/>
                <a:latin typeface="+mn-lt"/>
                <a:ea typeface="+mn-ea"/>
                <a:cs typeface="+mn-cs"/>
              </a:rPr>
              <a:t> a short pause between the 6</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and 7</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bowl.  Just like in all the wrath categories.</a:t>
            </a:r>
            <a:r>
              <a:rPr lang="en-US" sz="1200" b="0" i="0" kern="1200" baseline="0" dirty="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 This one is just two verses.</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“See, I am coming like a thief.</a:t>
            </a:r>
          </a:p>
          <a:p>
            <a:r>
              <a:rPr lang="en-US" sz="1200" b="0" i="0" kern="1200" dirty="0" smtClean="0">
                <a:solidFill>
                  <a:schemeClr val="tx1"/>
                </a:solidFill>
                <a:effectLst/>
                <a:latin typeface="+mn-lt"/>
                <a:ea typeface="+mn-ea"/>
                <a:cs typeface="+mn-cs"/>
              </a:rPr>
              <a:t>How blessed is the person who remains alert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keeps his clothes 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He won’t have to go naked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let others see his shame.”</a:t>
            </a:r>
          </a:p>
          <a:p>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 spirits gathered the kings to the place that is called Armageddon in Hebrew.</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It is obviously Jesus talking and this statement isn’t directed at us.  1 Thessalonians 5 tells us that the Day of the Lord will come like a thief to those who live in darkness.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1 Thessalonians  5:4-5</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However, brothers, you are not in the darkness, in order that the Day of the Lord might surprise you like a thief.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For all of you are children of the light and children of the day. We do not belong to the night or to darkness.</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307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endParaRPr lang="en-US" sz="1200" b="1" i="0" kern="1200" dirty="0" smtClean="0">
              <a:solidFill>
                <a:schemeClr val="tx1"/>
              </a:solidFill>
              <a:effectLst/>
              <a:latin typeface="+mn-lt"/>
              <a:ea typeface="+mn-ea"/>
              <a:cs typeface="+mn-cs"/>
            </a:endParaRP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 spirits gathered the kings to the place that is called Armageddon in Hebrew.</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word translated Armageddon is not</a:t>
            </a:r>
            <a:r>
              <a:rPr lang="en-US" sz="1200" b="0" i="0" kern="1200" baseline="0" dirty="0" smtClean="0">
                <a:solidFill>
                  <a:schemeClr val="tx1"/>
                </a:solidFill>
                <a:effectLst/>
                <a:latin typeface="+mn-lt"/>
                <a:ea typeface="+mn-ea"/>
                <a:cs typeface="+mn-cs"/>
              </a:rPr>
              <a:t> as settled among scholars as one might think.  It is made up of two </a:t>
            </a:r>
            <a:r>
              <a:rPr lang="en-US" sz="1200" b="0" i="0" kern="1200" baseline="0" dirty="0" err="1" smtClean="0">
                <a:solidFill>
                  <a:schemeClr val="tx1"/>
                </a:solidFill>
                <a:effectLst/>
                <a:latin typeface="+mn-lt"/>
                <a:ea typeface="+mn-ea"/>
                <a:cs typeface="+mn-cs"/>
              </a:rPr>
              <a:t>hebrew</a:t>
            </a:r>
            <a:r>
              <a:rPr lang="en-US" sz="1200" b="0" i="0" kern="1200" baseline="0" dirty="0" smtClean="0">
                <a:solidFill>
                  <a:schemeClr val="tx1"/>
                </a:solidFill>
                <a:effectLst/>
                <a:latin typeface="+mn-lt"/>
                <a:ea typeface="+mn-ea"/>
                <a:cs typeface="+mn-cs"/>
              </a:rPr>
              <a:t> words (seen at the top of the slide).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first word is </a:t>
            </a:r>
            <a:r>
              <a:rPr lang="en-US" sz="1200" b="0" i="0" kern="1200" baseline="0" dirty="0" err="1" smtClean="0">
                <a:solidFill>
                  <a:schemeClr val="tx1"/>
                </a:solidFill>
                <a:effectLst/>
                <a:latin typeface="+mn-lt"/>
                <a:ea typeface="+mn-ea"/>
                <a:cs typeface="+mn-cs"/>
              </a:rPr>
              <a:t>Har</a:t>
            </a:r>
            <a:r>
              <a:rPr lang="en-US" sz="1200" b="0" i="0" kern="1200" baseline="0" dirty="0" smtClean="0">
                <a:solidFill>
                  <a:schemeClr val="tx1"/>
                </a:solidFill>
                <a:effectLst/>
                <a:latin typeface="+mn-lt"/>
                <a:ea typeface="+mn-ea"/>
                <a:cs typeface="+mn-cs"/>
              </a:rPr>
              <a:t> and everyone agrees that it is to be translated to Mount.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Strong’s concordance makes the case that the root of the second word is Megiddo.  Megiddo is referred to 11 times in scripture and every time except Revelation 16 it is referring to the valley of Megiddo.   There is no mountain in Megiddo.  The picture on this slide is Megiddo.  The center is a </a:t>
            </a:r>
            <a:r>
              <a:rPr lang="en-US" sz="1200" b="0" i="0" kern="1200" baseline="0" dirty="0" err="1" smtClean="0">
                <a:solidFill>
                  <a:schemeClr val="tx1"/>
                </a:solidFill>
                <a:effectLst/>
                <a:latin typeface="+mn-lt"/>
                <a:ea typeface="+mn-ea"/>
                <a:cs typeface="+mn-cs"/>
              </a:rPr>
              <a:t>tel</a:t>
            </a:r>
            <a:r>
              <a:rPr lang="en-US" sz="1200" b="0" i="0" kern="1200" baseline="0" dirty="0" smtClean="0">
                <a:solidFill>
                  <a:schemeClr val="tx1"/>
                </a:solidFill>
                <a:effectLst/>
                <a:latin typeface="+mn-lt"/>
                <a:ea typeface="+mn-ea"/>
                <a:cs typeface="+mn-cs"/>
              </a:rPr>
              <a:t> which is an artificial hill made by the ruins of a city or fortress.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Having said that it is a popular viewpoint that this valley of Megiddo is what is being referenced here in Revelation 16.</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It is the place where </a:t>
            </a:r>
            <a:r>
              <a:rPr lang="en-US" sz="1200" b="0" i="0" kern="1200" baseline="0" dirty="0" err="1" smtClean="0">
                <a:solidFill>
                  <a:schemeClr val="tx1"/>
                </a:solidFill>
                <a:effectLst/>
                <a:latin typeface="+mn-lt"/>
                <a:ea typeface="+mn-ea"/>
                <a:cs typeface="+mn-cs"/>
              </a:rPr>
              <a:t>Jabin’s</a:t>
            </a:r>
            <a:r>
              <a:rPr lang="en-US" sz="1200" b="0" i="0" kern="1200" baseline="0" dirty="0" smtClean="0">
                <a:solidFill>
                  <a:schemeClr val="tx1"/>
                </a:solidFill>
                <a:effectLst/>
                <a:latin typeface="+mn-lt"/>
                <a:ea typeface="+mn-ea"/>
                <a:cs typeface="+mn-cs"/>
              </a:rPr>
              <a:t> 900 chariots were defeated.</a:t>
            </a:r>
          </a:p>
          <a:p>
            <a:r>
              <a:rPr lang="en-US" sz="1200" b="0" i="0" kern="1200" baseline="0" dirty="0" smtClean="0">
                <a:solidFill>
                  <a:schemeClr val="tx1"/>
                </a:solidFill>
                <a:effectLst/>
                <a:latin typeface="+mn-lt"/>
                <a:ea typeface="+mn-ea"/>
                <a:cs typeface="+mn-cs"/>
              </a:rPr>
              <a:t>Gideon defeated 300 Midianites, Amalekites and “children of the east” here.</a:t>
            </a:r>
          </a:p>
          <a:p>
            <a:r>
              <a:rPr lang="en-US" sz="1200" b="0" i="0" kern="1200" baseline="0" dirty="0" smtClean="0">
                <a:solidFill>
                  <a:schemeClr val="tx1"/>
                </a:solidFill>
                <a:effectLst/>
                <a:latin typeface="+mn-lt"/>
                <a:ea typeface="+mn-ea"/>
                <a:cs typeface="+mn-cs"/>
              </a:rPr>
              <a:t>Samson defeated the Philistines here.</a:t>
            </a:r>
          </a:p>
          <a:p>
            <a:r>
              <a:rPr lang="en-US" sz="1200" b="0" i="0" kern="1200" baseline="0" dirty="0" smtClean="0">
                <a:solidFill>
                  <a:schemeClr val="tx1"/>
                </a:solidFill>
                <a:effectLst/>
                <a:latin typeface="+mn-lt"/>
                <a:ea typeface="+mn-ea"/>
                <a:cs typeface="+mn-cs"/>
              </a:rPr>
              <a:t>Barak and Deborah defeated </a:t>
            </a:r>
            <a:r>
              <a:rPr lang="en-US" sz="1200" b="0" i="0" kern="1200" baseline="0" dirty="0" err="1" smtClean="0">
                <a:solidFill>
                  <a:schemeClr val="tx1"/>
                </a:solidFill>
                <a:effectLst/>
                <a:latin typeface="+mn-lt"/>
                <a:ea typeface="+mn-ea"/>
                <a:cs typeface="+mn-cs"/>
              </a:rPr>
              <a:t>Sisera</a:t>
            </a:r>
            <a:r>
              <a:rPr lang="en-US" sz="1200" b="0" i="0" kern="1200" baseline="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Saul</a:t>
            </a:r>
            <a:r>
              <a:rPr lang="en-US" sz="1200" b="0" i="0" kern="1200" baseline="0" dirty="0" smtClean="0">
                <a:solidFill>
                  <a:schemeClr val="tx1"/>
                </a:solidFill>
                <a:effectLst/>
                <a:latin typeface="+mn-lt"/>
                <a:ea typeface="+mn-ea"/>
                <a:cs typeface="+mn-cs"/>
              </a:rPr>
              <a:t> and his son were killed here.</a:t>
            </a:r>
          </a:p>
          <a:p>
            <a:r>
              <a:rPr lang="en-US" sz="1200" b="0" i="0" kern="1200" baseline="0" dirty="0" err="1" smtClean="0">
                <a:solidFill>
                  <a:schemeClr val="tx1"/>
                </a:solidFill>
                <a:effectLst/>
                <a:latin typeface="+mn-lt"/>
                <a:ea typeface="+mn-ea"/>
                <a:cs typeface="+mn-cs"/>
              </a:rPr>
              <a:t>Ahazia</a:t>
            </a:r>
            <a:r>
              <a:rPr lang="en-US" sz="1200" b="0" i="0" kern="1200" baseline="0" dirty="0" smtClean="0">
                <a:solidFill>
                  <a:schemeClr val="tx1"/>
                </a:solidFill>
                <a:effectLst/>
                <a:latin typeface="+mn-lt"/>
                <a:ea typeface="+mn-ea"/>
                <a:cs typeface="+mn-cs"/>
              </a:rPr>
              <a:t> was killed by Jehu.</a:t>
            </a:r>
          </a:p>
          <a:p>
            <a:r>
              <a:rPr lang="en-US" sz="1200" b="0" i="0" kern="1200" baseline="0" dirty="0" smtClean="0">
                <a:solidFill>
                  <a:schemeClr val="tx1"/>
                </a:solidFill>
                <a:effectLst/>
                <a:latin typeface="+mn-lt"/>
                <a:ea typeface="+mn-ea"/>
                <a:cs typeface="+mn-cs"/>
              </a:rPr>
              <a:t>King Josiah confronted </a:t>
            </a:r>
            <a:r>
              <a:rPr lang="en-US" sz="1200" b="0" i="0" kern="1200" baseline="0" dirty="0" err="1" smtClean="0">
                <a:solidFill>
                  <a:schemeClr val="tx1"/>
                </a:solidFill>
                <a:effectLst/>
                <a:latin typeface="+mn-lt"/>
                <a:ea typeface="+mn-ea"/>
                <a:cs typeface="+mn-cs"/>
              </a:rPr>
              <a:t>Pharoah</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Neco</a:t>
            </a:r>
            <a:r>
              <a:rPr lang="en-US" sz="1200" b="0" i="0" kern="1200" baseline="0" dirty="0" smtClean="0">
                <a:solidFill>
                  <a:schemeClr val="tx1"/>
                </a:solidFill>
                <a:effectLst/>
                <a:latin typeface="+mn-lt"/>
                <a:ea typeface="+mn-ea"/>
                <a:cs typeface="+mn-cs"/>
              </a:rPr>
              <a:t> here and was slain.</a:t>
            </a:r>
          </a:p>
          <a:p>
            <a:r>
              <a:rPr lang="en-US" sz="1200" b="0" i="0" kern="1200" baseline="0" dirty="0" smtClean="0">
                <a:solidFill>
                  <a:schemeClr val="tx1"/>
                </a:solidFill>
                <a:effectLst/>
                <a:latin typeface="+mn-lt"/>
                <a:ea typeface="+mn-ea"/>
                <a:cs typeface="+mn-cs"/>
              </a:rPr>
              <a:t>The Crusades met in combat here.</a:t>
            </a:r>
          </a:p>
          <a:p>
            <a:r>
              <a:rPr lang="en-US" sz="1200" b="0" i="0" kern="1200" baseline="0" dirty="0" err="1" smtClean="0">
                <a:solidFill>
                  <a:schemeClr val="tx1"/>
                </a:solidFill>
                <a:effectLst/>
                <a:latin typeface="+mn-lt"/>
                <a:ea typeface="+mn-ea"/>
                <a:cs typeface="+mn-cs"/>
              </a:rPr>
              <a:t>Napolean’s</a:t>
            </a:r>
            <a:r>
              <a:rPr lang="en-US" sz="1200" b="0" i="0" kern="1200" baseline="0" dirty="0" smtClean="0">
                <a:solidFill>
                  <a:schemeClr val="tx1"/>
                </a:solidFill>
                <a:effectLst/>
                <a:latin typeface="+mn-lt"/>
                <a:ea typeface="+mn-ea"/>
                <a:cs typeface="+mn-cs"/>
              </a:rPr>
              <a:t> met disaster here on his march to Syria.</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plains of </a:t>
            </a:r>
            <a:r>
              <a:rPr lang="en-US" sz="1200" b="0" i="0" kern="1200" baseline="0" dirty="0" err="1" smtClean="0">
                <a:solidFill>
                  <a:schemeClr val="tx1"/>
                </a:solidFill>
                <a:effectLst/>
                <a:latin typeface="+mn-lt"/>
                <a:ea typeface="+mn-ea"/>
                <a:cs typeface="+mn-cs"/>
              </a:rPr>
              <a:t>Meggido</a:t>
            </a:r>
            <a:r>
              <a:rPr lang="en-US" sz="1200" b="0" i="0" kern="1200" baseline="0" dirty="0" smtClean="0">
                <a:solidFill>
                  <a:schemeClr val="tx1"/>
                </a:solidFill>
                <a:effectLst/>
                <a:latin typeface="+mn-lt"/>
                <a:ea typeface="+mn-ea"/>
                <a:cs typeface="+mn-cs"/>
              </a:rPr>
              <a:t> have a bloody history.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While the title of this slide is written in </a:t>
            </a:r>
            <a:r>
              <a:rPr lang="en-US" sz="1200" b="0" i="0" kern="1200" baseline="0" dirty="0" err="1" smtClean="0">
                <a:solidFill>
                  <a:schemeClr val="tx1"/>
                </a:solidFill>
                <a:effectLst/>
                <a:latin typeface="+mn-lt"/>
                <a:ea typeface="+mn-ea"/>
                <a:cs typeface="+mn-cs"/>
              </a:rPr>
              <a:t>hebrew</a:t>
            </a:r>
            <a:r>
              <a:rPr lang="en-US" sz="1200" b="0" i="0" kern="1200" baseline="0" dirty="0" smtClean="0">
                <a:solidFill>
                  <a:schemeClr val="tx1"/>
                </a:solidFill>
                <a:effectLst/>
                <a:latin typeface="+mn-lt"/>
                <a:ea typeface="+mn-ea"/>
                <a:cs typeface="+mn-cs"/>
              </a:rPr>
              <a:t>. John wrote Revelation in Greek.</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308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There is a second view gaining popularity.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a:t>
            </a:r>
            <a:r>
              <a:rPr lang="en-US" sz="1200" b="0" i="0" kern="1200" baseline="0" dirty="0" smtClean="0">
                <a:solidFill>
                  <a:schemeClr val="tx1"/>
                </a:solidFill>
                <a:effectLst/>
                <a:latin typeface="+mn-lt"/>
                <a:ea typeface="+mn-ea"/>
                <a:cs typeface="+mn-cs"/>
              </a:rPr>
              <a:t> Zechariah 12:9-11 tells us the place of the final battle against the nations is in Jerusalem.  The valley of Megiddo (</a:t>
            </a:r>
            <a:r>
              <a:rPr lang="en-US" sz="1200" b="0" i="0" kern="1200" baseline="0" dirty="0" err="1" smtClean="0">
                <a:solidFill>
                  <a:schemeClr val="tx1"/>
                </a:solidFill>
                <a:effectLst/>
                <a:latin typeface="+mn-lt"/>
                <a:ea typeface="+mn-ea"/>
                <a:cs typeface="+mn-cs"/>
              </a:rPr>
              <a:t>Jezreel</a:t>
            </a:r>
            <a:r>
              <a:rPr lang="en-US" sz="1200" b="0" i="0" kern="1200" baseline="0" dirty="0" smtClean="0">
                <a:solidFill>
                  <a:schemeClr val="tx1"/>
                </a:solidFill>
                <a:effectLst/>
                <a:latin typeface="+mn-lt"/>
                <a:ea typeface="+mn-ea"/>
                <a:cs typeface="+mn-cs"/>
              </a:rPr>
              <a:t>) is 55.26 miles or 88.93 Km from Jerusalem.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is a letter in Hebrew for which neither Greek nor English has a corresponding letter. </a:t>
            </a:r>
          </a:p>
          <a:p>
            <a:r>
              <a:rPr lang="en-US" sz="1200" b="0" i="0" kern="1200" baseline="0" dirty="0" smtClean="0">
                <a:solidFill>
                  <a:schemeClr val="tx1"/>
                </a:solidFill>
                <a:effectLst/>
                <a:latin typeface="+mn-lt"/>
                <a:ea typeface="+mn-ea"/>
                <a:cs typeface="+mn-cs"/>
              </a:rPr>
              <a:t>There are two letters in </a:t>
            </a:r>
            <a:r>
              <a:rPr lang="en-US" sz="1200" b="0" i="0" kern="1200" baseline="0" dirty="0" err="1" smtClean="0">
                <a:solidFill>
                  <a:schemeClr val="tx1"/>
                </a:solidFill>
                <a:effectLst/>
                <a:latin typeface="+mn-lt"/>
                <a:ea typeface="+mn-ea"/>
                <a:cs typeface="+mn-cs"/>
              </a:rPr>
              <a:t>hebrew</a:t>
            </a:r>
            <a:r>
              <a:rPr lang="en-US" sz="1200" b="0" i="0" kern="1200" baseline="0" dirty="0" smtClean="0">
                <a:solidFill>
                  <a:schemeClr val="tx1"/>
                </a:solidFill>
                <a:effectLst/>
                <a:latin typeface="+mn-lt"/>
                <a:ea typeface="+mn-ea"/>
                <a:cs typeface="+mn-cs"/>
              </a:rPr>
              <a:t> that are transliterated to a “g” in both Greek and English.  One is the letter </a:t>
            </a:r>
            <a:r>
              <a:rPr lang="en-US" sz="1200" b="0" i="0" kern="1200" baseline="0" dirty="0" err="1" smtClean="0">
                <a:solidFill>
                  <a:schemeClr val="tx1"/>
                </a:solidFill>
                <a:effectLst/>
                <a:latin typeface="+mn-lt"/>
                <a:ea typeface="+mn-ea"/>
                <a:cs typeface="+mn-cs"/>
              </a:rPr>
              <a:t>ayin</a:t>
            </a:r>
            <a:r>
              <a:rPr lang="en-US" sz="1200" b="0" i="0" kern="1200" baseline="0" dirty="0" smtClean="0">
                <a:solidFill>
                  <a:schemeClr val="tx1"/>
                </a:solidFill>
                <a:effectLst/>
                <a:latin typeface="+mn-lt"/>
                <a:ea typeface="+mn-ea"/>
                <a:cs typeface="+mn-cs"/>
              </a:rPr>
              <a:t> (looks like a y) it is pronounced from the back of the throat like a hard ‘g’.  It is represented in English with a backward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As an example the word Gomorrah is ‘</a:t>
            </a:r>
            <a:r>
              <a:rPr lang="en-US" sz="1200" b="0" i="0" kern="1200" baseline="0" dirty="0" err="1" smtClean="0">
                <a:solidFill>
                  <a:schemeClr val="tx1"/>
                </a:solidFill>
                <a:effectLst/>
                <a:latin typeface="+mn-lt"/>
                <a:ea typeface="+mn-ea"/>
                <a:cs typeface="+mn-cs"/>
              </a:rPr>
              <a:t>amorah</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the ‘g’ is a transliterated </a:t>
            </a:r>
            <a:r>
              <a:rPr lang="en-US" sz="1200" b="0" i="0" kern="1200" dirty="0" err="1" smtClean="0">
                <a:solidFill>
                  <a:schemeClr val="tx1"/>
                </a:solidFill>
                <a:effectLst/>
                <a:latin typeface="+mn-lt"/>
                <a:ea typeface="+mn-ea"/>
                <a:cs typeface="+mn-cs"/>
              </a:rPr>
              <a:t>ayin</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then this passage fits Zechariah.  It becomes </a:t>
            </a:r>
            <a:r>
              <a:rPr lang="en-US" sz="1200" b="0" i="0" kern="1200" baseline="0" dirty="0" err="1" smtClean="0">
                <a:solidFill>
                  <a:schemeClr val="tx1"/>
                </a:solidFill>
                <a:effectLst/>
                <a:latin typeface="+mn-lt"/>
                <a:ea typeface="+mn-ea"/>
                <a:cs typeface="+mn-cs"/>
              </a:rPr>
              <a:t>har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mo’ed</a:t>
            </a:r>
            <a:r>
              <a:rPr lang="en-US" sz="1200" b="0" i="0" kern="1200" baseline="0" dirty="0" smtClean="0">
                <a:solidFill>
                  <a:schemeClr val="tx1"/>
                </a:solidFill>
                <a:effectLst/>
                <a:latin typeface="+mn-lt"/>
                <a:ea typeface="+mn-ea"/>
                <a:cs typeface="+mn-cs"/>
              </a:rPr>
              <a:t>.  This word does appear in Isaiah 14:13.</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You said in your heart,</a:t>
            </a:r>
            <a:r>
              <a:rPr lang="en-US" dirty="0" smtClean="0"/>
              <a:t/>
            </a:r>
            <a:br>
              <a:rPr lang="en-US" dirty="0" smtClean="0"/>
            </a:br>
            <a:r>
              <a:rPr lang="en-US" sz="1200" b="0" i="0" kern="1200" dirty="0" smtClean="0">
                <a:solidFill>
                  <a:schemeClr val="tx1"/>
                </a:solidFill>
                <a:effectLst/>
                <a:latin typeface="+mn-lt"/>
                <a:ea typeface="+mn-ea"/>
                <a:cs typeface="+mn-cs"/>
              </a:rPr>
              <a:t>    ‘I’ll ascend to heaven,</a:t>
            </a:r>
            <a:r>
              <a:rPr lang="en-US" dirty="0" smtClean="0"/>
              <a:t/>
            </a:r>
            <a:br>
              <a:rPr lang="en-US" dirty="0" smtClean="0"/>
            </a:br>
            <a:r>
              <a:rPr lang="en-US" sz="1200" b="0" i="0" kern="1200" dirty="0" smtClean="0">
                <a:solidFill>
                  <a:schemeClr val="tx1"/>
                </a:solidFill>
                <a:effectLst/>
                <a:latin typeface="+mn-lt"/>
                <a:ea typeface="+mn-ea"/>
                <a:cs typeface="+mn-cs"/>
              </a:rPr>
              <a:t>        above the stars of God.</a:t>
            </a:r>
            <a:r>
              <a:rPr lang="en-US" dirty="0" smtClean="0"/>
              <a:t/>
            </a:r>
            <a:br>
              <a:rPr lang="en-US" dirty="0" smtClean="0"/>
            </a:br>
            <a:r>
              <a:rPr lang="en-US" sz="1200" b="0" i="0" kern="1200" dirty="0" smtClean="0">
                <a:solidFill>
                  <a:schemeClr val="tx1"/>
                </a:solidFill>
                <a:effectLst/>
                <a:latin typeface="+mn-lt"/>
                <a:ea typeface="+mn-ea"/>
                <a:cs typeface="+mn-cs"/>
              </a:rPr>
              <a:t>I’ll erect my throne;</a:t>
            </a:r>
            <a:r>
              <a:rPr lang="en-US" dirty="0" smtClean="0"/>
              <a:t/>
            </a:r>
            <a:br>
              <a:rPr lang="en-US" dirty="0" smtClean="0"/>
            </a:br>
            <a:r>
              <a:rPr lang="en-US" sz="1200" b="0" i="0" kern="1200" dirty="0" smtClean="0">
                <a:solidFill>
                  <a:schemeClr val="tx1"/>
                </a:solidFill>
                <a:effectLst/>
                <a:latin typeface="+mn-lt"/>
                <a:ea typeface="+mn-ea"/>
                <a:cs typeface="+mn-cs"/>
              </a:rPr>
              <a:t>    I’ll sit on the Mount of Assembly</a:t>
            </a:r>
            <a:r>
              <a:rPr lang="en-US" dirty="0" smtClean="0"/>
              <a:t/>
            </a:r>
            <a:br>
              <a:rPr lang="en-US" dirty="0" smtClean="0"/>
            </a:br>
            <a:r>
              <a:rPr lang="en-US" sz="1200" b="0" i="0" kern="1200" dirty="0" smtClean="0">
                <a:solidFill>
                  <a:schemeClr val="tx1"/>
                </a:solidFill>
                <a:effectLst/>
                <a:latin typeface="+mn-lt"/>
                <a:ea typeface="+mn-ea"/>
                <a:cs typeface="+mn-cs"/>
              </a:rPr>
              <a:t>        in the far reaches of the north;</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phrase “mount of assembly” is this Hebrew</a:t>
            </a:r>
            <a:r>
              <a:rPr lang="en-US" sz="1200" b="0" i="0" kern="1200" baseline="0" dirty="0" smtClean="0">
                <a:solidFill>
                  <a:schemeClr val="tx1"/>
                </a:solidFill>
                <a:effectLst/>
                <a:latin typeface="+mn-lt"/>
                <a:ea typeface="+mn-ea"/>
                <a:cs typeface="+mn-cs"/>
              </a:rPr>
              <a:t> phrase </a:t>
            </a:r>
            <a:r>
              <a:rPr lang="en-US" sz="1200" b="0" i="0" kern="1200" baseline="0" dirty="0" err="1" smtClean="0">
                <a:solidFill>
                  <a:schemeClr val="tx1"/>
                </a:solidFill>
                <a:effectLst/>
                <a:latin typeface="+mn-lt"/>
                <a:ea typeface="+mn-ea"/>
                <a:cs typeface="+mn-cs"/>
              </a:rPr>
              <a:t>har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mo’ed</a:t>
            </a:r>
            <a:r>
              <a:rPr lang="en-US" sz="1200" b="0" i="0" kern="1200" baseline="0" dirty="0" smtClean="0">
                <a:solidFill>
                  <a:schemeClr val="tx1"/>
                </a:solidFill>
                <a:effectLst/>
                <a:latin typeface="+mn-lt"/>
                <a:ea typeface="+mn-ea"/>
                <a:cs typeface="+mn-cs"/>
              </a:rPr>
              <a:t>.  Sometimes it is translated to “mount of congregation”.  It is Mount Zion.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John does make it a point to tell us that this location is known by the name he writes in Hebrew.</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309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Acts 18-20</a:t>
            </a:r>
          </a:p>
          <a:p>
            <a:r>
              <a:rPr lang="en-US" dirty="0" smtClean="0"/>
              <a:t>Ephesians</a:t>
            </a:r>
            <a:r>
              <a:rPr lang="en-US" baseline="0" dirty="0" smtClean="0"/>
              <a:t> 3; 5</a:t>
            </a:r>
          </a:p>
          <a:p>
            <a:endParaRPr lang="en-US" dirty="0" smtClean="0"/>
          </a:p>
        </p:txBody>
      </p:sp>
      <p:sp>
        <p:nvSpPr>
          <p:cNvPr id="4" name="Slide Number Placeholder 3"/>
          <p:cNvSpPr>
            <a:spLocks noGrp="1"/>
          </p:cNvSpPr>
          <p:nvPr>
            <p:ph type="sldNum" sz="quarter" idx="10"/>
          </p:nvPr>
        </p:nvSpPr>
        <p:spPr/>
        <p:txBody>
          <a:bodyPr/>
          <a:lstStyle/>
          <a:p>
            <a:fld id="{69D7ECCC-5D98-40D5-80D6-5A98A53CFA20}" type="slidenum">
              <a:rPr lang="en-US" smtClean="0"/>
              <a:t>31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Revelation</a:t>
            </a:r>
          </a:p>
          <a:p>
            <a:endParaRPr lang="en-US" sz="1200" b="1"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The seventh angel threw the contents of his bowl across the sky. A loud voice came from the throne in the Temple and said, “It has happened!”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There were flashes of lightning, noises, peals of thunder, and a powerful earthquake. There has never been such a powerful earthquake since people have been on the earth. </a:t>
            </a:r>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The great city was split into three parts, and the cities of the nations fell. God remembered to give Babylon the Great the cup of wine filled with the fury of his wrath. </a:t>
            </a:r>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Every island vanished,</a:t>
            </a:r>
            <a:r>
              <a:rPr lang="en-US" sz="1200" b="0"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the mountains could no longer be found. </a:t>
            </a:r>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Huge hailstones, each weighing about a talent, fell from the sky on people, who cursed God because the plague of hail was so terrible.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final bowl is thrown on the air.  Who is the prince of the power of the air?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next two chapters are going to expand on what happens to the great city, that is Babylon the Great.</a:t>
            </a:r>
          </a:p>
        </p:txBody>
      </p:sp>
      <p:sp>
        <p:nvSpPr>
          <p:cNvPr id="4" name="Slide Number Placeholder 3"/>
          <p:cNvSpPr>
            <a:spLocks noGrp="1"/>
          </p:cNvSpPr>
          <p:nvPr>
            <p:ph type="sldNum" sz="quarter" idx="10"/>
          </p:nvPr>
        </p:nvSpPr>
        <p:spPr/>
        <p:txBody>
          <a:bodyPr/>
          <a:lstStyle/>
          <a:p>
            <a:fld id="{69D7ECCC-5D98-40D5-80D6-5A98A53CFA20}" type="slidenum">
              <a:rPr lang="en-US" smtClean="0"/>
              <a:t>310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Revelation</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Then one of the seven angels who held the seven bowls came and told me, “Come, I will show you how the notorious prostitute who sits on many waters will be judged.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The kings of the earth committed sexual immorality with her, and those living on earth became drunk with the wine of her immorality.”</a:t>
            </a: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Then the angel carried me away in the Spirit into a wilderness. I saw a woman sitting on a scarlet beast that was controlled by blasphemy. It had seven heads and ten horns.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The woman wore purple and scarlet clothes and was adorned with gold, gems, and pearls. In her hand she was holding a gold cup filled with detestable things and the impurities of her immorality.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On her forehead was written a secret name:</a:t>
            </a:r>
          </a:p>
          <a:p>
            <a:endParaRPr lang="en-US" sz="1200" b="0" i="0" kern="1200" cap="small" dirty="0" smtClean="0">
              <a:solidFill>
                <a:schemeClr val="tx1"/>
              </a:solidFill>
              <a:effectLst/>
              <a:latin typeface="+mn-lt"/>
              <a:ea typeface="+mn-ea"/>
              <a:cs typeface="+mn-cs"/>
            </a:endParaRPr>
          </a:p>
          <a:p>
            <a:r>
              <a:rPr lang="en-US" sz="1200" b="0" i="0" kern="1200" cap="small" dirty="0" smtClean="0">
                <a:solidFill>
                  <a:schemeClr val="tx1"/>
                </a:solidFill>
                <a:effectLst/>
                <a:latin typeface="+mn-lt"/>
                <a:ea typeface="+mn-ea"/>
                <a:cs typeface="+mn-cs"/>
              </a:rPr>
              <a:t>Babylon the Great</a:t>
            </a:r>
            <a:r>
              <a:rPr lang="en-US" sz="1200" b="0" i="0" kern="1200" dirty="0" smtClean="0">
                <a:solidFill>
                  <a:schemeClr val="tx1"/>
                </a:solidFill>
                <a:effectLst/>
                <a:latin typeface="+mn-lt"/>
                <a:ea typeface="+mn-ea"/>
                <a:cs typeface="+mn-cs"/>
              </a:rPr>
              <a:t>,</a:t>
            </a:r>
          </a:p>
          <a:p>
            <a:r>
              <a:rPr lang="en-US" sz="1200" b="0" i="0" kern="1200" cap="small" dirty="0" smtClean="0">
                <a:solidFill>
                  <a:schemeClr val="tx1"/>
                </a:solidFill>
                <a:effectLst/>
                <a:latin typeface="+mn-lt"/>
                <a:ea typeface="+mn-ea"/>
                <a:cs typeface="+mn-cs"/>
              </a:rPr>
              <a:t>the Mother of Prostitutes</a:t>
            </a:r>
            <a:endParaRPr lang="en-US" sz="1200" b="0" i="0" kern="1200" dirty="0" smtClean="0">
              <a:solidFill>
                <a:schemeClr val="tx1"/>
              </a:solidFill>
              <a:effectLst/>
              <a:latin typeface="+mn-lt"/>
              <a:ea typeface="+mn-ea"/>
              <a:cs typeface="+mn-cs"/>
            </a:endParaRPr>
          </a:p>
          <a:p>
            <a:r>
              <a:rPr lang="en-US" sz="1200" b="0" i="0" kern="1200" cap="small" dirty="0" smtClean="0">
                <a:solidFill>
                  <a:schemeClr val="tx1"/>
                </a:solidFill>
                <a:effectLst/>
                <a:latin typeface="+mn-lt"/>
                <a:ea typeface="+mn-ea"/>
                <a:cs typeface="+mn-cs"/>
              </a:rPr>
              <a:t>and Detestable Things of the Earth</a:t>
            </a:r>
            <a:endParaRPr lang="en-US" sz="1200" b="0" i="0" kern="1200" dirty="0" smtClean="0">
              <a:solidFill>
                <a:schemeClr val="tx1"/>
              </a:solidFill>
              <a:effectLst/>
              <a:latin typeface="+mn-lt"/>
              <a:ea typeface="+mn-ea"/>
              <a:cs typeface="+mn-cs"/>
            </a:endParaRPr>
          </a:p>
          <a:p>
            <a:endParaRPr lang="en-US" sz="1200" b="1" i="0" kern="1200" baseline="30000" dirty="0" smtClean="0">
              <a:solidFill>
                <a:schemeClr val="tx1"/>
              </a:solidFill>
              <a:effectLst/>
              <a:latin typeface="+mn-lt"/>
              <a:ea typeface="+mn-ea"/>
              <a:cs typeface="+mn-cs"/>
            </a:endParaRP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I saw that the woman was drunk with the blood of the saints and the blood of the witnesses to Jesus. I was very surprised when I saw her.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had seven heads and ten horns.</a:t>
            </a:r>
          </a:p>
          <a:p>
            <a:r>
              <a:rPr lang="en-US" sz="1200" b="0" i="0" kern="1200" dirty="0" smtClean="0">
                <a:solidFill>
                  <a:schemeClr val="tx1"/>
                </a:solidFill>
                <a:effectLst/>
                <a:latin typeface="+mn-lt"/>
                <a:ea typeface="+mn-ea"/>
                <a:cs typeface="+mn-cs"/>
              </a:rPr>
              <a:t>	So we know who this beast is.</a:t>
            </a:r>
          </a:p>
          <a:p>
            <a:r>
              <a:rPr lang="en-US" sz="1200" b="0" i="0" kern="1200" dirty="0" smtClean="0">
                <a:solidFill>
                  <a:schemeClr val="tx1"/>
                </a:solidFill>
                <a:effectLst/>
                <a:latin typeface="+mn-lt"/>
                <a:ea typeface="+mn-ea"/>
                <a:cs typeface="+mn-cs"/>
              </a:rPr>
              <a:t>On the woman's forehead is written her title in all caps.</a:t>
            </a:r>
          </a:p>
          <a:p>
            <a:r>
              <a:rPr lang="en-US" sz="1200" b="0" i="0" kern="1200" dirty="0" smtClean="0">
                <a:solidFill>
                  <a:schemeClr val="tx1"/>
                </a:solidFill>
                <a:effectLst/>
                <a:latin typeface="+mn-lt"/>
                <a:ea typeface="+mn-ea"/>
                <a:cs typeface="+mn-cs"/>
              </a:rPr>
              <a:t>	This is because that his how it is written in the Greek.</a:t>
            </a:r>
          </a:p>
          <a:p>
            <a:r>
              <a:rPr lang="en-US" sz="1200" b="0" i="0" kern="1200" dirty="0" smtClean="0">
                <a:solidFill>
                  <a:schemeClr val="tx1"/>
                </a:solidFill>
                <a:effectLst/>
                <a:latin typeface="+mn-lt"/>
                <a:ea typeface="+mn-ea"/>
                <a:cs typeface="+mn-cs"/>
              </a:rPr>
              <a:t>	Prostitution is an idiom describing spiritual infidelity.</a:t>
            </a:r>
          </a:p>
          <a:p>
            <a:r>
              <a:rPr lang="en-US" sz="1200" b="0" i="0" kern="1200" dirty="0" smtClean="0">
                <a:solidFill>
                  <a:schemeClr val="tx1"/>
                </a:solidFill>
                <a:effectLst/>
                <a:latin typeface="+mn-lt"/>
                <a:ea typeface="+mn-ea"/>
                <a:cs typeface="+mn-cs"/>
              </a:rPr>
              <a:t>	Here she is labeled the Mother of ALL harlots.</a:t>
            </a:r>
          </a:p>
          <a:p>
            <a:r>
              <a:rPr lang="en-US" sz="1200" b="0" i="0" kern="1200" dirty="0" smtClean="0">
                <a:solidFill>
                  <a:schemeClr val="tx1"/>
                </a:solidFill>
                <a:effectLst/>
                <a:latin typeface="+mn-lt"/>
                <a:ea typeface="+mn-ea"/>
                <a:cs typeface="+mn-cs"/>
              </a:rPr>
              <a:t>		Babylon is where all pagan worship was born.</a:t>
            </a:r>
          </a:p>
          <a:p>
            <a:r>
              <a:rPr lang="en-US" sz="1200" b="0" i="0" kern="1200" dirty="0" smtClean="0">
                <a:solidFill>
                  <a:schemeClr val="tx1"/>
                </a:solidFill>
                <a:effectLst/>
                <a:latin typeface="+mn-lt"/>
                <a:ea typeface="+mn-ea"/>
                <a:cs typeface="+mn-cs"/>
              </a:rPr>
              <a:t>		Nimrod</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Marad</a:t>
            </a:r>
            <a:r>
              <a:rPr lang="en-US" sz="1200" b="0" i="0" kern="1200" baseline="0" dirty="0" smtClean="0">
                <a:solidFill>
                  <a:schemeClr val="tx1"/>
                </a:solidFill>
                <a:effectLst/>
                <a:latin typeface="+mn-lt"/>
                <a:ea typeface="+mn-ea"/>
                <a:cs typeface="+mn-cs"/>
              </a:rPr>
              <a:t> in </a:t>
            </a:r>
            <a:r>
              <a:rPr lang="en-US" sz="1200" b="0" i="0" kern="1200" baseline="0" dirty="0" err="1" smtClean="0">
                <a:solidFill>
                  <a:schemeClr val="tx1"/>
                </a:solidFill>
                <a:effectLst/>
                <a:latin typeface="+mn-lt"/>
                <a:ea typeface="+mn-ea"/>
                <a:cs typeface="+mn-cs"/>
              </a:rPr>
              <a:t>hebrew</a:t>
            </a:r>
            <a:r>
              <a:rPr lang="en-US" sz="1200" b="0" i="0" kern="1200" baseline="0" dirty="0" smtClean="0">
                <a:solidFill>
                  <a:schemeClr val="tx1"/>
                </a:solidFill>
                <a:effectLst/>
                <a:latin typeface="+mn-lt"/>
                <a:ea typeface="+mn-ea"/>
                <a:cs typeface="+mn-cs"/>
              </a:rPr>
              <a:t>, “to rebel” or “we will rebel”)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 mighty hunter before the Lord.</a:t>
            </a:r>
          </a:p>
          <a:p>
            <a:r>
              <a:rPr lang="en-US" sz="1200" b="0" i="0" kern="1200" dirty="0" smtClean="0">
                <a:solidFill>
                  <a:schemeClr val="tx1"/>
                </a:solidFill>
                <a:effectLst/>
                <a:latin typeface="+mn-lt"/>
                <a:ea typeface="+mn-ea"/>
                <a:cs typeface="+mn-cs"/>
              </a:rPr>
              <a:t>			This is to mean that he placed himself before God.</a:t>
            </a:r>
          </a:p>
          <a:p>
            <a:r>
              <a:rPr lang="en-US" sz="1200" b="0" i="1" u="none" strike="noStrike" kern="1200" baseline="0" dirty="0" smtClean="0">
                <a:solidFill>
                  <a:schemeClr val="tx1"/>
                </a:solidFill>
                <a:latin typeface="+mn-lt"/>
                <a:ea typeface="+mn-ea"/>
                <a:cs typeface="+mn-cs"/>
              </a:rPr>
              <a:t>Nimrod persuaded mankind not to ascribe their happiness to God, but to</a:t>
            </a:r>
          </a:p>
          <a:p>
            <a:r>
              <a:rPr lang="en-US" sz="1200" b="0" i="1" u="none" strike="noStrike" kern="1200" baseline="0" dirty="0" smtClean="0">
                <a:solidFill>
                  <a:schemeClr val="tx1"/>
                </a:solidFill>
                <a:latin typeface="+mn-lt"/>
                <a:ea typeface="+mn-ea"/>
                <a:cs typeface="+mn-cs"/>
              </a:rPr>
              <a:t>think that his own excellency was the source of it. And he soon changed</a:t>
            </a:r>
          </a:p>
          <a:p>
            <a:r>
              <a:rPr lang="en-US" sz="1200" b="0" i="1" u="none" strike="noStrike" kern="1200" baseline="0" dirty="0" smtClean="0">
                <a:solidFill>
                  <a:schemeClr val="tx1"/>
                </a:solidFill>
                <a:latin typeface="+mn-lt"/>
                <a:ea typeface="+mn-ea"/>
                <a:cs typeface="+mn-cs"/>
              </a:rPr>
              <a:t>things into a tyranny, thinking that there was no other way to wean men from</a:t>
            </a:r>
          </a:p>
          <a:p>
            <a:r>
              <a:rPr lang="en-US" sz="1200" b="0" i="1" u="none" strike="noStrike" kern="1200" baseline="0" dirty="0" smtClean="0">
                <a:solidFill>
                  <a:schemeClr val="tx1"/>
                </a:solidFill>
                <a:latin typeface="+mn-lt"/>
                <a:ea typeface="+mn-ea"/>
                <a:cs typeface="+mn-cs"/>
              </a:rPr>
              <a:t>the fear of God, than by making them rely upon his own power.</a:t>
            </a:r>
          </a:p>
          <a:p>
            <a:r>
              <a:rPr lang="en-US" sz="1200" b="0" i="0" u="none" strike="noStrike" kern="1200" baseline="0" dirty="0" smtClean="0">
                <a:solidFill>
                  <a:schemeClr val="tx1"/>
                </a:solidFill>
                <a:latin typeface="+mn-lt"/>
                <a:ea typeface="+mn-ea"/>
                <a:cs typeface="+mn-cs"/>
              </a:rPr>
              <a:t>Josephus, </a:t>
            </a:r>
            <a:r>
              <a:rPr lang="en-US" sz="1200" b="0" i="1" u="none" strike="noStrike" kern="1200" baseline="0" dirty="0" smtClean="0">
                <a:solidFill>
                  <a:schemeClr val="tx1"/>
                </a:solidFill>
                <a:latin typeface="+mn-lt"/>
                <a:ea typeface="+mn-ea"/>
                <a:cs typeface="+mn-cs"/>
              </a:rPr>
              <a:t>Antiquities of Jews, I.c.4.2</a:t>
            </a:r>
          </a:p>
          <a:p>
            <a:endParaRPr lang="en-US" sz="1200" b="0" i="0" kern="1200" dirty="0" smtClean="0">
              <a:solidFill>
                <a:schemeClr val="tx1"/>
              </a:solidFill>
              <a:effectLst/>
              <a:latin typeface="+mn-lt"/>
              <a:ea typeface="+mn-ea"/>
              <a:cs typeface="+mn-cs"/>
            </a:endParaRPr>
          </a:p>
          <a:p>
            <a:r>
              <a:rPr lang="en-US" sz="1200" b="0" i="1" u="none" strike="noStrike" kern="1200" baseline="0" dirty="0" smtClean="0">
                <a:solidFill>
                  <a:schemeClr val="tx1"/>
                </a:solidFill>
                <a:latin typeface="+mn-lt"/>
                <a:ea typeface="+mn-ea"/>
                <a:cs typeface="+mn-cs"/>
              </a:rPr>
              <a:t>From the foundation of the world none was ever found like Nimrod,</a:t>
            </a:r>
          </a:p>
          <a:p>
            <a:r>
              <a:rPr lang="en-US" sz="1200" b="0" i="1" u="none" strike="noStrike" kern="1200" baseline="0" dirty="0" smtClean="0">
                <a:solidFill>
                  <a:schemeClr val="tx1"/>
                </a:solidFill>
                <a:latin typeface="+mn-lt"/>
                <a:ea typeface="+mn-ea"/>
                <a:cs typeface="+mn-cs"/>
              </a:rPr>
              <a:t>powerful in hunting, and in rebellions against the Lord.</a:t>
            </a:r>
          </a:p>
          <a:p>
            <a:r>
              <a:rPr lang="en-US" sz="1200" b="0" i="1" u="none" strike="noStrike" kern="1200" baseline="0" dirty="0" smtClean="0">
                <a:solidFill>
                  <a:schemeClr val="tx1"/>
                </a:solidFill>
                <a:latin typeface="+mn-lt"/>
                <a:ea typeface="+mn-ea"/>
                <a:cs typeface="+mn-cs"/>
              </a:rPr>
              <a:t>Targum of Jonathan</a:t>
            </a:r>
          </a:p>
          <a:p>
            <a:endParaRPr lang="en-US" sz="1200" b="0" i="0" kern="1200" dirty="0" smtClean="0">
              <a:solidFill>
                <a:schemeClr val="tx1"/>
              </a:solidFill>
              <a:effectLst/>
              <a:latin typeface="+mn-lt"/>
              <a:ea typeface="+mn-ea"/>
              <a:cs typeface="+mn-cs"/>
            </a:endParaRPr>
          </a:p>
          <a:p>
            <a:r>
              <a:rPr lang="en-US" sz="1200" b="0" i="1" u="none" strike="noStrike" kern="1200" baseline="0" dirty="0" smtClean="0">
                <a:solidFill>
                  <a:schemeClr val="tx1"/>
                </a:solidFill>
                <a:latin typeface="+mn-lt"/>
                <a:ea typeface="+mn-ea"/>
                <a:cs typeface="+mn-cs"/>
              </a:rPr>
              <a:t>Cush begat Nimrod, who began to prevail in wickedness, for he shed</a:t>
            </a:r>
          </a:p>
          <a:p>
            <a:r>
              <a:rPr lang="en-US" sz="1200" b="0" i="1" u="none" strike="noStrike" kern="1200" baseline="0" dirty="0" smtClean="0">
                <a:solidFill>
                  <a:schemeClr val="tx1"/>
                </a:solidFill>
                <a:latin typeface="+mn-lt"/>
                <a:ea typeface="+mn-ea"/>
                <a:cs typeface="+mn-cs"/>
              </a:rPr>
              <a:t>innocent blood, and rebelled against Jehovah.</a:t>
            </a:r>
          </a:p>
          <a:p>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Chaldee</a:t>
            </a:r>
            <a:r>
              <a:rPr lang="en-US" sz="1200" b="0" i="0" u="none" strike="noStrike" kern="1200" baseline="0" dirty="0" smtClean="0">
                <a:solidFill>
                  <a:schemeClr val="tx1"/>
                </a:solidFill>
                <a:latin typeface="+mn-lt"/>
                <a:ea typeface="+mn-ea"/>
                <a:cs typeface="+mn-cs"/>
              </a:rPr>
              <a:t> paraphrase of 1 </a:t>
            </a:r>
            <a:r>
              <a:rPr lang="en-US" sz="1200" b="0" i="0" u="none" strike="noStrike" kern="1200" baseline="0" dirty="0" err="1" smtClean="0">
                <a:solidFill>
                  <a:schemeClr val="tx1"/>
                </a:solidFill>
                <a:latin typeface="+mn-lt"/>
                <a:ea typeface="+mn-ea"/>
                <a:cs typeface="+mn-cs"/>
              </a:rPr>
              <a:t>Chr</a:t>
            </a:r>
            <a:r>
              <a:rPr lang="en-US" sz="1200" b="0" i="0" u="none" strike="noStrike" kern="1200" baseline="0" dirty="0" smtClean="0">
                <a:solidFill>
                  <a:schemeClr val="tx1"/>
                </a:solidFill>
                <a:latin typeface="+mn-lt"/>
                <a:ea typeface="+mn-ea"/>
                <a:cs typeface="+mn-cs"/>
              </a:rPr>
              <a:t> 1:10</a:t>
            </a:r>
          </a:p>
          <a:p>
            <a:endParaRPr lang="en-US" sz="1200" b="0" i="0" u="none" strike="noStrike"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His wife was </a:t>
            </a:r>
            <a:r>
              <a:rPr lang="en-US" sz="1200" b="0" i="0" kern="1200" dirty="0" err="1" smtClean="0">
                <a:solidFill>
                  <a:schemeClr val="tx1"/>
                </a:solidFill>
                <a:effectLst/>
                <a:latin typeface="+mn-lt"/>
                <a:ea typeface="+mn-ea"/>
                <a:cs typeface="+mn-cs"/>
              </a:rPr>
              <a:t>Semiramis</a:t>
            </a:r>
            <a:r>
              <a:rPr lang="en-US" sz="1200" b="0" i="0" kern="1200" dirty="0" smtClean="0">
                <a:solidFill>
                  <a:schemeClr val="tx1"/>
                </a:solidFill>
                <a:effectLst/>
                <a:latin typeface="+mn-lt"/>
                <a:ea typeface="+mn-ea"/>
                <a:cs typeface="+mn-cs"/>
              </a:rPr>
              <a:t>.  Proclaimed herself a Goddess.</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Semiramis</a:t>
            </a:r>
            <a:r>
              <a:rPr lang="en-US" sz="1200" b="0" i="0" kern="1200" dirty="0" smtClean="0">
                <a:solidFill>
                  <a:schemeClr val="tx1"/>
                </a:solidFill>
                <a:effectLst/>
                <a:latin typeface="+mn-lt"/>
                <a:ea typeface="+mn-ea"/>
                <a:cs typeface="+mn-cs"/>
              </a:rPr>
              <a:t>/Ishtar who is Astarte.</a:t>
            </a:r>
          </a:p>
          <a:p>
            <a:r>
              <a:rPr lang="en-US" sz="1200" b="0" i="0" kern="1200" dirty="0" smtClean="0">
                <a:solidFill>
                  <a:schemeClr val="tx1"/>
                </a:solidFill>
                <a:effectLst/>
                <a:latin typeface="+mn-lt"/>
                <a:ea typeface="+mn-ea"/>
                <a:cs typeface="+mn-cs"/>
              </a:rPr>
              <a:t>		These pagan practices migrated west as the power centers</a:t>
            </a:r>
          </a:p>
          <a:p>
            <a:r>
              <a:rPr lang="en-US" sz="1200" b="0" i="0" kern="1200" dirty="0" smtClean="0">
                <a:solidFill>
                  <a:schemeClr val="tx1"/>
                </a:solidFill>
                <a:effectLst/>
                <a:latin typeface="+mn-lt"/>
                <a:ea typeface="+mn-ea"/>
                <a:cs typeface="+mn-cs"/>
              </a:rPr>
              <a:t>		migrated west.</a:t>
            </a:r>
          </a:p>
          <a:p>
            <a:r>
              <a:rPr lang="en-US" sz="1200" b="0" i="0" kern="1200" dirty="0" smtClean="0">
                <a:solidFill>
                  <a:schemeClr val="tx1"/>
                </a:solidFill>
                <a:effectLst/>
                <a:latin typeface="+mn-lt"/>
                <a:ea typeface="+mn-ea"/>
                <a:cs typeface="+mn-cs"/>
              </a:rPr>
              <a:t>	Ishtar/</a:t>
            </a:r>
            <a:r>
              <a:rPr lang="en-US" sz="1200" b="0" i="0" kern="1200" dirty="0" err="1" smtClean="0">
                <a:solidFill>
                  <a:schemeClr val="tx1"/>
                </a:solidFill>
                <a:effectLst/>
                <a:latin typeface="+mn-lt"/>
                <a:ea typeface="+mn-ea"/>
                <a:cs typeface="+mn-cs"/>
              </a:rPr>
              <a:t>Inana</a:t>
            </a:r>
            <a:r>
              <a:rPr lang="en-US" sz="1200" b="0" i="0" kern="1200" dirty="0" smtClean="0">
                <a:solidFill>
                  <a:schemeClr val="tx1"/>
                </a:solidFill>
                <a:effectLst/>
                <a:latin typeface="+mn-lt"/>
                <a:ea typeface="+mn-ea"/>
                <a:cs typeface="+mn-cs"/>
              </a:rPr>
              <a:t>/Astarte/Diana/Isis/Hecate/Demeter.</a:t>
            </a:r>
          </a:p>
          <a:p>
            <a:r>
              <a:rPr lang="en-US" sz="1200" b="0" i="0" kern="1200" dirty="0" smtClean="0">
                <a:solidFill>
                  <a:schemeClr val="tx1"/>
                </a:solidFill>
                <a:effectLst/>
                <a:latin typeface="+mn-lt"/>
                <a:ea typeface="+mn-ea"/>
                <a:cs typeface="+mn-cs"/>
              </a:rPr>
              <a:t>		Known as queen of heaven.</a:t>
            </a:r>
          </a:p>
          <a:p>
            <a:r>
              <a:rPr lang="en-US" sz="1200" b="0" i="0" kern="1200" dirty="0" smtClean="0">
                <a:solidFill>
                  <a:schemeClr val="tx1"/>
                </a:solidFill>
                <a:effectLst/>
                <a:latin typeface="+mn-lt"/>
                <a:ea typeface="+mn-ea"/>
                <a:cs typeface="+mn-cs"/>
              </a:rPr>
              <a:t>		Interestingly enough, as </a:t>
            </a:r>
            <a:r>
              <a:rPr lang="en-US" sz="1200" b="0" i="0" kern="1200" dirty="0" err="1" smtClean="0">
                <a:solidFill>
                  <a:schemeClr val="tx1"/>
                </a:solidFill>
                <a:effectLst/>
                <a:latin typeface="+mn-lt"/>
                <a:ea typeface="+mn-ea"/>
                <a:cs typeface="+mn-cs"/>
              </a:rPr>
              <a:t>Inana</a:t>
            </a:r>
            <a:r>
              <a:rPr lang="en-US" sz="1200" b="0" i="0" kern="1200" dirty="0" smtClean="0">
                <a:solidFill>
                  <a:schemeClr val="tx1"/>
                </a:solidFill>
                <a:effectLst/>
                <a:latin typeface="+mn-lt"/>
                <a:ea typeface="+mn-ea"/>
                <a:cs typeface="+mn-cs"/>
              </a:rPr>
              <a:t>, she is known for promoting gender fluidity.</a:t>
            </a:r>
          </a:p>
          <a:p>
            <a:r>
              <a:rPr lang="en-US" sz="1200" b="0" i="0" kern="1200" dirty="0" smtClean="0">
                <a:solidFill>
                  <a:schemeClr val="tx1"/>
                </a:solidFill>
                <a:effectLst/>
                <a:latin typeface="+mn-lt"/>
                <a:ea typeface="+mn-ea"/>
                <a:cs typeface="+mn-cs"/>
              </a:rPr>
              <a:t>	Tammuz.</a:t>
            </a:r>
          </a:p>
          <a:p>
            <a:r>
              <a:rPr lang="en-US" sz="1200" b="0" i="0" kern="1200" dirty="0" smtClean="0">
                <a:solidFill>
                  <a:schemeClr val="tx1"/>
                </a:solidFill>
                <a:effectLst/>
                <a:latin typeface="+mn-lt"/>
                <a:ea typeface="+mn-ea"/>
                <a:cs typeface="+mn-cs"/>
              </a:rPr>
              <a:t>		40 days of weeping.</a:t>
            </a:r>
          </a:p>
          <a:p>
            <a:r>
              <a:rPr lang="en-US" sz="1200" b="0" i="0" kern="1200" dirty="0" smtClean="0">
                <a:solidFill>
                  <a:schemeClr val="tx1"/>
                </a:solidFill>
                <a:effectLst/>
                <a:latin typeface="+mn-lt"/>
                <a:ea typeface="+mn-ea"/>
                <a:cs typeface="+mn-cs"/>
              </a:rPr>
              <a:t>		Killed by a wild boar.  At the end of the 40 days of weeping, one eats a pig.</a:t>
            </a:r>
          </a:p>
          <a:p>
            <a:r>
              <a:rPr lang="en-US" sz="1200" b="0" i="0" kern="1200" dirty="0" smtClean="0">
                <a:solidFill>
                  <a:schemeClr val="tx1"/>
                </a:solidFill>
                <a:effectLst/>
                <a:latin typeface="+mn-lt"/>
                <a:ea typeface="+mn-ea"/>
                <a:cs typeface="+mn-cs"/>
              </a:rPr>
              <a:t>			Ever wonder why it was tradition to eat ham on Easter (Ishtar)?</a:t>
            </a:r>
          </a:p>
          <a:p>
            <a:r>
              <a:rPr lang="en-US" sz="1200" b="0" i="0" kern="1200" dirty="0" smtClean="0">
                <a:solidFill>
                  <a:schemeClr val="tx1"/>
                </a:solidFill>
                <a:effectLst/>
                <a:latin typeface="+mn-lt"/>
                <a:ea typeface="+mn-ea"/>
                <a:cs typeface="+mn-cs"/>
              </a:rPr>
              <a:t>			What we celebrate in spring is a </a:t>
            </a:r>
            <a:r>
              <a:rPr lang="en-US" sz="1200" b="0" i="0" kern="1200" dirty="0" err="1" smtClean="0">
                <a:solidFill>
                  <a:schemeClr val="tx1"/>
                </a:solidFill>
                <a:effectLst/>
                <a:latin typeface="+mn-lt"/>
                <a:ea typeface="+mn-ea"/>
                <a:cs typeface="+mn-cs"/>
              </a:rPr>
              <a:t>fullfilment</a:t>
            </a:r>
            <a:r>
              <a:rPr lang="en-US" sz="1200" b="0" i="0" kern="1200" dirty="0" smtClean="0">
                <a:solidFill>
                  <a:schemeClr val="tx1"/>
                </a:solidFill>
                <a:effectLst/>
                <a:latin typeface="+mn-lt"/>
                <a:ea typeface="+mn-ea"/>
                <a:cs typeface="+mn-cs"/>
              </a:rPr>
              <a:t> of Passover, not Easter.</a:t>
            </a:r>
          </a:p>
          <a:p>
            <a:r>
              <a:rPr lang="en-US" sz="1200" b="0" i="0" kern="1200" dirty="0" smtClean="0">
                <a:solidFill>
                  <a:schemeClr val="tx1"/>
                </a:solidFill>
                <a:effectLst/>
                <a:latin typeface="+mn-lt"/>
                <a:ea typeface="+mn-ea"/>
                <a:cs typeface="+mn-cs"/>
              </a:rPr>
              <a:t>			Easter, or Ishtar, is a celebration of fertility rights by pagan worshipers.</a:t>
            </a:r>
          </a:p>
          <a:p>
            <a:r>
              <a:rPr lang="en-US" sz="1200" b="0" i="0" kern="1200" dirty="0" smtClean="0">
                <a:solidFill>
                  <a:schemeClr val="tx1"/>
                </a:solidFill>
                <a:effectLst/>
                <a:latin typeface="+mn-lt"/>
                <a:ea typeface="+mn-ea"/>
                <a:cs typeface="+mn-cs"/>
              </a:rPr>
              <a:t>			The word Easter in Acts 12:4 is referring, in context, to the pagan festival.</a:t>
            </a:r>
          </a:p>
          <a:p>
            <a:r>
              <a:rPr lang="en-US" sz="1200" b="0" i="0" kern="1200" dirty="0" smtClean="0">
                <a:solidFill>
                  <a:schemeClr val="tx1"/>
                </a:solidFill>
                <a:effectLst/>
                <a:latin typeface="+mn-lt"/>
                <a:ea typeface="+mn-ea"/>
                <a:cs typeface="+mn-cs"/>
              </a:rPr>
              <a:t>			The name Easter isn't a mistranslation, it is the word in </a:t>
            </a:r>
            <a:r>
              <a:rPr lang="en-US" sz="1200" b="0" i="0" kern="1200" dirty="0" err="1" smtClean="0">
                <a:solidFill>
                  <a:schemeClr val="tx1"/>
                </a:solidFill>
                <a:effectLst/>
                <a:latin typeface="+mn-lt"/>
                <a:ea typeface="+mn-ea"/>
                <a:cs typeface="+mn-cs"/>
              </a:rPr>
              <a:t>Acs</a:t>
            </a:r>
            <a:r>
              <a:rPr lang="en-US" sz="1200" b="0" i="0" kern="1200" dirty="0" smtClean="0">
                <a:solidFill>
                  <a:schemeClr val="tx1"/>
                </a:solidFill>
                <a:effectLst/>
                <a:latin typeface="+mn-lt"/>
                <a:ea typeface="+mn-ea"/>
                <a:cs typeface="+mn-cs"/>
              </a:rPr>
              <a:t> 12:4.  It is</a:t>
            </a:r>
          </a:p>
          <a:p>
            <a:r>
              <a:rPr lang="en-US" sz="1200" b="0" i="0" kern="1200" dirty="0" smtClean="0">
                <a:solidFill>
                  <a:schemeClr val="tx1"/>
                </a:solidFill>
                <a:effectLst/>
                <a:latin typeface="+mn-lt"/>
                <a:ea typeface="+mn-ea"/>
                <a:cs typeface="+mn-cs"/>
              </a:rPr>
              <a:t>			a misapplication to the celebration of the resurrection.</a:t>
            </a:r>
          </a:p>
          <a:p>
            <a:r>
              <a:rPr lang="en-US" sz="1200" b="0" i="0" kern="1200" dirty="0" smtClean="0">
                <a:solidFill>
                  <a:schemeClr val="tx1"/>
                </a:solidFill>
                <a:effectLst/>
                <a:latin typeface="+mn-lt"/>
                <a:ea typeface="+mn-ea"/>
                <a:cs typeface="+mn-cs"/>
              </a:rPr>
              <a:t>			Ironically, Easter is the pagan celebration of a resurrection of sorts of</a:t>
            </a:r>
          </a:p>
          <a:p>
            <a:r>
              <a:rPr lang="en-US" sz="1200" b="0" i="0" kern="1200" dirty="0" smtClean="0">
                <a:solidFill>
                  <a:schemeClr val="tx1"/>
                </a:solidFill>
                <a:effectLst/>
                <a:latin typeface="+mn-lt"/>
                <a:ea typeface="+mn-ea"/>
                <a:cs typeface="+mn-cs"/>
              </a:rPr>
              <a:t>			the goddess Ishtar.</a:t>
            </a:r>
          </a:p>
          <a:p>
            <a:r>
              <a:rPr lang="en-US" sz="1200" b="0" i="0" kern="1200" dirty="0" smtClean="0">
                <a:solidFill>
                  <a:schemeClr val="tx1"/>
                </a:solidFill>
                <a:effectLst/>
                <a:latin typeface="+mn-lt"/>
                <a:ea typeface="+mn-ea"/>
                <a:cs typeface="+mn-cs"/>
              </a:rPr>
              <a:t>		Paper by Amar </a:t>
            </a:r>
            <a:r>
              <a:rPr lang="en-US" sz="1200" b="0" i="0" kern="1200" dirty="0" err="1" smtClean="0">
                <a:solidFill>
                  <a:schemeClr val="tx1"/>
                </a:solidFill>
                <a:effectLst/>
                <a:latin typeface="+mn-lt"/>
                <a:ea typeface="+mn-ea"/>
                <a:cs typeface="+mn-cs"/>
              </a:rPr>
              <a:t>Annus</a:t>
            </a:r>
            <a:r>
              <a:rPr lang="en-US" sz="1200" b="0" i="0" kern="1200" dirty="0" smtClean="0">
                <a:solidFill>
                  <a:schemeClr val="tx1"/>
                </a:solidFill>
                <a:effectLst/>
                <a:latin typeface="+mn-lt"/>
                <a:ea typeface="+mn-ea"/>
                <a:cs typeface="+mn-cs"/>
              </a:rPr>
              <a:t> shows the connection between ancient gods, most probably the fallen angels and</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nephalim</a:t>
            </a:r>
            <a:r>
              <a:rPr lang="en-US" sz="1200" b="0" i="0" kern="1200" dirty="0" smtClean="0">
                <a:solidFill>
                  <a:schemeClr val="tx1"/>
                </a:solidFill>
                <a:effectLst/>
                <a:latin typeface="+mn-lt"/>
                <a:ea typeface="+mn-ea"/>
                <a:cs typeface="+mn-cs"/>
              </a:rPr>
              <a:t> of Genesis 6 and the Greek/Roman and Egyptian etc. gods.</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The woman is a religious system which rides upon a political system.</a:t>
            </a:r>
          </a:p>
          <a:p>
            <a:r>
              <a:rPr lang="en-US" sz="1200" b="0" i="0" kern="1200" dirty="0" smtClean="0">
                <a:solidFill>
                  <a:schemeClr val="tx1"/>
                </a:solidFill>
                <a:effectLst/>
                <a:latin typeface="+mn-lt"/>
                <a:ea typeface="+mn-ea"/>
                <a:cs typeface="+mn-cs"/>
              </a:rPr>
              <a:t>		Remember the kingdom parable of the mustard seed that grows into a grotesque version of itself?</a:t>
            </a:r>
          </a:p>
          <a:p>
            <a:r>
              <a:rPr lang="en-US" sz="1200" b="0" i="0" kern="1200" dirty="0" smtClean="0">
                <a:solidFill>
                  <a:schemeClr val="tx1"/>
                </a:solidFill>
                <a:effectLst/>
                <a:latin typeface="+mn-lt"/>
                <a:ea typeface="+mn-ea"/>
                <a:cs typeface="+mn-cs"/>
              </a:rPr>
              <a:t>		Even the ministers of </a:t>
            </a:r>
            <a:r>
              <a:rPr lang="en-US" sz="1200" b="0" i="0" kern="1200" dirty="0" err="1" smtClean="0">
                <a:solidFill>
                  <a:schemeClr val="tx1"/>
                </a:solidFill>
                <a:effectLst/>
                <a:latin typeface="+mn-lt"/>
                <a:ea typeface="+mn-ea"/>
                <a:cs typeface="+mn-cs"/>
              </a:rPr>
              <a:t>satan</a:t>
            </a:r>
            <a:r>
              <a:rPr lang="en-US" sz="1200" b="0" i="0" kern="1200" dirty="0" smtClean="0">
                <a:solidFill>
                  <a:schemeClr val="tx1"/>
                </a:solidFill>
                <a:effectLst/>
                <a:latin typeface="+mn-lt"/>
                <a:ea typeface="+mn-ea"/>
                <a:cs typeface="+mn-cs"/>
              </a:rPr>
              <a:t> were in it.</a:t>
            </a:r>
          </a:p>
          <a:p>
            <a:r>
              <a:rPr lang="en-US" sz="1200" b="0" i="0" kern="1200" dirty="0" smtClean="0">
                <a:solidFill>
                  <a:schemeClr val="tx1"/>
                </a:solidFill>
                <a:effectLst/>
                <a:latin typeface="+mn-lt"/>
                <a:ea typeface="+mn-ea"/>
                <a:cs typeface="+mn-cs"/>
              </a:rPr>
              <a:t>		What I say next is not to specifically pick on Catholics.  There are plenty of </a:t>
            </a:r>
            <a:r>
              <a:rPr lang="en-US" sz="1200" b="0" i="0" kern="1200" dirty="0" err="1" smtClean="0">
                <a:solidFill>
                  <a:schemeClr val="tx1"/>
                </a:solidFill>
                <a:effectLst/>
                <a:latin typeface="+mn-lt"/>
                <a:ea typeface="+mn-ea"/>
                <a:cs typeface="+mn-cs"/>
              </a:rPr>
              <a:t>beleivers</a:t>
            </a:r>
            <a:r>
              <a:rPr lang="en-US" sz="1200" b="0" i="0" kern="1200" dirty="0" smtClean="0">
                <a:solidFill>
                  <a:schemeClr val="tx1"/>
                </a:solidFill>
                <a:effectLst/>
                <a:latin typeface="+mn-lt"/>
                <a:ea typeface="+mn-ea"/>
                <a:cs typeface="+mn-cs"/>
              </a:rPr>
              <a:t> who call themselves</a:t>
            </a:r>
          </a:p>
          <a:p>
            <a:r>
              <a:rPr lang="en-US" sz="1200" b="0" i="0" kern="1200" dirty="0" smtClean="0">
                <a:solidFill>
                  <a:schemeClr val="tx1"/>
                </a:solidFill>
                <a:effectLst/>
                <a:latin typeface="+mn-lt"/>
                <a:ea typeface="+mn-ea"/>
                <a:cs typeface="+mn-cs"/>
              </a:rPr>
              <a:t>		Catholics.  Reformation protestant churches derive from Catholicism and even carry over many of the</a:t>
            </a:r>
          </a:p>
          <a:p>
            <a:r>
              <a:rPr lang="en-US" sz="1200" b="0" i="0" kern="1200" dirty="0" smtClean="0">
                <a:solidFill>
                  <a:schemeClr val="tx1"/>
                </a:solidFill>
                <a:effectLst/>
                <a:latin typeface="+mn-lt"/>
                <a:ea typeface="+mn-ea"/>
                <a:cs typeface="+mn-cs"/>
              </a:rPr>
              <a:t>		traditions.  So, as a religious system, it carries through both Catholic and protestant churches.</a:t>
            </a:r>
          </a:p>
          <a:p>
            <a:r>
              <a:rPr lang="en-US" sz="1200" b="0" i="0" kern="1200" dirty="0" smtClean="0">
                <a:solidFill>
                  <a:schemeClr val="tx1"/>
                </a:solidFill>
                <a:effectLst/>
                <a:latin typeface="+mn-lt"/>
                <a:ea typeface="+mn-ea"/>
                <a:cs typeface="+mn-cs"/>
              </a:rPr>
              <a:t>		Bear in mind, too, that at this point, the church is out of the picture.  We are in heaven.</a:t>
            </a:r>
          </a:p>
          <a:p>
            <a:r>
              <a:rPr lang="en-US" sz="1200" b="0" i="0" kern="1200" dirty="0" smtClean="0">
                <a:solidFill>
                  <a:schemeClr val="tx1"/>
                </a:solidFill>
                <a:effectLst/>
                <a:latin typeface="+mn-lt"/>
                <a:ea typeface="+mn-ea"/>
                <a:cs typeface="+mn-cs"/>
              </a:rPr>
              <a:t>		That leaves only the ministers of </a:t>
            </a:r>
            <a:r>
              <a:rPr lang="en-US" sz="1200" b="0" i="0" kern="1200" dirty="0" err="1" smtClean="0">
                <a:solidFill>
                  <a:schemeClr val="tx1"/>
                </a:solidFill>
                <a:effectLst/>
                <a:latin typeface="+mn-lt"/>
                <a:ea typeface="+mn-ea"/>
                <a:cs typeface="+mn-cs"/>
              </a:rPr>
              <a:t>satan</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It is an unfortunate fact of history that more saints have been slain by power seeking men in the guise of</a:t>
            </a:r>
          </a:p>
          <a:p>
            <a:r>
              <a:rPr lang="en-US" sz="1200" b="0" i="0" kern="1200" dirty="0" smtClean="0">
                <a:solidFill>
                  <a:schemeClr val="tx1"/>
                </a:solidFill>
                <a:effectLst/>
                <a:latin typeface="+mn-lt"/>
                <a:ea typeface="+mn-ea"/>
                <a:cs typeface="+mn-cs"/>
              </a:rPr>
              <a:t>		being </a:t>
            </a:r>
            <a:r>
              <a:rPr lang="en-US" sz="1200" b="0" i="0" kern="1200" dirty="0" err="1" smtClean="0">
                <a:solidFill>
                  <a:schemeClr val="tx1"/>
                </a:solidFill>
                <a:effectLst/>
                <a:latin typeface="+mn-lt"/>
                <a:ea typeface="+mn-ea"/>
                <a:cs typeface="+mn-cs"/>
              </a:rPr>
              <a:t>christians</a:t>
            </a:r>
            <a:r>
              <a:rPr lang="en-US" sz="1200" b="0" i="0" kern="1200" dirty="0" smtClean="0">
                <a:solidFill>
                  <a:schemeClr val="tx1"/>
                </a:solidFill>
                <a:effectLst/>
                <a:latin typeface="+mn-lt"/>
                <a:ea typeface="+mn-ea"/>
                <a:cs typeface="+mn-cs"/>
              </a:rPr>
              <a:t> than any government entity in all of time.</a:t>
            </a:r>
          </a:p>
          <a:p>
            <a:r>
              <a:rPr lang="en-US" sz="1200" b="0" i="0" kern="1200" dirty="0" smtClean="0">
                <a:solidFill>
                  <a:schemeClr val="tx1"/>
                </a:solidFill>
                <a:effectLst/>
                <a:latin typeface="+mn-lt"/>
                <a:ea typeface="+mn-ea"/>
                <a:cs typeface="+mn-cs"/>
              </a:rPr>
              <a:t>		Personally, I think the practice of </a:t>
            </a:r>
            <a:r>
              <a:rPr lang="en-US" sz="1200" b="0" i="0" kern="1200" dirty="0" err="1" smtClean="0">
                <a:solidFill>
                  <a:schemeClr val="tx1"/>
                </a:solidFill>
                <a:effectLst/>
                <a:latin typeface="+mn-lt"/>
                <a:ea typeface="+mn-ea"/>
                <a:cs typeface="+mn-cs"/>
              </a:rPr>
              <a:t>christianizing</a:t>
            </a:r>
            <a:r>
              <a:rPr lang="en-US" sz="1200" b="0" i="0" kern="1200" dirty="0" smtClean="0">
                <a:solidFill>
                  <a:schemeClr val="tx1"/>
                </a:solidFill>
                <a:effectLst/>
                <a:latin typeface="+mn-lt"/>
                <a:ea typeface="+mn-ea"/>
                <a:cs typeface="+mn-cs"/>
              </a:rPr>
              <a:t> pagan rituals and traditions is the system which will turn</a:t>
            </a:r>
          </a:p>
          <a:p>
            <a:r>
              <a:rPr lang="en-US" sz="1200" b="0" i="0" kern="1200" dirty="0" smtClean="0">
                <a:solidFill>
                  <a:schemeClr val="tx1"/>
                </a:solidFill>
                <a:effectLst/>
                <a:latin typeface="+mn-lt"/>
                <a:ea typeface="+mn-ea"/>
                <a:cs typeface="+mn-cs"/>
              </a:rPr>
              <a:t>		on the church in the end.  These rituals have power, even if we don't believe it or understand it.</a:t>
            </a:r>
          </a:p>
          <a:p>
            <a:r>
              <a:rPr lang="en-US" sz="1200" b="0" i="0" kern="1200" dirty="0" smtClean="0">
                <a:solidFill>
                  <a:schemeClr val="tx1"/>
                </a:solidFill>
                <a:effectLst/>
                <a:latin typeface="+mn-lt"/>
                <a:ea typeface="+mn-ea"/>
                <a:cs typeface="+mn-cs"/>
              </a:rPr>
              <a:t>		Paul says as much when he warns against eating meat dedicated to idols because the idols are representative of</a:t>
            </a:r>
          </a:p>
          <a:p>
            <a:r>
              <a:rPr lang="en-US" sz="1200" b="0" i="0" kern="1200" dirty="0" smtClean="0">
                <a:solidFill>
                  <a:schemeClr val="tx1"/>
                </a:solidFill>
                <a:effectLst/>
                <a:latin typeface="+mn-lt"/>
                <a:ea typeface="+mn-ea"/>
                <a:cs typeface="+mn-cs"/>
              </a:rPr>
              <a:t>		demons (little g gods).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John is apparently surprised at the vision.</a:t>
            </a:r>
          </a:p>
          <a:p>
            <a:r>
              <a:rPr lang="en-US" sz="1200" b="0" i="0" kern="1200" dirty="0" smtClean="0">
                <a:solidFill>
                  <a:schemeClr val="tx1"/>
                </a:solidFill>
                <a:effectLst/>
                <a:latin typeface="+mn-lt"/>
                <a:ea typeface="+mn-ea"/>
                <a:cs typeface="+mn-cs"/>
              </a:rPr>
              <a:t>		The seven heads and seven mountains are </a:t>
            </a:r>
            <a:r>
              <a:rPr lang="en-US" sz="1200" b="0" i="0" kern="1200" dirty="0" err="1" smtClean="0">
                <a:solidFill>
                  <a:schemeClr val="tx1"/>
                </a:solidFill>
                <a:effectLst/>
                <a:latin typeface="+mn-lt"/>
                <a:ea typeface="+mn-ea"/>
                <a:cs typeface="+mn-cs"/>
              </a:rPr>
              <a:t>equivelenced</a:t>
            </a:r>
            <a:r>
              <a:rPr lang="en-US" sz="1200" b="0" i="0" kern="1200" dirty="0" smtClean="0">
                <a:solidFill>
                  <a:schemeClr val="tx1"/>
                </a:solidFill>
                <a:effectLst/>
                <a:latin typeface="+mn-lt"/>
                <a:ea typeface="+mn-ea"/>
                <a:cs typeface="+mn-cs"/>
              </a:rPr>
              <a:t> here.  Mountains are symbolic of kingdoms (as in Daniel's vision).</a:t>
            </a:r>
          </a:p>
          <a:p>
            <a:r>
              <a:rPr lang="en-US" sz="1200" b="0" i="0" kern="1200" dirty="0" smtClean="0">
                <a:solidFill>
                  <a:schemeClr val="tx1"/>
                </a:solidFill>
                <a:effectLst/>
                <a:latin typeface="+mn-lt"/>
                <a:ea typeface="+mn-ea"/>
                <a:cs typeface="+mn-cs"/>
              </a:rPr>
              <a:t>		5 have fallen (Egypt, Assyria, Babylon, Greece, Persia)</a:t>
            </a:r>
          </a:p>
          <a:p>
            <a:r>
              <a:rPr lang="en-US" sz="1200" b="0" i="0" kern="1200" dirty="0" smtClean="0">
                <a:solidFill>
                  <a:schemeClr val="tx1"/>
                </a:solidFill>
                <a:effectLst/>
                <a:latin typeface="+mn-lt"/>
                <a:ea typeface="+mn-ea"/>
                <a:cs typeface="+mn-cs"/>
              </a:rPr>
              <a:t>		1 is living (Rome)</a:t>
            </a:r>
          </a:p>
          <a:p>
            <a:r>
              <a:rPr lang="en-US" sz="1200" b="0" i="0" kern="1200" dirty="0" smtClean="0">
                <a:solidFill>
                  <a:schemeClr val="tx1"/>
                </a:solidFill>
                <a:effectLst/>
                <a:latin typeface="+mn-lt"/>
                <a:ea typeface="+mn-ea"/>
                <a:cs typeface="+mn-cs"/>
              </a:rPr>
              <a:t>		The other is not yet come (Rome v2)</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Follows is the greatest back stabbing of all history. (see explanation in Last Clash of the Titans)</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“Why are you surprised?” The angel asked me. “I will tell you the secret of the woman and the beast with the seven heads and the ten horns that carries her.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 beast that you saw existed once, but is no longer, and is going to crawl out of the bottomless pit and then proceed to its destruction. Those living on earth, whose names were not written in the Book of Life from the foundation of the world, will be surprised when they see the beast because it was, is no longer, and will come again.</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311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Nimrod</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Marad</a:t>
            </a:r>
            <a:r>
              <a:rPr lang="en-US" sz="1200" b="0" i="0" kern="1200" baseline="0" dirty="0" smtClean="0">
                <a:solidFill>
                  <a:schemeClr val="tx1"/>
                </a:solidFill>
                <a:effectLst/>
                <a:latin typeface="+mn-lt"/>
                <a:ea typeface="+mn-ea"/>
                <a:cs typeface="+mn-cs"/>
              </a:rPr>
              <a:t> in </a:t>
            </a:r>
            <a:r>
              <a:rPr lang="en-US" sz="1200" b="0" i="0" kern="1200" baseline="0" dirty="0" err="1" smtClean="0">
                <a:solidFill>
                  <a:schemeClr val="tx1"/>
                </a:solidFill>
                <a:effectLst/>
                <a:latin typeface="+mn-lt"/>
                <a:ea typeface="+mn-ea"/>
                <a:cs typeface="+mn-cs"/>
              </a:rPr>
              <a:t>hebrew</a:t>
            </a:r>
            <a:r>
              <a:rPr lang="en-US" sz="1200" b="0" i="0" kern="1200" baseline="0" dirty="0" smtClean="0">
                <a:solidFill>
                  <a:schemeClr val="tx1"/>
                </a:solidFill>
                <a:effectLst/>
                <a:latin typeface="+mn-lt"/>
                <a:ea typeface="+mn-ea"/>
                <a:cs typeface="+mn-cs"/>
              </a:rPr>
              <a:t>, “to rebel” or “we will rebel”)</a:t>
            </a:r>
          </a:p>
          <a:p>
            <a:r>
              <a:rPr lang="en-US" sz="1200" b="0" i="0" kern="1200" dirty="0" smtClean="0">
                <a:solidFill>
                  <a:schemeClr val="tx1"/>
                </a:solidFill>
                <a:effectLst/>
                <a:latin typeface="+mn-lt"/>
                <a:ea typeface="+mn-ea"/>
                <a:cs typeface="+mn-cs"/>
              </a:rPr>
              <a:t>	A mighty hunter before the Lord.</a:t>
            </a:r>
          </a:p>
          <a:p>
            <a:r>
              <a:rPr lang="en-US" sz="1200" b="0" i="0" kern="1200" dirty="0" smtClean="0">
                <a:solidFill>
                  <a:schemeClr val="tx1"/>
                </a:solidFill>
                <a:effectLst/>
                <a:latin typeface="+mn-lt"/>
                <a:ea typeface="+mn-ea"/>
                <a:cs typeface="+mn-cs"/>
              </a:rPr>
              <a:t>	This is to mean that he placed himself before God.</a:t>
            </a:r>
          </a:p>
          <a:p>
            <a:r>
              <a:rPr lang="en-US" sz="1200" b="0" i="1" u="none" strike="noStrike" kern="1200" baseline="0" dirty="0" smtClean="0">
                <a:solidFill>
                  <a:schemeClr val="tx1"/>
                </a:solidFill>
                <a:latin typeface="+mn-lt"/>
                <a:ea typeface="+mn-ea"/>
                <a:cs typeface="+mn-cs"/>
              </a:rPr>
              <a:t>Nimrod persuaded mankind not to ascribe their happiness to God, but to</a:t>
            </a:r>
          </a:p>
          <a:p>
            <a:r>
              <a:rPr lang="en-US" sz="1200" b="0" i="1" u="none" strike="noStrike" kern="1200" baseline="0" dirty="0" smtClean="0">
                <a:solidFill>
                  <a:schemeClr val="tx1"/>
                </a:solidFill>
                <a:latin typeface="+mn-lt"/>
                <a:ea typeface="+mn-ea"/>
                <a:cs typeface="+mn-cs"/>
              </a:rPr>
              <a:t>think that his own excellency was the source of it. And he soon changed</a:t>
            </a:r>
          </a:p>
          <a:p>
            <a:r>
              <a:rPr lang="en-US" sz="1200" b="0" i="1" u="none" strike="noStrike" kern="1200" baseline="0" dirty="0" smtClean="0">
                <a:solidFill>
                  <a:schemeClr val="tx1"/>
                </a:solidFill>
                <a:latin typeface="+mn-lt"/>
                <a:ea typeface="+mn-ea"/>
                <a:cs typeface="+mn-cs"/>
              </a:rPr>
              <a:t>things into a tyranny, thinking that there was no other way to wean men from</a:t>
            </a:r>
          </a:p>
          <a:p>
            <a:r>
              <a:rPr lang="en-US" sz="1200" b="0" i="1" u="none" strike="noStrike" kern="1200" baseline="0" dirty="0" smtClean="0">
                <a:solidFill>
                  <a:schemeClr val="tx1"/>
                </a:solidFill>
                <a:latin typeface="+mn-lt"/>
                <a:ea typeface="+mn-ea"/>
                <a:cs typeface="+mn-cs"/>
              </a:rPr>
              <a:t>the fear of God, than by making them rely upon his own power.</a:t>
            </a:r>
          </a:p>
          <a:p>
            <a:r>
              <a:rPr lang="en-US" sz="1200" b="0" i="0" u="none" strike="noStrike" kern="1200" baseline="0" dirty="0" smtClean="0">
                <a:solidFill>
                  <a:schemeClr val="tx1"/>
                </a:solidFill>
                <a:latin typeface="+mn-lt"/>
                <a:ea typeface="+mn-ea"/>
                <a:cs typeface="+mn-cs"/>
              </a:rPr>
              <a:t>Josephus, </a:t>
            </a:r>
            <a:r>
              <a:rPr lang="en-US" sz="1200" b="0" i="1" u="none" strike="noStrike" kern="1200" baseline="0" dirty="0" smtClean="0">
                <a:solidFill>
                  <a:schemeClr val="tx1"/>
                </a:solidFill>
                <a:latin typeface="+mn-lt"/>
                <a:ea typeface="+mn-ea"/>
                <a:cs typeface="+mn-cs"/>
              </a:rPr>
              <a:t>Antiquities of Jews, I.c.4.2</a:t>
            </a:r>
          </a:p>
          <a:p>
            <a:endParaRPr lang="en-US" sz="1200" b="0" i="0" kern="1200" dirty="0" smtClean="0">
              <a:solidFill>
                <a:schemeClr val="tx1"/>
              </a:solidFill>
              <a:effectLst/>
              <a:latin typeface="+mn-lt"/>
              <a:ea typeface="+mn-ea"/>
              <a:cs typeface="+mn-cs"/>
            </a:endParaRPr>
          </a:p>
          <a:p>
            <a:r>
              <a:rPr lang="en-US" sz="1200" b="0" i="1" u="none" strike="noStrike" kern="1200" baseline="0" dirty="0" smtClean="0">
                <a:solidFill>
                  <a:schemeClr val="tx1"/>
                </a:solidFill>
                <a:latin typeface="+mn-lt"/>
                <a:ea typeface="+mn-ea"/>
                <a:cs typeface="+mn-cs"/>
              </a:rPr>
              <a:t>From the foundation of the world none was ever found like Nimrod,</a:t>
            </a:r>
          </a:p>
          <a:p>
            <a:r>
              <a:rPr lang="en-US" sz="1200" b="0" i="1" u="none" strike="noStrike" kern="1200" baseline="0" dirty="0" smtClean="0">
                <a:solidFill>
                  <a:schemeClr val="tx1"/>
                </a:solidFill>
                <a:latin typeface="+mn-lt"/>
                <a:ea typeface="+mn-ea"/>
                <a:cs typeface="+mn-cs"/>
              </a:rPr>
              <a:t>powerful in hunting, and in rebellions against the Lord.</a:t>
            </a:r>
          </a:p>
          <a:p>
            <a:r>
              <a:rPr lang="en-US" sz="1200" b="0" i="1" u="none" strike="noStrike" kern="1200" baseline="0" dirty="0" smtClean="0">
                <a:solidFill>
                  <a:schemeClr val="tx1"/>
                </a:solidFill>
                <a:latin typeface="+mn-lt"/>
                <a:ea typeface="+mn-ea"/>
                <a:cs typeface="+mn-cs"/>
              </a:rPr>
              <a:t>Targum of Jonathan</a:t>
            </a:r>
          </a:p>
          <a:p>
            <a:endParaRPr lang="en-US" sz="1200" b="0" i="0" kern="1200" dirty="0" smtClean="0">
              <a:solidFill>
                <a:schemeClr val="tx1"/>
              </a:solidFill>
              <a:effectLst/>
              <a:latin typeface="+mn-lt"/>
              <a:ea typeface="+mn-ea"/>
              <a:cs typeface="+mn-cs"/>
            </a:endParaRPr>
          </a:p>
          <a:p>
            <a:r>
              <a:rPr lang="en-US" sz="1200" b="0" i="1" u="none" strike="noStrike" kern="1200" baseline="0" dirty="0" smtClean="0">
                <a:solidFill>
                  <a:schemeClr val="tx1"/>
                </a:solidFill>
                <a:latin typeface="+mn-lt"/>
                <a:ea typeface="+mn-ea"/>
                <a:cs typeface="+mn-cs"/>
              </a:rPr>
              <a:t>Cush begat Nimrod, who began to prevail in wickedness, for he shed</a:t>
            </a:r>
          </a:p>
          <a:p>
            <a:r>
              <a:rPr lang="en-US" sz="1200" b="0" i="1" u="none" strike="noStrike" kern="1200" baseline="0" dirty="0" smtClean="0">
                <a:solidFill>
                  <a:schemeClr val="tx1"/>
                </a:solidFill>
                <a:latin typeface="+mn-lt"/>
                <a:ea typeface="+mn-ea"/>
                <a:cs typeface="+mn-cs"/>
              </a:rPr>
              <a:t>innocent blood, and rebelled against Jehovah.</a:t>
            </a:r>
          </a:p>
          <a:p>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Chaldee</a:t>
            </a:r>
            <a:r>
              <a:rPr lang="en-US" sz="1200" b="0" i="0" u="none" strike="noStrike" kern="1200" baseline="0" dirty="0" smtClean="0">
                <a:solidFill>
                  <a:schemeClr val="tx1"/>
                </a:solidFill>
                <a:latin typeface="+mn-lt"/>
                <a:ea typeface="+mn-ea"/>
                <a:cs typeface="+mn-cs"/>
              </a:rPr>
              <a:t> paraphrase of 1 </a:t>
            </a:r>
            <a:r>
              <a:rPr lang="en-US" sz="1200" b="0" i="0" u="none" strike="noStrike" kern="1200" baseline="0" dirty="0" err="1" smtClean="0">
                <a:solidFill>
                  <a:schemeClr val="tx1"/>
                </a:solidFill>
                <a:latin typeface="+mn-lt"/>
                <a:ea typeface="+mn-ea"/>
                <a:cs typeface="+mn-cs"/>
              </a:rPr>
              <a:t>Chr</a:t>
            </a:r>
            <a:r>
              <a:rPr lang="en-US" sz="1200" b="0" i="0" u="none" strike="noStrike" kern="1200" baseline="0" dirty="0" smtClean="0">
                <a:solidFill>
                  <a:schemeClr val="tx1"/>
                </a:solidFill>
                <a:latin typeface="+mn-lt"/>
                <a:ea typeface="+mn-ea"/>
                <a:cs typeface="+mn-cs"/>
              </a:rPr>
              <a:t> 1:10</a:t>
            </a:r>
          </a:p>
          <a:p>
            <a:endParaRPr lang="en-US" sz="1200" b="0" i="0" u="none" strike="noStrike"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His wife was </a:t>
            </a:r>
            <a:r>
              <a:rPr lang="en-US" sz="1200" b="0" i="0" kern="1200" dirty="0" err="1" smtClean="0">
                <a:solidFill>
                  <a:schemeClr val="tx1"/>
                </a:solidFill>
                <a:effectLst/>
                <a:latin typeface="+mn-lt"/>
                <a:ea typeface="+mn-ea"/>
                <a:cs typeface="+mn-cs"/>
              </a:rPr>
              <a:t>Semiramis</a:t>
            </a:r>
            <a:r>
              <a:rPr lang="en-US" sz="1200" b="0" i="0" kern="1200" dirty="0" smtClean="0">
                <a:solidFill>
                  <a:schemeClr val="tx1"/>
                </a:solidFill>
                <a:effectLst/>
                <a:latin typeface="+mn-lt"/>
                <a:ea typeface="+mn-ea"/>
                <a:cs typeface="+mn-cs"/>
              </a:rPr>
              <a:t>.  Proclaimed herself a Goddess.</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Semiramis</a:t>
            </a:r>
            <a:r>
              <a:rPr lang="en-US" sz="1200" b="0" i="0" kern="1200" dirty="0" smtClean="0">
                <a:solidFill>
                  <a:schemeClr val="tx1"/>
                </a:solidFill>
                <a:effectLst/>
                <a:latin typeface="+mn-lt"/>
                <a:ea typeface="+mn-ea"/>
                <a:cs typeface="+mn-cs"/>
              </a:rPr>
              <a:t>/Ishtar who is Astarte.</a:t>
            </a:r>
          </a:p>
          <a:p>
            <a:r>
              <a:rPr lang="en-US" sz="1200" b="0" i="0" kern="1200" dirty="0" smtClean="0">
                <a:solidFill>
                  <a:schemeClr val="tx1"/>
                </a:solidFill>
                <a:effectLst/>
                <a:latin typeface="+mn-lt"/>
                <a:ea typeface="+mn-ea"/>
                <a:cs typeface="+mn-cs"/>
              </a:rPr>
              <a:t>		These pagan practices migrated west as the power centers</a:t>
            </a:r>
          </a:p>
          <a:p>
            <a:r>
              <a:rPr lang="en-US" sz="1200" b="0" i="0" kern="1200" dirty="0" smtClean="0">
                <a:solidFill>
                  <a:schemeClr val="tx1"/>
                </a:solidFill>
                <a:effectLst/>
                <a:latin typeface="+mn-lt"/>
                <a:ea typeface="+mn-ea"/>
                <a:cs typeface="+mn-cs"/>
              </a:rPr>
              <a:t>		migrated west.</a:t>
            </a:r>
          </a:p>
          <a:p>
            <a:r>
              <a:rPr lang="en-US" sz="1200" b="0" i="0" kern="1200" dirty="0" smtClean="0">
                <a:solidFill>
                  <a:schemeClr val="tx1"/>
                </a:solidFill>
                <a:effectLst/>
                <a:latin typeface="+mn-lt"/>
                <a:ea typeface="+mn-ea"/>
                <a:cs typeface="+mn-cs"/>
              </a:rPr>
              <a:t>	Ishtar/</a:t>
            </a:r>
            <a:r>
              <a:rPr lang="en-US" sz="1200" b="0" i="0" kern="1200" dirty="0" err="1" smtClean="0">
                <a:solidFill>
                  <a:schemeClr val="tx1"/>
                </a:solidFill>
                <a:effectLst/>
                <a:latin typeface="+mn-lt"/>
                <a:ea typeface="+mn-ea"/>
                <a:cs typeface="+mn-cs"/>
              </a:rPr>
              <a:t>Inana</a:t>
            </a:r>
            <a:r>
              <a:rPr lang="en-US" sz="1200" b="0" i="0" kern="1200" dirty="0" smtClean="0">
                <a:solidFill>
                  <a:schemeClr val="tx1"/>
                </a:solidFill>
                <a:effectLst/>
                <a:latin typeface="+mn-lt"/>
                <a:ea typeface="+mn-ea"/>
                <a:cs typeface="+mn-cs"/>
              </a:rPr>
              <a:t>/Astarte/Diana/Isis/Hecate/Demeter.</a:t>
            </a:r>
          </a:p>
          <a:p>
            <a:r>
              <a:rPr lang="en-US" sz="1200" b="0" i="0" kern="1200" dirty="0" smtClean="0">
                <a:solidFill>
                  <a:schemeClr val="tx1"/>
                </a:solidFill>
                <a:effectLst/>
                <a:latin typeface="+mn-lt"/>
                <a:ea typeface="+mn-ea"/>
                <a:cs typeface="+mn-cs"/>
              </a:rPr>
              <a:t>		Known as queen of heaven.</a:t>
            </a:r>
          </a:p>
          <a:p>
            <a:r>
              <a:rPr lang="en-US" sz="1200" b="0" i="0" kern="1200" dirty="0" smtClean="0">
                <a:solidFill>
                  <a:schemeClr val="tx1"/>
                </a:solidFill>
                <a:effectLst/>
                <a:latin typeface="+mn-lt"/>
                <a:ea typeface="+mn-ea"/>
                <a:cs typeface="+mn-cs"/>
              </a:rPr>
              <a:t>		Interestingly enough, as </a:t>
            </a:r>
            <a:r>
              <a:rPr lang="en-US" sz="1200" b="0" i="0" kern="1200" dirty="0" err="1" smtClean="0">
                <a:solidFill>
                  <a:schemeClr val="tx1"/>
                </a:solidFill>
                <a:effectLst/>
                <a:latin typeface="+mn-lt"/>
                <a:ea typeface="+mn-ea"/>
                <a:cs typeface="+mn-cs"/>
              </a:rPr>
              <a:t>Inana</a:t>
            </a:r>
            <a:r>
              <a:rPr lang="en-US" sz="1200" b="0" i="0" kern="1200" dirty="0" smtClean="0">
                <a:solidFill>
                  <a:schemeClr val="tx1"/>
                </a:solidFill>
                <a:effectLst/>
                <a:latin typeface="+mn-lt"/>
                <a:ea typeface="+mn-ea"/>
                <a:cs typeface="+mn-cs"/>
              </a:rPr>
              <a:t>, she is known for promoting gender fluidity.</a:t>
            </a:r>
          </a:p>
          <a:p>
            <a:r>
              <a:rPr lang="en-US" sz="1200" b="0" i="0" kern="1200" dirty="0" smtClean="0">
                <a:solidFill>
                  <a:schemeClr val="tx1"/>
                </a:solidFill>
                <a:effectLst/>
                <a:latin typeface="+mn-lt"/>
                <a:ea typeface="+mn-ea"/>
                <a:cs typeface="+mn-cs"/>
              </a:rPr>
              <a:t>	Tammuz.</a:t>
            </a:r>
          </a:p>
          <a:p>
            <a:r>
              <a:rPr lang="en-US" sz="1200" b="0" i="0" kern="1200" dirty="0" smtClean="0">
                <a:solidFill>
                  <a:schemeClr val="tx1"/>
                </a:solidFill>
                <a:effectLst/>
                <a:latin typeface="+mn-lt"/>
                <a:ea typeface="+mn-ea"/>
                <a:cs typeface="+mn-cs"/>
              </a:rPr>
              <a:t>		40 days of weeping.</a:t>
            </a:r>
          </a:p>
          <a:p>
            <a:r>
              <a:rPr lang="en-US" sz="1200" b="0" i="0" kern="1200" dirty="0" smtClean="0">
                <a:solidFill>
                  <a:schemeClr val="tx1"/>
                </a:solidFill>
                <a:effectLst/>
                <a:latin typeface="+mn-lt"/>
                <a:ea typeface="+mn-ea"/>
                <a:cs typeface="+mn-cs"/>
              </a:rPr>
              <a:t>		Killed by a wild boar.  At the end of the 40 days of weeping, one eats a pig.</a:t>
            </a:r>
          </a:p>
          <a:p>
            <a:r>
              <a:rPr lang="en-US" sz="1200" b="0" i="0" kern="1200" dirty="0" smtClean="0">
                <a:solidFill>
                  <a:schemeClr val="tx1"/>
                </a:solidFill>
                <a:effectLst/>
                <a:latin typeface="+mn-lt"/>
                <a:ea typeface="+mn-ea"/>
                <a:cs typeface="+mn-cs"/>
              </a:rPr>
              <a:t>			Ever wonder why it was tradition to eat ham on Easter (Ishtar)?</a:t>
            </a:r>
          </a:p>
          <a:p>
            <a:r>
              <a:rPr lang="en-US" sz="1200" b="0" i="0" kern="1200" dirty="0" smtClean="0">
                <a:solidFill>
                  <a:schemeClr val="tx1"/>
                </a:solidFill>
                <a:effectLst/>
                <a:latin typeface="+mn-lt"/>
                <a:ea typeface="+mn-ea"/>
                <a:cs typeface="+mn-cs"/>
              </a:rPr>
              <a:t>			What we celebrate in spring is a </a:t>
            </a:r>
            <a:r>
              <a:rPr lang="en-US" sz="1200" b="0" i="0" kern="1200" dirty="0" err="1" smtClean="0">
                <a:solidFill>
                  <a:schemeClr val="tx1"/>
                </a:solidFill>
                <a:effectLst/>
                <a:latin typeface="+mn-lt"/>
                <a:ea typeface="+mn-ea"/>
                <a:cs typeface="+mn-cs"/>
              </a:rPr>
              <a:t>fullfilment</a:t>
            </a:r>
            <a:r>
              <a:rPr lang="en-US" sz="1200" b="0" i="0" kern="1200" dirty="0" smtClean="0">
                <a:solidFill>
                  <a:schemeClr val="tx1"/>
                </a:solidFill>
                <a:effectLst/>
                <a:latin typeface="+mn-lt"/>
                <a:ea typeface="+mn-ea"/>
                <a:cs typeface="+mn-cs"/>
              </a:rPr>
              <a:t> of Passover, not Easter.</a:t>
            </a:r>
          </a:p>
          <a:p>
            <a:r>
              <a:rPr lang="en-US" sz="1200" b="0" i="0" kern="1200" dirty="0" smtClean="0">
                <a:solidFill>
                  <a:schemeClr val="tx1"/>
                </a:solidFill>
                <a:effectLst/>
                <a:latin typeface="+mn-lt"/>
                <a:ea typeface="+mn-ea"/>
                <a:cs typeface="+mn-cs"/>
              </a:rPr>
              <a:t>			Easter, or Ishtar, is a celebration of fertility rights by pagan worshipers.</a:t>
            </a:r>
          </a:p>
          <a:p>
            <a:r>
              <a:rPr lang="en-US" sz="1200" b="0" i="0" kern="1200" dirty="0" smtClean="0">
                <a:solidFill>
                  <a:schemeClr val="tx1"/>
                </a:solidFill>
                <a:effectLst/>
                <a:latin typeface="+mn-lt"/>
                <a:ea typeface="+mn-ea"/>
                <a:cs typeface="+mn-cs"/>
              </a:rPr>
              <a:t>			The word Easter in Acts 12:4 is referring, in context, to the pagan festival.</a:t>
            </a:r>
          </a:p>
          <a:p>
            <a:r>
              <a:rPr lang="en-US" sz="1200" b="0" i="0" kern="1200" dirty="0" smtClean="0">
                <a:solidFill>
                  <a:schemeClr val="tx1"/>
                </a:solidFill>
                <a:effectLst/>
                <a:latin typeface="+mn-lt"/>
                <a:ea typeface="+mn-ea"/>
                <a:cs typeface="+mn-cs"/>
              </a:rPr>
              <a:t>			The name Easter isn't a mistranslation, it is the word in </a:t>
            </a:r>
            <a:r>
              <a:rPr lang="en-US" sz="1200" b="0" i="0" kern="1200" dirty="0" err="1" smtClean="0">
                <a:solidFill>
                  <a:schemeClr val="tx1"/>
                </a:solidFill>
                <a:effectLst/>
                <a:latin typeface="+mn-lt"/>
                <a:ea typeface="+mn-ea"/>
                <a:cs typeface="+mn-cs"/>
              </a:rPr>
              <a:t>Acs</a:t>
            </a:r>
            <a:r>
              <a:rPr lang="en-US" sz="1200" b="0" i="0" kern="1200" dirty="0" smtClean="0">
                <a:solidFill>
                  <a:schemeClr val="tx1"/>
                </a:solidFill>
                <a:effectLst/>
                <a:latin typeface="+mn-lt"/>
                <a:ea typeface="+mn-ea"/>
                <a:cs typeface="+mn-cs"/>
              </a:rPr>
              <a:t> 12:4.  It is</a:t>
            </a:r>
          </a:p>
          <a:p>
            <a:r>
              <a:rPr lang="en-US" sz="1200" b="0" i="0" kern="1200" dirty="0" smtClean="0">
                <a:solidFill>
                  <a:schemeClr val="tx1"/>
                </a:solidFill>
                <a:effectLst/>
                <a:latin typeface="+mn-lt"/>
                <a:ea typeface="+mn-ea"/>
                <a:cs typeface="+mn-cs"/>
              </a:rPr>
              <a:t>			a misapplication to the celebration of the resurrection.</a:t>
            </a:r>
          </a:p>
          <a:p>
            <a:r>
              <a:rPr lang="en-US" sz="1200" b="0" i="0" kern="1200" dirty="0" smtClean="0">
                <a:solidFill>
                  <a:schemeClr val="tx1"/>
                </a:solidFill>
                <a:effectLst/>
                <a:latin typeface="+mn-lt"/>
                <a:ea typeface="+mn-ea"/>
                <a:cs typeface="+mn-cs"/>
              </a:rPr>
              <a:t>			Ironically, Easter is the pagan celebration of a resurrection of sorts of</a:t>
            </a:r>
          </a:p>
          <a:p>
            <a:r>
              <a:rPr lang="en-US" sz="1200" b="0" i="0" kern="1200" dirty="0" smtClean="0">
                <a:solidFill>
                  <a:schemeClr val="tx1"/>
                </a:solidFill>
                <a:effectLst/>
                <a:latin typeface="+mn-lt"/>
                <a:ea typeface="+mn-ea"/>
                <a:cs typeface="+mn-cs"/>
              </a:rPr>
              <a:t>			the goddess Ishtar.</a:t>
            </a:r>
          </a:p>
          <a:p>
            <a:r>
              <a:rPr lang="en-US" sz="1200" b="0" i="0" kern="1200" dirty="0" smtClean="0">
                <a:solidFill>
                  <a:schemeClr val="tx1"/>
                </a:solidFill>
                <a:effectLst/>
                <a:latin typeface="+mn-lt"/>
                <a:ea typeface="+mn-ea"/>
                <a:cs typeface="+mn-cs"/>
              </a:rPr>
              <a:t>		Paper by Amar </a:t>
            </a:r>
            <a:r>
              <a:rPr lang="en-US" sz="1200" b="0" i="0" kern="1200" dirty="0" err="1" smtClean="0">
                <a:solidFill>
                  <a:schemeClr val="tx1"/>
                </a:solidFill>
                <a:effectLst/>
                <a:latin typeface="+mn-lt"/>
                <a:ea typeface="+mn-ea"/>
                <a:cs typeface="+mn-cs"/>
              </a:rPr>
              <a:t>Annus</a:t>
            </a:r>
            <a:r>
              <a:rPr lang="en-US" sz="1200" b="0" i="0" kern="1200" dirty="0" smtClean="0">
                <a:solidFill>
                  <a:schemeClr val="tx1"/>
                </a:solidFill>
                <a:effectLst/>
                <a:latin typeface="+mn-lt"/>
                <a:ea typeface="+mn-ea"/>
                <a:cs typeface="+mn-cs"/>
              </a:rPr>
              <a:t> shows the connection between ancient gods, most probably the fallen angels and</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nephalim</a:t>
            </a:r>
            <a:r>
              <a:rPr lang="en-US" sz="1200" b="0" i="0" kern="1200" dirty="0" smtClean="0">
                <a:solidFill>
                  <a:schemeClr val="tx1"/>
                </a:solidFill>
                <a:effectLst/>
                <a:latin typeface="+mn-lt"/>
                <a:ea typeface="+mn-ea"/>
                <a:cs typeface="+mn-cs"/>
              </a:rPr>
              <a:t> of Genesis 6 and the Greek/Roman and Egyptian etc. gods.</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The woman is a religious system which rides upon a political system.</a:t>
            </a:r>
          </a:p>
          <a:p>
            <a:r>
              <a:rPr lang="en-US" sz="1200" b="0" i="0" kern="1200" dirty="0" smtClean="0">
                <a:solidFill>
                  <a:schemeClr val="tx1"/>
                </a:solidFill>
                <a:effectLst/>
                <a:latin typeface="+mn-lt"/>
                <a:ea typeface="+mn-ea"/>
                <a:cs typeface="+mn-cs"/>
              </a:rPr>
              <a:t>		Remember the kingdom parable of the mustard seed that grows into a grotesque version of itself?</a:t>
            </a:r>
          </a:p>
          <a:p>
            <a:r>
              <a:rPr lang="en-US" sz="1200" b="0" i="0" kern="1200" dirty="0" smtClean="0">
                <a:solidFill>
                  <a:schemeClr val="tx1"/>
                </a:solidFill>
                <a:effectLst/>
                <a:latin typeface="+mn-lt"/>
                <a:ea typeface="+mn-ea"/>
                <a:cs typeface="+mn-cs"/>
              </a:rPr>
              <a:t>		Even the ministers of </a:t>
            </a:r>
            <a:r>
              <a:rPr lang="en-US" sz="1200" b="0" i="0" kern="1200" dirty="0" err="1" smtClean="0">
                <a:solidFill>
                  <a:schemeClr val="tx1"/>
                </a:solidFill>
                <a:effectLst/>
                <a:latin typeface="+mn-lt"/>
                <a:ea typeface="+mn-ea"/>
                <a:cs typeface="+mn-cs"/>
              </a:rPr>
              <a:t>satan</a:t>
            </a:r>
            <a:r>
              <a:rPr lang="en-US" sz="1200" b="0" i="0" kern="1200" dirty="0" smtClean="0">
                <a:solidFill>
                  <a:schemeClr val="tx1"/>
                </a:solidFill>
                <a:effectLst/>
                <a:latin typeface="+mn-lt"/>
                <a:ea typeface="+mn-ea"/>
                <a:cs typeface="+mn-cs"/>
              </a:rPr>
              <a:t> were in it.</a:t>
            </a:r>
          </a:p>
          <a:p>
            <a:r>
              <a:rPr lang="en-US" sz="1200" b="0" i="0" kern="1200" dirty="0" smtClean="0">
                <a:solidFill>
                  <a:schemeClr val="tx1"/>
                </a:solidFill>
                <a:effectLst/>
                <a:latin typeface="+mn-lt"/>
                <a:ea typeface="+mn-ea"/>
                <a:cs typeface="+mn-cs"/>
              </a:rPr>
              <a:t>		What I say next is not to specifically pick on Catholics.  There are plenty of </a:t>
            </a:r>
            <a:r>
              <a:rPr lang="en-US" sz="1200" b="0" i="0" kern="1200" dirty="0" err="1" smtClean="0">
                <a:solidFill>
                  <a:schemeClr val="tx1"/>
                </a:solidFill>
                <a:effectLst/>
                <a:latin typeface="+mn-lt"/>
                <a:ea typeface="+mn-ea"/>
                <a:cs typeface="+mn-cs"/>
              </a:rPr>
              <a:t>beleivers</a:t>
            </a:r>
            <a:r>
              <a:rPr lang="en-US" sz="1200" b="0" i="0" kern="1200" dirty="0" smtClean="0">
                <a:solidFill>
                  <a:schemeClr val="tx1"/>
                </a:solidFill>
                <a:effectLst/>
                <a:latin typeface="+mn-lt"/>
                <a:ea typeface="+mn-ea"/>
                <a:cs typeface="+mn-cs"/>
              </a:rPr>
              <a:t> who call themselves</a:t>
            </a:r>
          </a:p>
          <a:p>
            <a:r>
              <a:rPr lang="en-US" sz="1200" b="0" i="0" kern="1200" dirty="0" smtClean="0">
                <a:solidFill>
                  <a:schemeClr val="tx1"/>
                </a:solidFill>
                <a:effectLst/>
                <a:latin typeface="+mn-lt"/>
                <a:ea typeface="+mn-ea"/>
                <a:cs typeface="+mn-cs"/>
              </a:rPr>
              <a:t>		Catholics.  Reformation protestant churches derive from Catholicism and even carry over many of the</a:t>
            </a:r>
          </a:p>
          <a:p>
            <a:r>
              <a:rPr lang="en-US" sz="1200" b="0" i="0" kern="1200" dirty="0" smtClean="0">
                <a:solidFill>
                  <a:schemeClr val="tx1"/>
                </a:solidFill>
                <a:effectLst/>
                <a:latin typeface="+mn-lt"/>
                <a:ea typeface="+mn-ea"/>
                <a:cs typeface="+mn-cs"/>
              </a:rPr>
              <a:t>		traditions.  So, as a religious system, it carries through both Catholic and protestant churches.</a:t>
            </a:r>
          </a:p>
          <a:p>
            <a:r>
              <a:rPr lang="en-US" sz="1200" b="0" i="0" kern="1200" dirty="0" smtClean="0">
                <a:solidFill>
                  <a:schemeClr val="tx1"/>
                </a:solidFill>
                <a:effectLst/>
                <a:latin typeface="+mn-lt"/>
                <a:ea typeface="+mn-ea"/>
                <a:cs typeface="+mn-cs"/>
              </a:rPr>
              <a:t>		Bear in mind, too, that at this point, the church is out of the picture.  We are in heaven.</a:t>
            </a:r>
          </a:p>
          <a:p>
            <a:r>
              <a:rPr lang="en-US" sz="1200" b="0" i="0" kern="1200" dirty="0" smtClean="0">
                <a:solidFill>
                  <a:schemeClr val="tx1"/>
                </a:solidFill>
                <a:effectLst/>
                <a:latin typeface="+mn-lt"/>
                <a:ea typeface="+mn-ea"/>
                <a:cs typeface="+mn-cs"/>
              </a:rPr>
              <a:t>		That leaves only the ministers of </a:t>
            </a:r>
            <a:r>
              <a:rPr lang="en-US" sz="1200" b="0" i="0" kern="1200" dirty="0" err="1" smtClean="0">
                <a:solidFill>
                  <a:schemeClr val="tx1"/>
                </a:solidFill>
                <a:effectLst/>
                <a:latin typeface="+mn-lt"/>
                <a:ea typeface="+mn-ea"/>
                <a:cs typeface="+mn-cs"/>
              </a:rPr>
              <a:t>satan</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It is an unfortunate fact of history that more saints have been slain by power seeking men in the guise of</a:t>
            </a:r>
          </a:p>
          <a:p>
            <a:r>
              <a:rPr lang="en-US" sz="1200" b="0" i="0" kern="1200" dirty="0" smtClean="0">
                <a:solidFill>
                  <a:schemeClr val="tx1"/>
                </a:solidFill>
                <a:effectLst/>
                <a:latin typeface="+mn-lt"/>
                <a:ea typeface="+mn-ea"/>
                <a:cs typeface="+mn-cs"/>
              </a:rPr>
              <a:t>		being </a:t>
            </a:r>
            <a:r>
              <a:rPr lang="en-US" sz="1200" b="0" i="0" kern="1200" dirty="0" err="1" smtClean="0">
                <a:solidFill>
                  <a:schemeClr val="tx1"/>
                </a:solidFill>
                <a:effectLst/>
                <a:latin typeface="+mn-lt"/>
                <a:ea typeface="+mn-ea"/>
                <a:cs typeface="+mn-cs"/>
              </a:rPr>
              <a:t>christians</a:t>
            </a:r>
            <a:r>
              <a:rPr lang="en-US" sz="1200" b="0" i="0" kern="1200" dirty="0" smtClean="0">
                <a:solidFill>
                  <a:schemeClr val="tx1"/>
                </a:solidFill>
                <a:effectLst/>
                <a:latin typeface="+mn-lt"/>
                <a:ea typeface="+mn-ea"/>
                <a:cs typeface="+mn-cs"/>
              </a:rPr>
              <a:t> than any government entity in all of time.</a:t>
            </a:r>
          </a:p>
          <a:p>
            <a:r>
              <a:rPr lang="en-US" sz="1200" b="0" i="0" kern="1200" dirty="0" smtClean="0">
                <a:solidFill>
                  <a:schemeClr val="tx1"/>
                </a:solidFill>
                <a:effectLst/>
                <a:latin typeface="+mn-lt"/>
                <a:ea typeface="+mn-ea"/>
                <a:cs typeface="+mn-cs"/>
              </a:rPr>
              <a:t>		Personally, I think the practice of </a:t>
            </a:r>
            <a:r>
              <a:rPr lang="en-US" sz="1200" b="0" i="0" kern="1200" dirty="0" err="1" smtClean="0">
                <a:solidFill>
                  <a:schemeClr val="tx1"/>
                </a:solidFill>
                <a:effectLst/>
                <a:latin typeface="+mn-lt"/>
                <a:ea typeface="+mn-ea"/>
                <a:cs typeface="+mn-cs"/>
              </a:rPr>
              <a:t>christianizing</a:t>
            </a:r>
            <a:r>
              <a:rPr lang="en-US" sz="1200" b="0" i="0" kern="1200" dirty="0" smtClean="0">
                <a:solidFill>
                  <a:schemeClr val="tx1"/>
                </a:solidFill>
                <a:effectLst/>
                <a:latin typeface="+mn-lt"/>
                <a:ea typeface="+mn-ea"/>
                <a:cs typeface="+mn-cs"/>
              </a:rPr>
              <a:t> pagan rituals and traditions is the system which will turn</a:t>
            </a:r>
          </a:p>
          <a:p>
            <a:r>
              <a:rPr lang="en-US" sz="1200" b="0" i="0" kern="1200" dirty="0" smtClean="0">
                <a:solidFill>
                  <a:schemeClr val="tx1"/>
                </a:solidFill>
                <a:effectLst/>
                <a:latin typeface="+mn-lt"/>
                <a:ea typeface="+mn-ea"/>
                <a:cs typeface="+mn-cs"/>
              </a:rPr>
              <a:t>		on the church in the end.  These rituals have power, even if we don't believe it or understand it.</a:t>
            </a:r>
          </a:p>
          <a:p>
            <a:r>
              <a:rPr lang="en-US" sz="1200" b="0" i="0" kern="1200" dirty="0" smtClean="0">
                <a:solidFill>
                  <a:schemeClr val="tx1"/>
                </a:solidFill>
                <a:effectLst/>
                <a:latin typeface="+mn-lt"/>
                <a:ea typeface="+mn-ea"/>
                <a:cs typeface="+mn-cs"/>
              </a:rPr>
              <a:t>		Paul says as much when he warns against eating meat dedicated to idols because the idols are representative of</a:t>
            </a:r>
          </a:p>
          <a:p>
            <a:r>
              <a:rPr lang="en-US" sz="1200" b="0" i="0" kern="1200" dirty="0" smtClean="0">
                <a:solidFill>
                  <a:schemeClr val="tx1"/>
                </a:solidFill>
                <a:effectLst/>
                <a:latin typeface="+mn-lt"/>
                <a:ea typeface="+mn-ea"/>
                <a:cs typeface="+mn-cs"/>
              </a:rPr>
              <a:t>		demons (little g gods).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John is apparently surprised at the vision.</a:t>
            </a:r>
          </a:p>
          <a:p>
            <a:r>
              <a:rPr lang="en-US" sz="1200" b="0" i="0" kern="1200" dirty="0" smtClean="0">
                <a:solidFill>
                  <a:schemeClr val="tx1"/>
                </a:solidFill>
                <a:effectLst/>
                <a:latin typeface="+mn-lt"/>
                <a:ea typeface="+mn-ea"/>
                <a:cs typeface="+mn-cs"/>
              </a:rPr>
              <a:t>		The seven heads and seven mountains are </a:t>
            </a:r>
            <a:r>
              <a:rPr lang="en-US" sz="1200" b="0" i="0" kern="1200" dirty="0" err="1" smtClean="0">
                <a:solidFill>
                  <a:schemeClr val="tx1"/>
                </a:solidFill>
                <a:effectLst/>
                <a:latin typeface="+mn-lt"/>
                <a:ea typeface="+mn-ea"/>
                <a:cs typeface="+mn-cs"/>
              </a:rPr>
              <a:t>equivelenced</a:t>
            </a:r>
            <a:r>
              <a:rPr lang="en-US" sz="1200" b="0" i="0" kern="1200" dirty="0" smtClean="0">
                <a:solidFill>
                  <a:schemeClr val="tx1"/>
                </a:solidFill>
                <a:effectLst/>
                <a:latin typeface="+mn-lt"/>
                <a:ea typeface="+mn-ea"/>
                <a:cs typeface="+mn-cs"/>
              </a:rPr>
              <a:t> here.  Mountains are symbolic of kingdoms (as in Daniel's vision).</a:t>
            </a:r>
          </a:p>
          <a:p>
            <a:r>
              <a:rPr lang="en-US" sz="1200" b="0" i="0" kern="1200" dirty="0" smtClean="0">
                <a:solidFill>
                  <a:schemeClr val="tx1"/>
                </a:solidFill>
                <a:effectLst/>
                <a:latin typeface="+mn-lt"/>
                <a:ea typeface="+mn-ea"/>
                <a:cs typeface="+mn-cs"/>
              </a:rPr>
              <a:t>		5 have fallen (Egypt, Assyria, Babylon, Greece, Persia)</a:t>
            </a:r>
          </a:p>
          <a:p>
            <a:r>
              <a:rPr lang="en-US" sz="1200" b="0" i="0" kern="1200" dirty="0" smtClean="0">
                <a:solidFill>
                  <a:schemeClr val="tx1"/>
                </a:solidFill>
                <a:effectLst/>
                <a:latin typeface="+mn-lt"/>
                <a:ea typeface="+mn-ea"/>
                <a:cs typeface="+mn-cs"/>
              </a:rPr>
              <a:t>		1 is living (Rome)</a:t>
            </a:r>
          </a:p>
          <a:p>
            <a:r>
              <a:rPr lang="en-US" sz="1200" b="0" i="0" kern="1200" dirty="0" smtClean="0">
                <a:solidFill>
                  <a:schemeClr val="tx1"/>
                </a:solidFill>
                <a:effectLst/>
                <a:latin typeface="+mn-lt"/>
                <a:ea typeface="+mn-ea"/>
                <a:cs typeface="+mn-cs"/>
              </a:rPr>
              <a:t>		The other is not yet come (Rome v2)</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Follows is the greatest back stabbing of all history. (see explanation in Last Clash of the Titans)</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“Why are you surprised?” The angel asked me. “I will tell you the secret of the woman and the beast with the seven heads and the ten horns that carries her.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 beast that you saw existed once, but is no longer, and is going to crawl out of the bottomless pit and then proceed to its destruction. Those living on earth, whose names were not written in the Book of Life from the foundation of the world, will be surprised when they see the beast because it was, is no longer, and will come again.</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312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His wife was </a:t>
            </a:r>
            <a:r>
              <a:rPr lang="en-US" sz="1200" b="0" i="0" kern="1200" dirty="0" err="1" smtClean="0">
                <a:solidFill>
                  <a:schemeClr val="tx1"/>
                </a:solidFill>
                <a:effectLst/>
                <a:latin typeface="+mn-lt"/>
                <a:ea typeface="+mn-ea"/>
                <a:cs typeface="+mn-cs"/>
              </a:rPr>
              <a:t>Semiramis</a:t>
            </a:r>
            <a:r>
              <a:rPr lang="en-US" sz="1200" b="0" i="0" kern="1200" dirty="0" smtClean="0">
                <a:solidFill>
                  <a:schemeClr val="tx1"/>
                </a:solidFill>
                <a:effectLst/>
                <a:latin typeface="+mn-lt"/>
                <a:ea typeface="+mn-ea"/>
                <a:cs typeface="+mn-cs"/>
              </a:rPr>
              <a:t>.  Proclaimed herself a Goddess.</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Semiramis</a:t>
            </a:r>
            <a:r>
              <a:rPr lang="en-US" sz="1200" b="0" i="0" kern="1200" dirty="0" smtClean="0">
                <a:solidFill>
                  <a:schemeClr val="tx1"/>
                </a:solidFill>
                <a:effectLst/>
                <a:latin typeface="+mn-lt"/>
                <a:ea typeface="+mn-ea"/>
                <a:cs typeface="+mn-cs"/>
              </a:rPr>
              <a:t>/Ishtar who is Astarte.</a:t>
            </a:r>
          </a:p>
          <a:p>
            <a:r>
              <a:rPr lang="en-US" sz="1200" b="0" i="0" kern="1200" dirty="0" smtClean="0">
                <a:solidFill>
                  <a:schemeClr val="tx1"/>
                </a:solidFill>
                <a:effectLst/>
                <a:latin typeface="+mn-lt"/>
                <a:ea typeface="+mn-ea"/>
                <a:cs typeface="+mn-cs"/>
              </a:rPr>
              <a:t>	These pagan practices migrated west as the power centers</a:t>
            </a:r>
          </a:p>
          <a:p>
            <a:r>
              <a:rPr lang="en-US" sz="1200" b="0" i="0" kern="1200" dirty="0" smtClean="0">
                <a:solidFill>
                  <a:schemeClr val="tx1"/>
                </a:solidFill>
                <a:effectLst/>
                <a:latin typeface="+mn-lt"/>
                <a:ea typeface="+mn-ea"/>
                <a:cs typeface="+mn-cs"/>
              </a:rPr>
              <a:t>	migrated west.</a:t>
            </a:r>
          </a:p>
          <a:p>
            <a:r>
              <a:rPr lang="en-US" sz="1200" b="0" i="0" kern="1200" dirty="0" smtClean="0">
                <a:solidFill>
                  <a:schemeClr val="tx1"/>
                </a:solidFill>
                <a:effectLst/>
                <a:latin typeface="+mn-lt"/>
                <a:ea typeface="+mn-ea"/>
                <a:cs typeface="+mn-cs"/>
              </a:rPr>
              <a:t>Ishtar/</a:t>
            </a:r>
            <a:r>
              <a:rPr lang="en-US" sz="1200" b="0" i="0" kern="1200" dirty="0" err="1" smtClean="0">
                <a:solidFill>
                  <a:schemeClr val="tx1"/>
                </a:solidFill>
                <a:effectLst/>
                <a:latin typeface="+mn-lt"/>
                <a:ea typeface="+mn-ea"/>
                <a:cs typeface="+mn-cs"/>
              </a:rPr>
              <a:t>Inana</a:t>
            </a:r>
            <a:r>
              <a:rPr lang="en-US" sz="1200" b="0" i="0" kern="1200" dirty="0" smtClean="0">
                <a:solidFill>
                  <a:schemeClr val="tx1"/>
                </a:solidFill>
                <a:effectLst/>
                <a:latin typeface="+mn-lt"/>
                <a:ea typeface="+mn-ea"/>
                <a:cs typeface="+mn-cs"/>
              </a:rPr>
              <a:t>/Astarte/Diana/Isis/Hecate/Demeter.</a:t>
            </a:r>
          </a:p>
          <a:p>
            <a:r>
              <a:rPr lang="en-US" sz="1200" b="0" i="0" kern="1200" dirty="0" smtClean="0">
                <a:solidFill>
                  <a:schemeClr val="tx1"/>
                </a:solidFill>
                <a:effectLst/>
                <a:latin typeface="+mn-lt"/>
                <a:ea typeface="+mn-ea"/>
                <a:cs typeface="+mn-cs"/>
              </a:rPr>
              <a:t>	Known as queen of heaven.</a:t>
            </a:r>
          </a:p>
          <a:p>
            <a:r>
              <a:rPr lang="en-US" sz="1200" b="0" i="0" kern="1200" dirty="0" smtClean="0">
                <a:solidFill>
                  <a:schemeClr val="tx1"/>
                </a:solidFill>
                <a:effectLst/>
                <a:latin typeface="+mn-lt"/>
                <a:ea typeface="+mn-ea"/>
                <a:cs typeface="+mn-cs"/>
              </a:rPr>
              <a:t>	Interestingly enough, as </a:t>
            </a:r>
            <a:r>
              <a:rPr lang="en-US" sz="1200" b="0" i="0" kern="1200" dirty="0" err="1" smtClean="0">
                <a:solidFill>
                  <a:schemeClr val="tx1"/>
                </a:solidFill>
                <a:effectLst/>
                <a:latin typeface="+mn-lt"/>
                <a:ea typeface="+mn-ea"/>
                <a:cs typeface="+mn-cs"/>
              </a:rPr>
              <a:t>Inana</a:t>
            </a:r>
            <a:r>
              <a:rPr lang="en-US" sz="1200" b="0" i="0" kern="1200" dirty="0" smtClean="0">
                <a:solidFill>
                  <a:schemeClr val="tx1"/>
                </a:solidFill>
                <a:effectLst/>
                <a:latin typeface="+mn-lt"/>
                <a:ea typeface="+mn-ea"/>
                <a:cs typeface="+mn-cs"/>
              </a:rPr>
              <a:t>, she is known for promoting gender fluidity.</a:t>
            </a:r>
          </a:p>
        </p:txBody>
      </p:sp>
      <p:sp>
        <p:nvSpPr>
          <p:cNvPr id="4" name="Slide Number Placeholder 3"/>
          <p:cNvSpPr>
            <a:spLocks noGrp="1"/>
          </p:cNvSpPr>
          <p:nvPr>
            <p:ph type="sldNum" sz="quarter" idx="10"/>
          </p:nvPr>
        </p:nvSpPr>
        <p:spPr/>
        <p:txBody>
          <a:bodyPr/>
          <a:lstStyle/>
          <a:p>
            <a:fld id="{69D7ECCC-5D98-40D5-80D6-5A98A53CFA20}" type="slidenum">
              <a:rPr lang="en-US" smtClean="0"/>
              <a:t>313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Tammuz.</a:t>
            </a:r>
          </a:p>
          <a:p>
            <a:r>
              <a:rPr lang="en-US" sz="1200" b="0" i="0" kern="1200" dirty="0" smtClean="0">
                <a:solidFill>
                  <a:schemeClr val="tx1"/>
                </a:solidFill>
                <a:effectLst/>
                <a:latin typeface="+mn-lt"/>
                <a:ea typeface="+mn-ea"/>
                <a:cs typeface="+mn-cs"/>
              </a:rPr>
              <a:t>Son</a:t>
            </a:r>
            <a:r>
              <a:rPr lang="en-US" sz="1200" b="0" i="0" kern="1200" baseline="0" dirty="0" smtClean="0">
                <a:solidFill>
                  <a:schemeClr val="tx1"/>
                </a:solidFill>
                <a:effectLst/>
                <a:latin typeface="+mn-lt"/>
                <a:ea typeface="+mn-ea"/>
                <a:cs typeface="+mn-cs"/>
              </a:rPr>
              <a:t> of Ishtar. Rebirth of Nimrod. Sun God.  Born on December 25</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a:t>
            </a:r>
          </a:p>
          <a:p>
            <a:r>
              <a:rPr lang="en-US" sz="1200" b="0" i="0" kern="1200" baseline="0" dirty="0" smtClean="0">
                <a:solidFill>
                  <a:schemeClr val="tx1"/>
                </a:solidFill>
                <a:effectLst/>
                <a:latin typeface="+mn-lt"/>
                <a:ea typeface="+mn-ea"/>
                <a:cs typeface="+mn-cs"/>
              </a:rPr>
              <a:t>Died having been gored by a wild hog in the spring.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40 days of weeping.</a:t>
            </a:r>
          </a:p>
          <a:p>
            <a:r>
              <a:rPr lang="en-US" sz="1200" b="0" i="0" kern="1200" dirty="0" smtClean="0">
                <a:solidFill>
                  <a:schemeClr val="tx1"/>
                </a:solidFill>
                <a:effectLst/>
                <a:latin typeface="+mn-lt"/>
                <a:ea typeface="+mn-ea"/>
                <a:cs typeface="+mn-cs"/>
              </a:rPr>
              <a:t>	Ritual in which</a:t>
            </a:r>
            <a:r>
              <a:rPr lang="en-US" sz="1200" b="0" i="0" kern="1200" baseline="0" dirty="0" smtClean="0">
                <a:solidFill>
                  <a:schemeClr val="tx1"/>
                </a:solidFill>
                <a:effectLst/>
                <a:latin typeface="+mn-lt"/>
                <a:ea typeface="+mn-ea"/>
                <a:cs typeface="+mn-cs"/>
              </a:rPr>
              <a:t> worshipers weep for the death of Tammuz, giving up an earthly pleasure so that Tammuz might enjoy such things in the underworld. </a:t>
            </a:r>
            <a:r>
              <a:rPr lang="en-US" sz="1200" b="0" i="0" kern="1200" dirty="0" smtClean="0">
                <a:solidFill>
                  <a:schemeClr val="tx1"/>
                </a:solidFill>
                <a:effectLst/>
                <a:latin typeface="+mn-lt"/>
                <a:ea typeface="+mn-ea"/>
                <a:cs typeface="+mn-cs"/>
              </a:rPr>
              <a:t>At the end of the 40 days of weeping, one eats a pig.</a:t>
            </a:r>
          </a:p>
          <a:p>
            <a:r>
              <a:rPr lang="en-US" sz="1200" b="0" i="0" kern="1200" dirty="0" smtClean="0">
                <a:solidFill>
                  <a:schemeClr val="tx1"/>
                </a:solidFill>
                <a:effectLst/>
                <a:latin typeface="+mn-lt"/>
                <a:ea typeface="+mn-ea"/>
                <a:cs typeface="+mn-cs"/>
              </a:rPr>
              <a:t>	Ever wonder why it was tradition to eat ham on Easter (Ishtar)?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What we celebrate in spring is a fulfillment of Passover, not Easter.</a:t>
            </a:r>
          </a:p>
          <a:p>
            <a:r>
              <a:rPr lang="en-US" sz="1200" b="0" i="0" kern="1200" dirty="0" smtClean="0">
                <a:solidFill>
                  <a:schemeClr val="tx1"/>
                </a:solidFill>
                <a:effectLst/>
                <a:latin typeface="+mn-lt"/>
                <a:ea typeface="+mn-ea"/>
                <a:cs typeface="+mn-cs"/>
              </a:rPr>
              <a:t>	Easter, or Ishtar, is a celebration of fertility rights by pagan worshipers.</a:t>
            </a:r>
          </a:p>
          <a:p>
            <a:r>
              <a:rPr lang="en-US" sz="1200" b="0" i="0" kern="1200" dirty="0" smtClean="0">
                <a:solidFill>
                  <a:schemeClr val="tx1"/>
                </a:solidFill>
                <a:effectLst/>
                <a:latin typeface="+mn-lt"/>
                <a:ea typeface="+mn-ea"/>
                <a:cs typeface="+mn-cs"/>
              </a:rPr>
              <a:t>	The word Easter in Acts 12:4 is referring, in context, to the pagan festival.</a:t>
            </a:r>
          </a:p>
          <a:p>
            <a:r>
              <a:rPr lang="en-US" sz="1200" b="0" i="0" kern="1200" dirty="0" smtClean="0">
                <a:solidFill>
                  <a:schemeClr val="tx1"/>
                </a:solidFill>
                <a:effectLst/>
                <a:latin typeface="+mn-lt"/>
                <a:ea typeface="+mn-ea"/>
                <a:cs typeface="+mn-cs"/>
              </a:rPr>
              <a:t>	The name Easter isn't a mistranslation, it is the word in Acts 12:4.  It is</a:t>
            </a:r>
          </a:p>
          <a:p>
            <a:r>
              <a:rPr lang="en-US" sz="1200" b="0" i="0" kern="1200" dirty="0" smtClean="0">
                <a:solidFill>
                  <a:schemeClr val="tx1"/>
                </a:solidFill>
                <a:effectLst/>
                <a:latin typeface="+mn-lt"/>
                <a:ea typeface="+mn-ea"/>
                <a:cs typeface="+mn-cs"/>
              </a:rPr>
              <a:t>	a misapplication to the celebration of the resurrection.</a:t>
            </a:r>
          </a:p>
          <a:p>
            <a:r>
              <a:rPr lang="en-US" sz="1200" b="0" i="0" kern="1200" dirty="0" smtClean="0">
                <a:solidFill>
                  <a:schemeClr val="tx1"/>
                </a:solidFill>
                <a:effectLst/>
                <a:latin typeface="+mn-lt"/>
                <a:ea typeface="+mn-ea"/>
                <a:cs typeface="+mn-cs"/>
              </a:rPr>
              <a:t>	Ironically, Easter is the pagan celebration of a resurrection of sorts of</a:t>
            </a:r>
          </a:p>
          <a:p>
            <a:r>
              <a:rPr lang="en-US" sz="1200" b="0" i="0" kern="1200" dirty="0" smtClean="0">
                <a:solidFill>
                  <a:schemeClr val="tx1"/>
                </a:solidFill>
                <a:effectLst/>
                <a:latin typeface="+mn-lt"/>
                <a:ea typeface="+mn-ea"/>
                <a:cs typeface="+mn-cs"/>
              </a:rPr>
              <a:t>	the goddess Ishtar.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Paper by Amar </a:t>
            </a:r>
            <a:r>
              <a:rPr lang="en-US" sz="1200" b="0" i="0" kern="1200" dirty="0" err="1" smtClean="0">
                <a:solidFill>
                  <a:schemeClr val="tx1"/>
                </a:solidFill>
                <a:effectLst/>
                <a:latin typeface="+mn-lt"/>
                <a:ea typeface="+mn-ea"/>
                <a:cs typeface="+mn-cs"/>
              </a:rPr>
              <a:t>Annus</a:t>
            </a:r>
            <a:r>
              <a:rPr lang="en-US" sz="1200" b="0" i="0" kern="1200" dirty="0" smtClean="0">
                <a:solidFill>
                  <a:schemeClr val="tx1"/>
                </a:solidFill>
                <a:effectLst/>
                <a:latin typeface="+mn-lt"/>
                <a:ea typeface="+mn-ea"/>
                <a:cs typeface="+mn-cs"/>
              </a:rPr>
              <a:t> shows the connection between ancient gods, most probably the fallen angels and</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nephalim</a:t>
            </a:r>
            <a:r>
              <a:rPr lang="en-US" sz="1200" b="0" i="0" kern="1200" dirty="0" smtClean="0">
                <a:solidFill>
                  <a:schemeClr val="tx1"/>
                </a:solidFill>
                <a:effectLst/>
                <a:latin typeface="+mn-lt"/>
                <a:ea typeface="+mn-ea"/>
                <a:cs typeface="+mn-cs"/>
              </a:rPr>
              <a:t> of Genesis 6 and the Greek/Roman and Egyptian etc. gods.</a:t>
            </a:r>
          </a:p>
          <a:p>
            <a:r>
              <a:rPr lang="en-US" sz="1200" b="0" i="0" kern="1200" dirty="0" smtClean="0">
                <a:solidFill>
                  <a:schemeClr val="tx1"/>
                </a:solidFill>
                <a:effectLst/>
                <a:latin typeface="+mn-lt"/>
                <a:ea typeface="+mn-ea"/>
                <a:cs typeface="+mn-cs"/>
              </a:rPr>
              <a:t>	“On the Origin of the Watchers”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The woman is a religious system which rides upon a political system.</a:t>
            </a:r>
          </a:p>
          <a:p>
            <a:r>
              <a:rPr lang="en-US" sz="1200" b="0" i="0" kern="1200" dirty="0" smtClean="0">
                <a:solidFill>
                  <a:schemeClr val="tx1"/>
                </a:solidFill>
                <a:effectLst/>
                <a:latin typeface="+mn-lt"/>
                <a:ea typeface="+mn-ea"/>
                <a:cs typeface="+mn-cs"/>
              </a:rPr>
              <a:t>		Remember the kingdom parable of the mustard seed that grows into a grotesque version of itself?</a:t>
            </a:r>
          </a:p>
          <a:p>
            <a:r>
              <a:rPr lang="en-US" sz="1200" b="0" i="0" kern="1200" dirty="0" smtClean="0">
                <a:solidFill>
                  <a:schemeClr val="tx1"/>
                </a:solidFill>
                <a:effectLst/>
                <a:latin typeface="+mn-lt"/>
                <a:ea typeface="+mn-ea"/>
                <a:cs typeface="+mn-cs"/>
              </a:rPr>
              <a:t>		Even the ministers of </a:t>
            </a:r>
            <a:r>
              <a:rPr lang="en-US" sz="1200" b="0" i="0" kern="1200" dirty="0" err="1" smtClean="0">
                <a:solidFill>
                  <a:schemeClr val="tx1"/>
                </a:solidFill>
                <a:effectLst/>
                <a:latin typeface="+mn-lt"/>
                <a:ea typeface="+mn-ea"/>
                <a:cs typeface="+mn-cs"/>
              </a:rPr>
              <a:t>satan</a:t>
            </a:r>
            <a:r>
              <a:rPr lang="en-US" sz="1200" b="0" i="0" kern="1200" dirty="0" smtClean="0">
                <a:solidFill>
                  <a:schemeClr val="tx1"/>
                </a:solidFill>
                <a:effectLst/>
                <a:latin typeface="+mn-lt"/>
                <a:ea typeface="+mn-ea"/>
                <a:cs typeface="+mn-cs"/>
              </a:rPr>
              <a:t> were in it.</a:t>
            </a:r>
          </a:p>
          <a:p>
            <a:r>
              <a:rPr lang="en-US" sz="1200" b="0" i="0" kern="1200" dirty="0" smtClean="0">
                <a:solidFill>
                  <a:schemeClr val="tx1"/>
                </a:solidFill>
                <a:effectLst/>
                <a:latin typeface="+mn-lt"/>
                <a:ea typeface="+mn-ea"/>
                <a:cs typeface="+mn-cs"/>
              </a:rPr>
              <a:t>		What I say next is not to specifically pick on Catholics.  There are plenty of </a:t>
            </a:r>
            <a:r>
              <a:rPr lang="en-US" sz="1200" b="0" i="0" kern="1200" dirty="0" err="1" smtClean="0">
                <a:solidFill>
                  <a:schemeClr val="tx1"/>
                </a:solidFill>
                <a:effectLst/>
                <a:latin typeface="+mn-lt"/>
                <a:ea typeface="+mn-ea"/>
                <a:cs typeface="+mn-cs"/>
              </a:rPr>
              <a:t>beleivers</a:t>
            </a:r>
            <a:r>
              <a:rPr lang="en-US" sz="1200" b="0" i="0" kern="1200" dirty="0" smtClean="0">
                <a:solidFill>
                  <a:schemeClr val="tx1"/>
                </a:solidFill>
                <a:effectLst/>
                <a:latin typeface="+mn-lt"/>
                <a:ea typeface="+mn-ea"/>
                <a:cs typeface="+mn-cs"/>
              </a:rPr>
              <a:t> who call themselves</a:t>
            </a:r>
          </a:p>
          <a:p>
            <a:r>
              <a:rPr lang="en-US" sz="1200" b="0" i="0" kern="1200" dirty="0" smtClean="0">
                <a:solidFill>
                  <a:schemeClr val="tx1"/>
                </a:solidFill>
                <a:effectLst/>
                <a:latin typeface="+mn-lt"/>
                <a:ea typeface="+mn-ea"/>
                <a:cs typeface="+mn-cs"/>
              </a:rPr>
              <a:t>		Catholics.  Reformation protestant churches derive from Catholicism and even carry over many of the</a:t>
            </a:r>
          </a:p>
          <a:p>
            <a:r>
              <a:rPr lang="en-US" sz="1200" b="0" i="0" kern="1200" dirty="0" smtClean="0">
                <a:solidFill>
                  <a:schemeClr val="tx1"/>
                </a:solidFill>
                <a:effectLst/>
                <a:latin typeface="+mn-lt"/>
                <a:ea typeface="+mn-ea"/>
                <a:cs typeface="+mn-cs"/>
              </a:rPr>
              <a:t>		traditions.  So, as a religious system, it carries through both Catholic and protestant churches.</a:t>
            </a:r>
          </a:p>
          <a:p>
            <a:r>
              <a:rPr lang="en-US" sz="1200" b="0" i="0" kern="1200" dirty="0" smtClean="0">
                <a:solidFill>
                  <a:schemeClr val="tx1"/>
                </a:solidFill>
                <a:effectLst/>
                <a:latin typeface="+mn-lt"/>
                <a:ea typeface="+mn-ea"/>
                <a:cs typeface="+mn-cs"/>
              </a:rPr>
              <a:t>		Bear in mind, too, that at this point, the church is out of the picture.  We are in heaven.</a:t>
            </a:r>
          </a:p>
          <a:p>
            <a:r>
              <a:rPr lang="en-US" sz="1200" b="0" i="0" kern="1200" dirty="0" smtClean="0">
                <a:solidFill>
                  <a:schemeClr val="tx1"/>
                </a:solidFill>
                <a:effectLst/>
                <a:latin typeface="+mn-lt"/>
                <a:ea typeface="+mn-ea"/>
                <a:cs typeface="+mn-cs"/>
              </a:rPr>
              <a:t>		That leaves only the ministers of </a:t>
            </a:r>
            <a:r>
              <a:rPr lang="en-US" sz="1200" b="0" i="0" kern="1200" dirty="0" err="1" smtClean="0">
                <a:solidFill>
                  <a:schemeClr val="tx1"/>
                </a:solidFill>
                <a:effectLst/>
                <a:latin typeface="+mn-lt"/>
                <a:ea typeface="+mn-ea"/>
                <a:cs typeface="+mn-cs"/>
              </a:rPr>
              <a:t>satan</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It is an unfortunate fact of history that more saints have been slain by power seeking men in the guise of</a:t>
            </a:r>
          </a:p>
          <a:p>
            <a:r>
              <a:rPr lang="en-US" sz="1200" b="0" i="0" kern="1200" dirty="0" smtClean="0">
                <a:solidFill>
                  <a:schemeClr val="tx1"/>
                </a:solidFill>
                <a:effectLst/>
                <a:latin typeface="+mn-lt"/>
                <a:ea typeface="+mn-ea"/>
                <a:cs typeface="+mn-cs"/>
              </a:rPr>
              <a:t>		being </a:t>
            </a:r>
            <a:r>
              <a:rPr lang="en-US" sz="1200" b="0" i="0" kern="1200" dirty="0" err="1" smtClean="0">
                <a:solidFill>
                  <a:schemeClr val="tx1"/>
                </a:solidFill>
                <a:effectLst/>
                <a:latin typeface="+mn-lt"/>
                <a:ea typeface="+mn-ea"/>
                <a:cs typeface="+mn-cs"/>
              </a:rPr>
              <a:t>christians</a:t>
            </a:r>
            <a:r>
              <a:rPr lang="en-US" sz="1200" b="0" i="0" kern="1200" dirty="0" smtClean="0">
                <a:solidFill>
                  <a:schemeClr val="tx1"/>
                </a:solidFill>
                <a:effectLst/>
                <a:latin typeface="+mn-lt"/>
                <a:ea typeface="+mn-ea"/>
                <a:cs typeface="+mn-cs"/>
              </a:rPr>
              <a:t> than any government entity in all of time.</a:t>
            </a:r>
          </a:p>
          <a:p>
            <a:r>
              <a:rPr lang="en-US" sz="1200" b="0" i="0" kern="1200" dirty="0" smtClean="0">
                <a:solidFill>
                  <a:schemeClr val="tx1"/>
                </a:solidFill>
                <a:effectLst/>
                <a:latin typeface="+mn-lt"/>
                <a:ea typeface="+mn-ea"/>
                <a:cs typeface="+mn-cs"/>
              </a:rPr>
              <a:t>		Personally, I think the practice of </a:t>
            </a:r>
            <a:r>
              <a:rPr lang="en-US" sz="1200" b="0" i="0" kern="1200" dirty="0" err="1" smtClean="0">
                <a:solidFill>
                  <a:schemeClr val="tx1"/>
                </a:solidFill>
                <a:effectLst/>
                <a:latin typeface="+mn-lt"/>
                <a:ea typeface="+mn-ea"/>
                <a:cs typeface="+mn-cs"/>
              </a:rPr>
              <a:t>christianizing</a:t>
            </a:r>
            <a:r>
              <a:rPr lang="en-US" sz="1200" b="0" i="0" kern="1200" dirty="0" smtClean="0">
                <a:solidFill>
                  <a:schemeClr val="tx1"/>
                </a:solidFill>
                <a:effectLst/>
                <a:latin typeface="+mn-lt"/>
                <a:ea typeface="+mn-ea"/>
                <a:cs typeface="+mn-cs"/>
              </a:rPr>
              <a:t> pagan rituals and traditions is the system which will turn</a:t>
            </a:r>
          </a:p>
          <a:p>
            <a:r>
              <a:rPr lang="en-US" sz="1200" b="0" i="0" kern="1200" dirty="0" smtClean="0">
                <a:solidFill>
                  <a:schemeClr val="tx1"/>
                </a:solidFill>
                <a:effectLst/>
                <a:latin typeface="+mn-lt"/>
                <a:ea typeface="+mn-ea"/>
                <a:cs typeface="+mn-cs"/>
              </a:rPr>
              <a:t>		on the church in the end.  These rituals have power, even if we don't believe it or understand it.</a:t>
            </a:r>
          </a:p>
          <a:p>
            <a:r>
              <a:rPr lang="en-US" sz="1200" b="0" i="0" kern="1200" dirty="0" smtClean="0">
                <a:solidFill>
                  <a:schemeClr val="tx1"/>
                </a:solidFill>
                <a:effectLst/>
                <a:latin typeface="+mn-lt"/>
                <a:ea typeface="+mn-ea"/>
                <a:cs typeface="+mn-cs"/>
              </a:rPr>
              <a:t>		Paul says as much when he warns against eating meat dedicated to idols because the idols are representative of</a:t>
            </a:r>
          </a:p>
          <a:p>
            <a:r>
              <a:rPr lang="en-US" sz="1200" b="0" i="0" kern="1200" dirty="0" smtClean="0">
                <a:solidFill>
                  <a:schemeClr val="tx1"/>
                </a:solidFill>
                <a:effectLst/>
                <a:latin typeface="+mn-lt"/>
                <a:ea typeface="+mn-ea"/>
                <a:cs typeface="+mn-cs"/>
              </a:rPr>
              <a:t>		demons (little g gods).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John is apparently surprised at the vision.</a:t>
            </a:r>
          </a:p>
          <a:p>
            <a:r>
              <a:rPr lang="en-US" sz="1200" b="0" i="0" kern="1200" dirty="0" smtClean="0">
                <a:solidFill>
                  <a:schemeClr val="tx1"/>
                </a:solidFill>
                <a:effectLst/>
                <a:latin typeface="+mn-lt"/>
                <a:ea typeface="+mn-ea"/>
                <a:cs typeface="+mn-cs"/>
              </a:rPr>
              <a:t>		The seven heads and seven mountains are </a:t>
            </a:r>
            <a:r>
              <a:rPr lang="en-US" sz="1200" b="0" i="0" kern="1200" dirty="0" err="1" smtClean="0">
                <a:solidFill>
                  <a:schemeClr val="tx1"/>
                </a:solidFill>
                <a:effectLst/>
                <a:latin typeface="+mn-lt"/>
                <a:ea typeface="+mn-ea"/>
                <a:cs typeface="+mn-cs"/>
              </a:rPr>
              <a:t>equivelenced</a:t>
            </a:r>
            <a:r>
              <a:rPr lang="en-US" sz="1200" b="0" i="0" kern="1200" dirty="0" smtClean="0">
                <a:solidFill>
                  <a:schemeClr val="tx1"/>
                </a:solidFill>
                <a:effectLst/>
                <a:latin typeface="+mn-lt"/>
                <a:ea typeface="+mn-ea"/>
                <a:cs typeface="+mn-cs"/>
              </a:rPr>
              <a:t> here.  Mountains are symbolic of kingdoms (as in Daniel's vision).</a:t>
            </a:r>
          </a:p>
          <a:p>
            <a:r>
              <a:rPr lang="en-US" sz="1200" b="0" i="0" kern="1200" dirty="0" smtClean="0">
                <a:solidFill>
                  <a:schemeClr val="tx1"/>
                </a:solidFill>
                <a:effectLst/>
                <a:latin typeface="+mn-lt"/>
                <a:ea typeface="+mn-ea"/>
                <a:cs typeface="+mn-cs"/>
              </a:rPr>
              <a:t>		5 have fallen (Egypt, Assyria, Babylon, Greece, Persia)</a:t>
            </a:r>
          </a:p>
          <a:p>
            <a:r>
              <a:rPr lang="en-US" sz="1200" b="0" i="0" kern="1200" dirty="0" smtClean="0">
                <a:solidFill>
                  <a:schemeClr val="tx1"/>
                </a:solidFill>
                <a:effectLst/>
                <a:latin typeface="+mn-lt"/>
                <a:ea typeface="+mn-ea"/>
                <a:cs typeface="+mn-cs"/>
              </a:rPr>
              <a:t>		1 is living (Rome)</a:t>
            </a:r>
          </a:p>
          <a:p>
            <a:r>
              <a:rPr lang="en-US" sz="1200" b="0" i="0" kern="1200" dirty="0" smtClean="0">
                <a:solidFill>
                  <a:schemeClr val="tx1"/>
                </a:solidFill>
                <a:effectLst/>
                <a:latin typeface="+mn-lt"/>
                <a:ea typeface="+mn-ea"/>
                <a:cs typeface="+mn-cs"/>
              </a:rPr>
              <a:t>		The other is not yet come (Rome v2)</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Follows is the greatest back stabbing of all history. (see explanation in Last Clash of the Titans)</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“Why are you surprised?” The angel asked me. “I will tell you the secret of the woman and the beast with the seven heads and the ten horns that carries her.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 beast that you saw existed once, but is no longer, and is going to crawl out of the bottomless pit and then proceed to its destruction. Those living on earth, whose names were not written in the Book of Life from the foundation of the world, will be surprised when they see the beast because it was, is no longer, and will come again.</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314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woman is a religious system which rides upon a political system.</a:t>
            </a:r>
          </a:p>
          <a:p>
            <a:r>
              <a:rPr lang="en-US" sz="1200" b="0" i="0" kern="1200" dirty="0" smtClean="0">
                <a:solidFill>
                  <a:schemeClr val="tx1"/>
                </a:solidFill>
                <a:effectLst/>
                <a:latin typeface="+mn-lt"/>
                <a:ea typeface="+mn-ea"/>
                <a:cs typeface="+mn-cs"/>
              </a:rPr>
              <a:t>	Remember the kingdom parable of the mustard seed that grows into a grotesque version of itself?</a:t>
            </a:r>
          </a:p>
          <a:p>
            <a:r>
              <a:rPr lang="en-US" sz="1200" b="0" i="0" kern="1200" dirty="0" smtClean="0">
                <a:solidFill>
                  <a:schemeClr val="tx1"/>
                </a:solidFill>
                <a:effectLst/>
                <a:latin typeface="+mn-lt"/>
                <a:ea typeface="+mn-ea"/>
                <a:cs typeface="+mn-cs"/>
              </a:rPr>
              <a:t>	Even the ministers of </a:t>
            </a:r>
            <a:r>
              <a:rPr lang="en-US" sz="1200" b="0" i="0" kern="1200" dirty="0" err="1" smtClean="0">
                <a:solidFill>
                  <a:schemeClr val="tx1"/>
                </a:solidFill>
                <a:effectLst/>
                <a:latin typeface="+mn-lt"/>
                <a:ea typeface="+mn-ea"/>
                <a:cs typeface="+mn-cs"/>
              </a:rPr>
              <a:t>satan</a:t>
            </a:r>
            <a:r>
              <a:rPr lang="en-US" sz="1200" b="0" i="0" kern="1200" dirty="0" smtClean="0">
                <a:solidFill>
                  <a:schemeClr val="tx1"/>
                </a:solidFill>
                <a:effectLst/>
                <a:latin typeface="+mn-lt"/>
                <a:ea typeface="+mn-ea"/>
                <a:cs typeface="+mn-cs"/>
              </a:rPr>
              <a:t> were in it.</a:t>
            </a:r>
          </a:p>
          <a:p>
            <a:r>
              <a:rPr lang="en-US" sz="1200" b="0" i="0" kern="1200" dirty="0" smtClean="0">
                <a:solidFill>
                  <a:schemeClr val="tx1"/>
                </a:solidFill>
                <a:effectLst/>
                <a:latin typeface="+mn-lt"/>
                <a:ea typeface="+mn-ea"/>
                <a:cs typeface="+mn-cs"/>
              </a:rPr>
              <a:t>	What I say next is not to specifically pick on Catholics.  There are plenty of believers who call themselves</a:t>
            </a:r>
          </a:p>
          <a:p>
            <a:r>
              <a:rPr lang="en-US" sz="1200" b="0" i="0" kern="1200" dirty="0" smtClean="0">
                <a:solidFill>
                  <a:schemeClr val="tx1"/>
                </a:solidFill>
                <a:effectLst/>
                <a:latin typeface="+mn-lt"/>
                <a:ea typeface="+mn-ea"/>
                <a:cs typeface="+mn-cs"/>
              </a:rPr>
              <a:t>	Catholics.  Reformation protestant churches derive from Catholicism and even carry over many of the</a:t>
            </a:r>
          </a:p>
          <a:p>
            <a:r>
              <a:rPr lang="en-US" sz="1200" b="0" i="0" kern="1200" dirty="0" smtClean="0">
                <a:solidFill>
                  <a:schemeClr val="tx1"/>
                </a:solidFill>
                <a:effectLst/>
                <a:latin typeface="+mn-lt"/>
                <a:ea typeface="+mn-ea"/>
                <a:cs typeface="+mn-cs"/>
              </a:rPr>
              <a:t>	traditions.  So, as a religious system, it carries through both Catholic and protestant churches.</a:t>
            </a:r>
          </a:p>
          <a:p>
            <a:r>
              <a:rPr lang="en-US" sz="1200" b="0" i="0" kern="1200" dirty="0" smtClean="0">
                <a:solidFill>
                  <a:schemeClr val="tx1"/>
                </a:solidFill>
                <a:effectLst/>
                <a:latin typeface="+mn-lt"/>
                <a:ea typeface="+mn-ea"/>
                <a:cs typeface="+mn-cs"/>
              </a:rPr>
              <a:t>	Bear in mind, too, that at this point, the church is out of the picture.  We are in heaven.</a:t>
            </a:r>
          </a:p>
          <a:p>
            <a:r>
              <a:rPr lang="en-US" sz="1200" b="0" i="0" kern="1200" dirty="0" smtClean="0">
                <a:solidFill>
                  <a:schemeClr val="tx1"/>
                </a:solidFill>
                <a:effectLst/>
                <a:latin typeface="+mn-lt"/>
                <a:ea typeface="+mn-ea"/>
                <a:cs typeface="+mn-cs"/>
              </a:rPr>
              <a:t>	That leaves only the ministers of </a:t>
            </a:r>
            <a:r>
              <a:rPr lang="en-US" sz="1200" b="0" i="0" kern="1200" dirty="0" err="1" smtClean="0">
                <a:solidFill>
                  <a:schemeClr val="tx1"/>
                </a:solidFill>
                <a:effectLst/>
                <a:latin typeface="+mn-lt"/>
                <a:ea typeface="+mn-ea"/>
                <a:cs typeface="+mn-cs"/>
              </a:rPr>
              <a:t>satan</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It is an unfortunate fact of history that more saints have been slain by power seeking men in the guise of</a:t>
            </a:r>
          </a:p>
          <a:p>
            <a:r>
              <a:rPr lang="en-US" sz="1200" b="0" i="0" kern="1200" dirty="0" smtClean="0">
                <a:solidFill>
                  <a:schemeClr val="tx1"/>
                </a:solidFill>
                <a:effectLst/>
                <a:latin typeface="+mn-lt"/>
                <a:ea typeface="+mn-ea"/>
                <a:cs typeface="+mn-cs"/>
              </a:rPr>
              <a:t>	being </a:t>
            </a:r>
            <a:r>
              <a:rPr lang="en-US" sz="1200" b="0" i="0" kern="1200" dirty="0" err="1" smtClean="0">
                <a:solidFill>
                  <a:schemeClr val="tx1"/>
                </a:solidFill>
                <a:effectLst/>
                <a:latin typeface="+mn-lt"/>
                <a:ea typeface="+mn-ea"/>
                <a:cs typeface="+mn-cs"/>
              </a:rPr>
              <a:t>christians</a:t>
            </a:r>
            <a:r>
              <a:rPr lang="en-US" sz="1200" b="0" i="0" kern="1200" dirty="0" smtClean="0">
                <a:solidFill>
                  <a:schemeClr val="tx1"/>
                </a:solidFill>
                <a:effectLst/>
                <a:latin typeface="+mn-lt"/>
                <a:ea typeface="+mn-ea"/>
                <a:cs typeface="+mn-cs"/>
              </a:rPr>
              <a:t> than any government entity in all of time.</a:t>
            </a:r>
          </a:p>
          <a:p>
            <a:r>
              <a:rPr lang="en-US" sz="1200" b="0" i="0" kern="1200" dirty="0" smtClean="0">
                <a:solidFill>
                  <a:schemeClr val="tx1"/>
                </a:solidFill>
                <a:effectLst/>
                <a:latin typeface="+mn-lt"/>
                <a:ea typeface="+mn-ea"/>
                <a:cs typeface="+mn-cs"/>
              </a:rPr>
              <a:t>	Personally, I think the practice of </a:t>
            </a:r>
            <a:r>
              <a:rPr lang="en-US" sz="1200" b="0" i="0" kern="1200" dirty="0" err="1" smtClean="0">
                <a:solidFill>
                  <a:schemeClr val="tx1"/>
                </a:solidFill>
                <a:effectLst/>
                <a:latin typeface="+mn-lt"/>
                <a:ea typeface="+mn-ea"/>
                <a:cs typeface="+mn-cs"/>
              </a:rPr>
              <a:t>christianizing</a:t>
            </a:r>
            <a:r>
              <a:rPr lang="en-US" sz="1200" b="0" i="0" kern="1200" dirty="0" smtClean="0">
                <a:solidFill>
                  <a:schemeClr val="tx1"/>
                </a:solidFill>
                <a:effectLst/>
                <a:latin typeface="+mn-lt"/>
                <a:ea typeface="+mn-ea"/>
                <a:cs typeface="+mn-cs"/>
              </a:rPr>
              <a:t> pagan rituals and traditions is the system which will turn</a:t>
            </a:r>
          </a:p>
          <a:p>
            <a:r>
              <a:rPr lang="en-US" sz="1200" b="0" i="0" kern="1200" dirty="0" smtClean="0">
                <a:solidFill>
                  <a:schemeClr val="tx1"/>
                </a:solidFill>
                <a:effectLst/>
                <a:latin typeface="+mn-lt"/>
                <a:ea typeface="+mn-ea"/>
                <a:cs typeface="+mn-cs"/>
              </a:rPr>
              <a:t>	on the church in the end.  These rituals have power, even if we don't believe it or understand it.</a:t>
            </a:r>
          </a:p>
          <a:p>
            <a:r>
              <a:rPr lang="en-US" sz="1200" b="0" i="0" kern="1200" dirty="0" smtClean="0">
                <a:solidFill>
                  <a:schemeClr val="tx1"/>
                </a:solidFill>
                <a:effectLst/>
                <a:latin typeface="+mn-lt"/>
                <a:ea typeface="+mn-ea"/>
                <a:cs typeface="+mn-cs"/>
              </a:rPr>
              <a:t>	Paul says as much when he warns against eating meat dedicated to idols because the idols are representative of</a:t>
            </a:r>
          </a:p>
          <a:p>
            <a:r>
              <a:rPr lang="en-US" sz="1200" b="0" i="0" kern="1200" dirty="0" smtClean="0">
                <a:solidFill>
                  <a:schemeClr val="tx1"/>
                </a:solidFill>
                <a:effectLst/>
                <a:latin typeface="+mn-lt"/>
                <a:ea typeface="+mn-ea"/>
                <a:cs typeface="+mn-cs"/>
              </a:rPr>
              <a:t>	demons (little g gods).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John is apparently surprised at the vision.</a:t>
            </a:r>
          </a:p>
          <a:p>
            <a:r>
              <a:rPr lang="en-US" sz="1200" b="0" i="0" kern="1200" dirty="0" smtClean="0">
                <a:solidFill>
                  <a:schemeClr val="tx1"/>
                </a:solidFill>
                <a:effectLst/>
                <a:latin typeface="+mn-lt"/>
                <a:ea typeface="+mn-ea"/>
                <a:cs typeface="+mn-cs"/>
              </a:rPr>
              <a:t>	The seven heads and seven mountains are </a:t>
            </a:r>
            <a:r>
              <a:rPr lang="en-US" sz="1200" b="0" i="0" kern="1200" dirty="0" err="1" smtClean="0">
                <a:solidFill>
                  <a:schemeClr val="tx1"/>
                </a:solidFill>
                <a:effectLst/>
                <a:latin typeface="+mn-lt"/>
                <a:ea typeface="+mn-ea"/>
                <a:cs typeface="+mn-cs"/>
              </a:rPr>
              <a:t>equivelenced</a:t>
            </a:r>
            <a:r>
              <a:rPr lang="en-US" sz="1200" b="0" i="0" kern="1200" dirty="0" smtClean="0">
                <a:solidFill>
                  <a:schemeClr val="tx1"/>
                </a:solidFill>
                <a:effectLst/>
                <a:latin typeface="+mn-lt"/>
                <a:ea typeface="+mn-ea"/>
                <a:cs typeface="+mn-cs"/>
              </a:rPr>
              <a:t> here.  Mountains are symbolic of kingdoms (as in Daniel's vision).</a:t>
            </a:r>
          </a:p>
          <a:p>
            <a:r>
              <a:rPr lang="en-US" sz="1200" b="0" i="0" kern="1200" dirty="0" smtClean="0">
                <a:solidFill>
                  <a:schemeClr val="tx1"/>
                </a:solidFill>
                <a:effectLst/>
                <a:latin typeface="+mn-lt"/>
                <a:ea typeface="+mn-ea"/>
                <a:cs typeface="+mn-cs"/>
              </a:rPr>
              <a:t>	5 have fallen (Egypt, Assyria, Babylon, Greece, Persia)</a:t>
            </a:r>
          </a:p>
          <a:p>
            <a:r>
              <a:rPr lang="en-US" sz="1200" b="0" i="0" kern="1200" dirty="0" smtClean="0">
                <a:solidFill>
                  <a:schemeClr val="tx1"/>
                </a:solidFill>
                <a:effectLst/>
                <a:latin typeface="+mn-lt"/>
                <a:ea typeface="+mn-ea"/>
                <a:cs typeface="+mn-cs"/>
              </a:rPr>
              <a:t>	1 is living (Rome)</a:t>
            </a:r>
          </a:p>
          <a:p>
            <a:r>
              <a:rPr lang="en-US" sz="1200" b="0" i="0" kern="1200" dirty="0" smtClean="0">
                <a:solidFill>
                  <a:schemeClr val="tx1"/>
                </a:solidFill>
                <a:effectLst/>
                <a:latin typeface="+mn-lt"/>
                <a:ea typeface="+mn-ea"/>
                <a:cs typeface="+mn-cs"/>
              </a:rPr>
              <a:t>	The other is not yet come (Rome v2)</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	Follows is the greatest back stabbing of all history. (see explanation in Last Clash of the Titans)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Revelation</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“Why are you surprised?” The angel asked me. “I will tell you the secret of the woman and the beast with the seven heads and the ten horns that carries her.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The beast that you saw existed once, but is no longer, and is going to crawl out of the bottomless pit and then proceed to its destruction. Those living on earth, whose names were not written in the Book of Life from the foundation of the world, will be surprised when they see the beast because it was, is no longer, and will come again.</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315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Daniel 7</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20</a:t>
            </a:r>
            <a:r>
              <a:rPr lang="en-US" sz="1200" b="0" i="0" kern="1200" dirty="0" smtClean="0">
                <a:solidFill>
                  <a:schemeClr val="tx1"/>
                </a:solidFill>
                <a:effectLst/>
                <a:latin typeface="+mn-lt"/>
                <a:ea typeface="+mn-ea"/>
                <a:cs typeface="+mn-cs"/>
              </a:rPr>
              <a:t> Also, I wanted to learn the significance of the ten horns on its head and the other horn that had arisen, before which three of them had fallen—that is, the horn with eyes and a mouth that uttered magnificent things and which was greater in appearance than its fellows.</a:t>
            </a:r>
          </a:p>
          <a:p>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“As I continued to watch, that same horn waged war against the saints, and was prevailing against them </a:t>
            </a:r>
            <a:r>
              <a:rPr lang="en-US" sz="1200" b="1" i="0" kern="1200" baseline="30000" dirty="0" smtClean="0">
                <a:solidFill>
                  <a:schemeClr val="tx1"/>
                </a:solidFill>
                <a:effectLst/>
                <a:latin typeface="+mn-lt"/>
                <a:ea typeface="+mn-ea"/>
                <a:cs typeface="+mn-cs"/>
              </a:rPr>
              <a:t>22 </a:t>
            </a:r>
            <a:r>
              <a:rPr lang="en-US" sz="1200" b="0" i="0" kern="1200" dirty="0" smtClean="0">
                <a:solidFill>
                  <a:schemeClr val="tx1"/>
                </a:solidFill>
                <a:effectLst/>
                <a:latin typeface="+mn-lt"/>
                <a:ea typeface="+mn-ea"/>
                <a:cs typeface="+mn-cs"/>
              </a:rPr>
              <a:t>until the Ancient of Days arrived to pass judgment in favor of the saints of the Highest One and the time came for the saints to take possession of the kingdom.</a:t>
            </a:r>
          </a:p>
          <a:p>
            <a:endParaRPr lang="en-US" sz="1200" b="0" i="0" kern="120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That is 10 kings and 7 kingdoms.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Jumping ahead a bit we have a description to help us get a handle on this sign.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 17: 9-11</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This calls for a mind with wisdom: the seven heads are seven mountains on which the woman is seated;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they are also seven kings, five of whom have fallen, one is, the other has not yet come, and when he does come he must remain only a little while.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As for the beast that was and is not, it is an eighth but it belongs to the seven, and it goes to destruction. </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Mountains are also used symbolically for kingdoms/kings.</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316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Among those on this list there is one that fits this criteria.</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Micah 5:5b-6</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“When the Assyrian invades our land,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trampling through our palaces,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we will raise up seven shepherds against him,</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even eight significant men.</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 shepherds will devastate the land of Assyria with the sword,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along with the entrances to the land of Nimrod.</a:t>
            </a:r>
          </a:p>
          <a:p>
            <a:r>
              <a:rPr lang="en-US" sz="1200" b="0" i="0" kern="1200" dirty="0" smtClean="0">
                <a:solidFill>
                  <a:schemeClr val="tx1"/>
                </a:solidFill>
                <a:effectLst/>
                <a:latin typeface="+mn-lt"/>
                <a:ea typeface="+mn-ea"/>
                <a:cs typeface="+mn-cs"/>
              </a:rPr>
              <a:t>“This is how he will vanquish Assyria</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when he invades our land,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trampling within our borders:</a:t>
            </a:r>
          </a:p>
        </p:txBody>
      </p:sp>
      <p:sp>
        <p:nvSpPr>
          <p:cNvPr id="4" name="Slide Number Placeholder 3"/>
          <p:cNvSpPr>
            <a:spLocks noGrp="1"/>
          </p:cNvSpPr>
          <p:nvPr>
            <p:ph type="sldNum" sz="quarter" idx="10"/>
          </p:nvPr>
        </p:nvSpPr>
        <p:spPr/>
        <p:txBody>
          <a:bodyPr/>
          <a:lstStyle/>
          <a:p>
            <a:fld id="{69D7ECCC-5D98-40D5-80D6-5A98A53CFA20}" type="slidenum">
              <a:rPr lang="en-US" smtClean="0"/>
              <a:t>317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After these things, I saw another angel coming down from heaven. He had great authority,</a:t>
            </a:r>
            <a:r>
              <a:rPr lang="en-US" sz="1200" b="0" i="0" kern="1200" baseline="300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3" tooltip="See footnote a"/>
              </a:rPr>
              <a:t>a</a:t>
            </a:r>
            <a:r>
              <a:rPr lang="en-US" sz="1200" b="0"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and the earth was made bright by his splendor.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He cried out in a powerful voice,</a:t>
            </a:r>
          </a:p>
          <a:p>
            <a:r>
              <a:rPr lang="en-US" sz="1200" b="0" i="0" kern="1200" dirty="0" smtClean="0">
                <a:solidFill>
                  <a:schemeClr val="tx1"/>
                </a:solidFill>
                <a:effectLst/>
                <a:latin typeface="+mn-lt"/>
                <a:ea typeface="+mn-ea"/>
                <a:cs typeface="+mn-cs"/>
              </a:rPr>
              <a:t>“Fallen! Babylon the Great has fallen!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She has become a home for demons.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She is a prison for every unclean spirit,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 prison for every unclean bird,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a prison for every unclean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hated beast.</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For all the nations have drunk</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from the wine of her sexual immorality,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and the kings of the earth have committed sexual immorality with her.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world’s businesses have become rich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from her luxurious excesses.”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Having defeated the beast, God is now going after the seat of the world</a:t>
            </a:r>
            <a:r>
              <a:rPr lang="en-US" sz="1200" b="0" i="0" kern="1200" baseline="0" dirty="0" smtClean="0">
                <a:solidFill>
                  <a:schemeClr val="tx1"/>
                </a:solidFill>
                <a:effectLst/>
                <a:latin typeface="+mn-lt"/>
                <a:ea typeface="+mn-ea"/>
                <a:cs typeface="+mn-cs"/>
              </a:rPr>
              <a:t> religious system.</a:t>
            </a:r>
          </a:p>
          <a:p>
            <a:r>
              <a:rPr lang="en-US" sz="1200" b="0" i="0" kern="1200" baseline="0" dirty="0" smtClean="0">
                <a:solidFill>
                  <a:schemeClr val="tx1"/>
                </a:solidFill>
                <a:effectLst/>
                <a:latin typeface="+mn-lt"/>
                <a:ea typeface="+mn-ea"/>
                <a:cs typeface="+mn-cs"/>
              </a:rPr>
              <a:t>The chapter begins with the now familiar words, meta </a:t>
            </a:r>
            <a:r>
              <a:rPr lang="en-US" sz="1200" b="0" i="0" kern="1200" baseline="0" dirty="0" err="1" smtClean="0">
                <a:solidFill>
                  <a:schemeClr val="tx1"/>
                </a:solidFill>
                <a:effectLst/>
                <a:latin typeface="+mn-lt"/>
                <a:ea typeface="+mn-ea"/>
                <a:cs typeface="+mn-cs"/>
              </a:rPr>
              <a:t>touta</a:t>
            </a:r>
            <a:r>
              <a:rPr lang="en-US" sz="1200" b="0" i="0" kern="1200" baseline="0" dirty="0" smtClean="0">
                <a:solidFill>
                  <a:schemeClr val="tx1"/>
                </a:solidFill>
                <a:effectLst/>
                <a:latin typeface="+mn-lt"/>
                <a:ea typeface="+mn-ea"/>
                <a:cs typeface="+mn-cs"/>
              </a:rPr>
              <a:t>.</a:t>
            </a:r>
          </a:p>
          <a:p>
            <a:r>
              <a:rPr lang="en-US" sz="1200" b="0" i="0" kern="1200" baseline="0" dirty="0" smtClean="0">
                <a:solidFill>
                  <a:schemeClr val="tx1"/>
                </a:solidFill>
                <a:effectLst/>
                <a:latin typeface="+mn-lt"/>
                <a:ea typeface="+mn-ea"/>
                <a:cs typeface="+mn-cs"/>
              </a:rPr>
              <a:t>The repeating of “is fallen” is to express emphasis.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I heard another voice from heaven saying,</a:t>
            </a:r>
          </a:p>
          <a:p>
            <a:r>
              <a:rPr lang="en-US" sz="1200" b="0" i="0" kern="1200" dirty="0" smtClean="0">
                <a:solidFill>
                  <a:schemeClr val="tx1"/>
                </a:solidFill>
                <a:effectLst/>
                <a:latin typeface="+mn-lt"/>
                <a:ea typeface="+mn-ea"/>
                <a:cs typeface="+mn-cs"/>
              </a:rPr>
              <a:t>“Come out of her, my people,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so that you don’t participate in her sins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also suffer from her diseases.</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For her sins are piled as high as heaven,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God has remembered her crimes.</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Do to her as she herself has done,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give her double for her deeds.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Mix a double drink for her in the cup she mixed.</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Just as she glorified herself and lived in luxury,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inflict on her just as much torture and misery.</a:t>
            </a:r>
          </a:p>
          <a:p>
            <a:r>
              <a:rPr lang="en-US" sz="1200" b="0" i="0" kern="1200" dirty="0" smtClean="0">
                <a:solidFill>
                  <a:schemeClr val="tx1"/>
                </a:solidFill>
                <a:effectLst/>
                <a:latin typeface="+mn-lt"/>
                <a:ea typeface="+mn-ea"/>
                <a:cs typeface="+mn-cs"/>
              </a:rPr>
              <a:t>In her heart she says,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 am a queen on a throne, not a widow.</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 will never see misery.’</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For this reason, her diseases that result in death, misery, and famine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will come in a single day.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She will be burned up in a fire,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powerful is the Lord God who judges her.”</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318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Much</a:t>
            </a:r>
            <a:r>
              <a:rPr lang="en-US" sz="1200" b="0" i="0" kern="1200" baseline="0" dirty="0" smtClean="0">
                <a:solidFill>
                  <a:schemeClr val="tx1"/>
                </a:solidFill>
                <a:effectLst/>
                <a:latin typeface="+mn-lt"/>
                <a:ea typeface="+mn-ea"/>
                <a:cs typeface="+mn-cs"/>
              </a:rPr>
              <a:t> speculation is made about what Babylon the Great (or Mystery Babylon) is.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God gave Daniel a view of the gentile kingdoms from his time until the Lord’s return.  The final kingdom of Nebuchadnezzar’s dream is two parts (eastern and western branch of the Roman Empire).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 the 300s, Rome became the Holy Roman Empire.  It continued to rule Europe until the 1500s.  Even after the 1500s, it held influence.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Also, we know that at the time that John was writing Revelation, Rome ruled the world.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Rome is described as a city sitting on seven hills.  This description of the woman could be a city literally sitting on seven hills or it could mean a city over seven kingdoms or both.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Curiously, the Treaty of Rome in 1957 was the beginning of what has now become the European Union.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So is this Babylon of Revelation 18 Rome?</a:t>
            </a:r>
          </a:p>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319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Acts 18-20</a:t>
            </a:r>
          </a:p>
          <a:p>
            <a:r>
              <a:rPr lang="en-US" dirty="0" smtClean="0"/>
              <a:t>Ephesians</a:t>
            </a:r>
            <a:r>
              <a:rPr lang="en-US" baseline="0" dirty="0" smtClean="0"/>
              <a:t> 3; 5</a:t>
            </a:r>
          </a:p>
          <a:p>
            <a:endParaRPr lang="en-US" dirty="0" smtClean="0"/>
          </a:p>
        </p:txBody>
      </p:sp>
      <p:sp>
        <p:nvSpPr>
          <p:cNvPr id="4" name="Slide Number Placeholder 3"/>
          <p:cNvSpPr>
            <a:spLocks noGrp="1"/>
          </p:cNvSpPr>
          <p:nvPr>
            <p:ph type="sldNum" sz="quarter" idx="10"/>
          </p:nvPr>
        </p:nvSpPr>
        <p:spPr/>
        <p:txBody>
          <a:bodyPr/>
          <a:lstStyle/>
          <a:p>
            <a:fld id="{69D7ECCC-5D98-40D5-80D6-5A98A53CFA20}" type="slidenum">
              <a:rPr lang="en-US" smtClean="0"/>
              <a:t>32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Click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Cyrus cylinder shows that “without a battle, he entered</a:t>
            </a:r>
            <a:r>
              <a:rPr lang="en-US" sz="1200" b="0" i="0" kern="1200" baseline="0" dirty="0" smtClean="0">
                <a:solidFill>
                  <a:schemeClr val="tx1"/>
                </a:solidFill>
                <a:effectLst/>
                <a:latin typeface="+mn-lt"/>
                <a:ea typeface="+mn-ea"/>
                <a:cs typeface="+mn-cs"/>
              </a:rPr>
              <a:t> the town, sparing any calamity”.  Cyrus boasts of taking Babylon without a fight.</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Cyrus is presented with a letter and being impressed releases</a:t>
            </a:r>
            <a:r>
              <a:rPr lang="en-US" sz="1200" b="0" i="0" kern="1200" baseline="0" dirty="0" smtClean="0">
                <a:solidFill>
                  <a:schemeClr val="tx1"/>
                </a:solidFill>
                <a:effectLst/>
                <a:latin typeface="+mn-lt"/>
                <a:ea typeface="+mn-ea"/>
                <a:cs typeface="+mn-cs"/>
              </a:rPr>
              <a:t> the captives to return to their land.</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Isaiah</a:t>
            </a:r>
            <a:r>
              <a:rPr lang="en-US" sz="1200" b="0" i="0" kern="1200" baseline="0" dirty="0" smtClean="0">
                <a:solidFill>
                  <a:schemeClr val="tx1"/>
                </a:solidFill>
                <a:effectLst/>
                <a:latin typeface="+mn-lt"/>
                <a:ea typeface="+mn-ea"/>
                <a:cs typeface="+mn-cs"/>
              </a:rPr>
              <a:t> 13, 14 and Jeremiah 50, 51 parallel Revelation 17, 18.</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Babylon has never been destroyed</a:t>
            </a:r>
            <a:r>
              <a:rPr lang="en-US" sz="1200" b="0" i="0" kern="1200" baseline="0" dirty="0" smtClean="0">
                <a:solidFill>
                  <a:schemeClr val="tx1"/>
                </a:solidFill>
                <a:effectLst/>
                <a:latin typeface="+mn-lt"/>
                <a:ea typeface="+mn-ea"/>
                <a:cs typeface="+mn-cs"/>
              </a:rPr>
              <a:t>.</a:t>
            </a:r>
          </a:p>
          <a:p>
            <a:r>
              <a:rPr lang="en-US" sz="1200" b="0" i="0" kern="1200" baseline="0" dirty="0" smtClean="0">
                <a:solidFill>
                  <a:schemeClr val="tx1"/>
                </a:solidFill>
                <a:effectLst/>
                <a:latin typeface="+mn-lt"/>
                <a:ea typeface="+mn-ea"/>
                <a:cs typeface="+mn-cs"/>
              </a:rPr>
              <a:t>It was not attacked by many nations.</a:t>
            </a:r>
          </a:p>
          <a:p>
            <a:r>
              <a:rPr lang="en-US" sz="1200" b="0" i="0" kern="1200" baseline="0" dirty="0" smtClean="0">
                <a:solidFill>
                  <a:schemeClr val="tx1"/>
                </a:solidFill>
                <a:effectLst/>
                <a:latin typeface="+mn-lt"/>
                <a:ea typeface="+mn-ea"/>
                <a:cs typeface="+mn-cs"/>
              </a:rPr>
              <a:t>It is currently inhabited.</a:t>
            </a:r>
          </a:p>
          <a:p>
            <a:r>
              <a:rPr lang="en-US" sz="1200" b="0" i="0" kern="1200" baseline="0" dirty="0" smtClean="0">
                <a:solidFill>
                  <a:schemeClr val="tx1"/>
                </a:solidFill>
                <a:effectLst/>
                <a:latin typeface="+mn-lt"/>
                <a:ea typeface="+mn-ea"/>
                <a:cs typeface="+mn-cs"/>
              </a:rPr>
              <a:t>“The Day of the Lord” has not yet occurred.</a:t>
            </a:r>
          </a:p>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Zechariah</a:t>
            </a:r>
            <a:r>
              <a:rPr lang="en-US" sz="1200" b="0" i="0" kern="1200" baseline="0" dirty="0" smtClean="0">
                <a:solidFill>
                  <a:schemeClr val="tx1"/>
                </a:solidFill>
                <a:effectLst/>
                <a:latin typeface="+mn-lt"/>
                <a:ea typeface="+mn-ea"/>
                <a:cs typeface="+mn-cs"/>
              </a:rPr>
              <a:t> 5</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the angel who had been talking with me stepped forward and told me, “Please look up and see what’s going out.”</a:t>
            </a:r>
          </a:p>
          <a:p>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So I asked, “What is it?”</a:t>
            </a:r>
          </a:p>
          <a:p>
            <a:r>
              <a:rPr lang="en-US" sz="1200" b="0" i="0" kern="1200" dirty="0" smtClean="0">
                <a:solidFill>
                  <a:schemeClr val="tx1"/>
                </a:solidFill>
                <a:effectLst/>
                <a:latin typeface="+mn-lt"/>
                <a:ea typeface="+mn-ea"/>
                <a:cs typeface="+mn-cs"/>
              </a:rPr>
              <a:t>He replied, “This is a basket making its appearance.” He also said, “This is what it appears to be in the entire land.”</a:t>
            </a:r>
          </a:p>
          <a:p>
            <a:r>
              <a:rPr lang="en-US" sz="1200" b="0" i="0" kern="1200" dirty="0" smtClean="0">
                <a:solidFill>
                  <a:schemeClr val="tx1"/>
                </a:solidFill>
                <a:effectLst/>
                <a:latin typeface="+mn-lt"/>
                <a:ea typeface="+mn-ea"/>
                <a:cs typeface="+mn-cs"/>
              </a:rPr>
              <a:t>The Vision of the Woman in the Basket</a:t>
            </a: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Look, a round lead cover was being lifted, and there was one woman seated inside the basket!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And the angel said, “This is evil!” So he shoved her back into the basket and snapped the round, lead cover over the opening.</a:t>
            </a:r>
          </a:p>
          <a:p>
            <a:r>
              <a:rPr lang="en-US" sz="1200" b="0" i="0" kern="1200" dirty="0" smtClean="0">
                <a:solidFill>
                  <a:schemeClr val="tx1"/>
                </a:solidFill>
                <a:effectLst/>
                <a:latin typeface="+mn-lt"/>
                <a:ea typeface="+mn-ea"/>
                <a:cs typeface="+mn-cs"/>
              </a:rPr>
              <a:t>The Vision of the Two Winged Women</a:t>
            </a: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Then I looked up to see two women coming forward with the wind filling their wings. (They had wings like those of a stork.) They took up the basket, holding it between the earth and sky.</a:t>
            </a:r>
          </a:p>
          <a:p>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So I asked the angel who was talking to me, “Where are they taking the basket?”</a:t>
            </a:r>
          </a:p>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He answered me, “To the land of Shinar, so they can build a temple to the woman in the basket. Then when its preparations are complete, the basket will be set there in its place.”</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There are many implications here.  The point here is that there is a clear similarity between the use of the woman as an idiom.  Revelation we know the woman is MYSTERY BABYLON.  Here she is being transported from her current place to the land of Shinar.  Shinar is the region in which the city of Babylon was built. (Gen 11)</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is a </a:t>
            </a:r>
            <a:r>
              <a:rPr lang="en-US" sz="1200" b="0" i="0" kern="1200" baseline="0" dirty="0" err="1" smtClean="0">
                <a:solidFill>
                  <a:schemeClr val="tx1"/>
                </a:solidFill>
                <a:effectLst/>
                <a:latin typeface="+mn-lt"/>
                <a:ea typeface="+mn-ea"/>
                <a:cs typeface="+mn-cs"/>
              </a:rPr>
              <a:t>closeup</a:t>
            </a:r>
            <a:r>
              <a:rPr lang="en-US" sz="1200" b="0" i="0" kern="1200" baseline="0" dirty="0" smtClean="0">
                <a:solidFill>
                  <a:schemeClr val="tx1"/>
                </a:solidFill>
                <a:effectLst/>
                <a:latin typeface="+mn-lt"/>
                <a:ea typeface="+mn-ea"/>
                <a:cs typeface="+mn-cs"/>
              </a:rPr>
              <a:t> of ancient </a:t>
            </a:r>
            <a:r>
              <a:rPr lang="en-US" sz="1200" b="0" i="0" kern="1200" baseline="0" dirty="0" err="1" smtClean="0">
                <a:solidFill>
                  <a:schemeClr val="tx1"/>
                </a:solidFill>
                <a:effectLst/>
                <a:latin typeface="+mn-lt"/>
                <a:ea typeface="+mn-ea"/>
                <a:cs typeface="+mn-cs"/>
              </a:rPr>
              <a:t>babylon</a:t>
            </a:r>
            <a:r>
              <a:rPr lang="en-US" sz="1200" b="0" i="0" kern="1200" baseline="0" dirty="0" smtClean="0">
                <a:solidFill>
                  <a:schemeClr val="tx1"/>
                </a:solidFill>
                <a:effectLst/>
                <a:latin typeface="+mn-lt"/>
                <a:ea typeface="+mn-ea"/>
                <a:cs typeface="+mn-cs"/>
              </a:rPr>
              <a:t> as it appears today (2019).</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city of</a:t>
            </a:r>
            <a:r>
              <a:rPr lang="en-US" sz="1200" b="0" i="0" kern="1200" baseline="0" dirty="0" smtClean="0">
                <a:solidFill>
                  <a:schemeClr val="tx1"/>
                </a:solidFill>
                <a:effectLst/>
                <a:latin typeface="+mn-lt"/>
                <a:ea typeface="+mn-ea"/>
                <a:cs typeface="+mn-cs"/>
              </a:rPr>
              <a:t> Hillah (Al Hillah) is built up around the ancient ruins.</a:t>
            </a:r>
          </a:p>
          <a:p>
            <a:r>
              <a:rPr lang="en-US" sz="1200" b="0" i="0" kern="1200" baseline="0" dirty="0" smtClean="0">
                <a:solidFill>
                  <a:schemeClr val="tx1"/>
                </a:solidFill>
                <a:effectLst/>
                <a:latin typeface="+mn-lt"/>
                <a:ea typeface="+mn-ea"/>
                <a:cs typeface="+mn-cs"/>
              </a:rPr>
              <a:t>Al Hillah is the capital of the Babylon Province.</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Where is the woman coming</a:t>
            </a:r>
            <a:r>
              <a:rPr lang="en-US" sz="1200" b="0" i="0" kern="1200" baseline="0" dirty="0" smtClean="0">
                <a:solidFill>
                  <a:schemeClr val="tx1"/>
                </a:solidFill>
                <a:effectLst/>
                <a:latin typeface="+mn-lt"/>
                <a:ea typeface="+mn-ea"/>
                <a:cs typeface="+mn-cs"/>
              </a:rPr>
              <a:t> from?</a:t>
            </a:r>
          </a:p>
          <a:p>
            <a:r>
              <a:rPr lang="en-US" sz="1200" b="0" i="0" kern="1200" baseline="0" dirty="0" smtClean="0">
                <a:solidFill>
                  <a:schemeClr val="tx1"/>
                </a:solidFill>
                <a:effectLst/>
                <a:latin typeface="+mn-lt"/>
                <a:ea typeface="+mn-ea"/>
                <a:cs typeface="+mn-cs"/>
              </a:rPr>
              <a:t>If we agree that the woman of Zechariah is the woman from Revelation 17, then it can follow that the woman is coming from Rome.</a:t>
            </a:r>
          </a:p>
          <a:p>
            <a:r>
              <a:rPr lang="en-US" sz="1200" b="0" i="0" kern="1200" baseline="0" dirty="0" smtClean="0">
                <a:solidFill>
                  <a:schemeClr val="tx1"/>
                </a:solidFill>
                <a:effectLst/>
                <a:latin typeface="+mn-lt"/>
                <a:ea typeface="+mn-ea"/>
                <a:cs typeface="+mn-cs"/>
              </a:rPr>
              <a:t>Once the believers are raptured out of the world, the religious system remains and is then transported back to whence it came, Babylon.</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kings of the earth, who committed sexual immorality with her and lived in luxury with her, will cry and mourn over her when they see the smoke rising from the fire that consumes her.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Frightened by the torture that she experiences, they will stand far away and cry out,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“How terrible, how terrible it is for that great city,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the powerful city Babylon,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your judgment arrived in a single hour!”</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The world’s businesses cry and mourn over her, because no one buys their cargo anymore— </a:t>
            </a: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cargo of gold, silver, gems, pearls, fine linen, purple cloth, silk, scarlet cloth, all kinds of scented wood, all articles made of ivory, all articles made of very costly wood, bronze, iron, marble,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cinnamon, spice, incense, myrrh, frankincense, wine, olive oil, flour, wheat, cattle, sheep, horses, chariots, and slaves (that is, human souls)—</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“The fruit that you crafted has abandoned you.</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All your dainties and your splendor are lost,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no one will ever find them again.”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Frightened by the severity of her punishment, businesses that had become rich because of her will stand at a distance, crying and mourning:</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“How terrible, how terrible it is for the great city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that was clothed in fine linen, purple, and scarlet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was adorned with gold, gems, and pearls,</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because all this wealth has been destroyed in a single hour!”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Every ship’s captain, everyone who traveled by ship, sailors, and everyone who made a living from the sea stood far away.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When they saw the smoke rising from the fire that consumed her, they began to cry out, “What city was like that great city?” </a:t>
            </a:r>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Then they threw dust on their heads and shouted while crying and mourning:</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“How terrible, how terrible it is for the great city,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where all who had ships at sea became rich from her wealth,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it has been destroyed in a single hour!</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Be happy about her, heaven, saints, apostles, and prophets,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for God has condemned her for you!”</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can try to allegorize this but the fact that 28</a:t>
            </a:r>
            <a:r>
              <a:rPr lang="en-US" sz="1200" b="0" i="0" kern="1200" baseline="0" dirty="0" smtClean="0">
                <a:solidFill>
                  <a:schemeClr val="tx1"/>
                </a:solidFill>
                <a:effectLst/>
                <a:latin typeface="+mn-lt"/>
                <a:ea typeface="+mn-ea"/>
                <a:cs typeface="+mn-cs"/>
              </a:rPr>
              <a:t> cargoes are listed makes it difficult.  As if they are listed to defend against </a:t>
            </a:r>
            <a:r>
              <a:rPr lang="en-US" sz="1200" b="0" i="0" kern="1200" baseline="0" dirty="0" err="1" smtClean="0">
                <a:solidFill>
                  <a:schemeClr val="tx1"/>
                </a:solidFill>
                <a:effectLst/>
                <a:latin typeface="+mn-lt"/>
                <a:ea typeface="+mn-ea"/>
                <a:cs typeface="+mn-cs"/>
              </a:rPr>
              <a:t>allegorization</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Verse 20 is the only place in Revelation where God’s people are instructed to be happy.  The earth dwellers rejoiced when the witnesses were killed. Now the heavenly dwellers are rejoicing here.</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Then a powerful angel picked up a stone that was like a large millstone and threw it into the sea, saying,</a:t>
            </a:r>
          </a:p>
          <a:p>
            <a:r>
              <a:rPr lang="en-US" sz="1200" b="0" i="0" kern="1200" dirty="0" smtClean="0">
                <a:solidFill>
                  <a:schemeClr val="tx1"/>
                </a:solidFill>
                <a:effectLst/>
                <a:latin typeface="+mn-lt"/>
                <a:ea typeface="+mn-ea"/>
                <a:cs typeface="+mn-cs"/>
              </a:rPr>
              <a:t>“The great city Babylon will be thrown down violently—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will never be found again.</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22 </a:t>
            </a:r>
            <a:r>
              <a:rPr lang="en-US" sz="1200" b="0" i="0" kern="1200" dirty="0" smtClean="0">
                <a:solidFill>
                  <a:schemeClr val="tx1"/>
                </a:solidFill>
                <a:effectLst/>
                <a:latin typeface="+mn-lt"/>
                <a:ea typeface="+mn-ea"/>
                <a:cs typeface="+mn-cs"/>
              </a:rPr>
              <a:t>The sound of harpists, musicians, flutists, and trumpeters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will never be heard within you again.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No artisan of any trade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will ever be found within you again.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sound of a millstone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will never be heard within you again.</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23 </a:t>
            </a:r>
            <a:r>
              <a:rPr lang="en-US" sz="1200" b="0" i="0" kern="1200" dirty="0" smtClean="0">
                <a:solidFill>
                  <a:schemeClr val="tx1"/>
                </a:solidFill>
                <a:effectLst/>
                <a:latin typeface="+mn-lt"/>
                <a:ea typeface="+mn-ea"/>
                <a:cs typeface="+mn-cs"/>
              </a:rPr>
              <a:t>The light from a lamp</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will never shine within you again.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voice of a bridegroom and bride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will never be heard within you again.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For your merchants were the important people of the world,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all the nations were deceived by your witchcraft.</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24 </a:t>
            </a:r>
            <a:r>
              <a:rPr lang="en-US" sz="1200" b="0" i="0" kern="1200" dirty="0" smtClean="0">
                <a:solidFill>
                  <a:schemeClr val="tx1"/>
                </a:solidFill>
                <a:effectLst/>
                <a:latin typeface="+mn-lt"/>
                <a:ea typeface="+mn-ea"/>
                <a:cs typeface="+mn-cs"/>
              </a:rPr>
              <a:t>The blood of the world’s prophets, saints,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all who had been murdered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was found within her.”</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After these things, I heard what sounded like the loud voice of a large crowd in heaven, saying,</a:t>
            </a:r>
          </a:p>
          <a:p>
            <a:r>
              <a:rPr lang="en-US" sz="1200" b="0" i="0" kern="1200" dirty="0" smtClean="0">
                <a:solidFill>
                  <a:schemeClr val="tx1"/>
                </a:solidFill>
                <a:effectLst/>
                <a:latin typeface="+mn-lt"/>
                <a:ea typeface="+mn-ea"/>
                <a:cs typeface="+mn-cs"/>
              </a:rPr>
              <a:t>“Hallelujah!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Salvation, glory, and power belong to our God.</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His judgments are true and just.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He has condemned the notorious prostitute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who corrupted the world with her immorality.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He has taken revenge on her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for the blood of his servants.”</a:t>
            </a: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A second time they said,</a:t>
            </a:r>
          </a:p>
          <a:p>
            <a:r>
              <a:rPr lang="en-US" sz="1200" b="0" i="0" kern="1200" dirty="0" smtClean="0">
                <a:solidFill>
                  <a:schemeClr val="tx1"/>
                </a:solidFill>
                <a:effectLst/>
                <a:latin typeface="+mn-lt"/>
                <a:ea typeface="+mn-ea"/>
                <a:cs typeface="+mn-cs"/>
              </a:rPr>
              <a:t>“Hallelujah!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The smoke goes up from her forever and ever.”</a:t>
            </a:r>
          </a:p>
          <a:p>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The twenty-four elders and the four living creatures bowed down and worshipped God, who was sitting on the throne. They said, “Amen! Hallelujah!”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A voice came from the throne, saying,</a:t>
            </a:r>
          </a:p>
          <a:p>
            <a:r>
              <a:rPr lang="en-US" sz="1200" b="0" i="0" kern="1200" dirty="0" smtClean="0">
                <a:solidFill>
                  <a:schemeClr val="tx1"/>
                </a:solidFill>
                <a:effectLst/>
                <a:latin typeface="+mn-lt"/>
                <a:ea typeface="+mn-ea"/>
                <a:cs typeface="+mn-cs"/>
              </a:rPr>
              <a:t>“Praise our God,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all who serve and fear him,</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from the least important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to the most important.”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Then I heard what sounded like the voice of a large crowd, like the sound of raging waters, and like the sound of powerful thunderclaps, saying,</a:t>
            </a:r>
          </a:p>
          <a:p>
            <a:r>
              <a:rPr lang="en-US" sz="1200" b="0" i="0" kern="1200" dirty="0" smtClean="0">
                <a:solidFill>
                  <a:schemeClr val="tx1"/>
                </a:solidFill>
                <a:effectLst/>
                <a:latin typeface="+mn-lt"/>
                <a:ea typeface="+mn-ea"/>
                <a:cs typeface="+mn-cs"/>
              </a:rPr>
              <a:t>“Hallelujah!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The Lord our God, the Almighty, is reigning.</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Let us rejoice, be glad, and give him glory,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the marriage of the lamb has come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his bride has made herself ready.</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She has been given the privilege of wearing fine linen,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dazzling and pure.”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329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9D7ECCC-5D98-40D5-80D6-5A98A53CFA20}" type="slidenum">
              <a:rPr lang="en-US" smtClean="0"/>
              <a:t>33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330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1 </a:t>
            </a:r>
            <a:r>
              <a:rPr lang="en-US" sz="1200" b="0" i="0" kern="1200" dirty="0" err="1" smtClean="0">
                <a:solidFill>
                  <a:schemeClr val="tx1"/>
                </a:solidFill>
                <a:effectLst/>
                <a:latin typeface="+mn-lt"/>
                <a:ea typeface="+mn-ea"/>
                <a:cs typeface="+mn-cs"/>
              </a:rPr>
              <a:t>Cor</a:t>
            </a:r>
            <a:r>
              <a:rPr lang="en-US" sz="1200" b="0" i="0" kern="1200" dirty="0" smtClean="0">
                <a:solidFill>
                  <a:schemeClr val="tx1"/>
                </a:solidFill>
                <a:effectLst/>
                <a:latin typeface="+mn-lt"/>
                <a:ea typeface="+mn-ea"/>
                <a:cs typeface="+mn-cs"/>
              </a:rPr>
              <a:t> 11</a:t>
            </a:r>
          </a:p>
          <a:p>
            <a:r>
              <a:rPr lang="en-US" sz="1200" b="1" i="0" kern="1200" baseline="30000" dirty="0" smtClean="0">
                <a:solidFill>
                  <a:schemeClr val="tx1"/>
                </a:solidFill>
                <a:effectLst/>
                <a:latin typeface="+mn-lt"/>
                <a:ea typeface="+mn-ea"/>
                <a:cs typeface="+mn-cs"/>
              </a:rPr>
              <a:t>25 </a:t>
            </a:r>
            <a:r>
              <a:rPr lang="en-US" sz="1200" b="0" i="0" kern="1200" dirty="0" smtClean="0">
                <a:solidFill>
                  <a:schemeClr val="tx1"/>
                </a:solidFill>
                <a:effectLst/>
                <a:latin typeface="+mn-lt"/>
                <a:ea typeface="+mn-ea"/>
                <a:cs typeface="+mn-cs"/>
              </a:rPr>
              <a:t>He did the same with the cup after the supper, saying, “This cup is the new covenant in my blood. As often as you drink from it, keep doing this in memory of me.”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 </a:t>
            </a:r>
            <a:r>
              <a:rPr lang="en-US" sz="1200" b="0" i="0" kern="1200" dirty="0" err="1" smtClean="0">
                <a:solidFill>
                  <a:schemeClr val="tx1"/>
                </a:solidFill>
                <a:effectLst/>
                <a:latin typeface="+mn-lt"/>
                <a:ea typeface="+mn-ea"/>
                <a:cs typeface="+mn-cs"/>
              </a:rPr>
              <a:t>Cor</a:t>
            </a:r>
            <a:r>
              <a:rPr lang="en-US" sz="1200" b="0" i="0" kern="1200" baseline="0" dirty="0" smtClean="0">
                <a:solidFill>
                  <a:schemeClr val="tx1"/>
                </a:solidFill>
                <a:effectLst/>
                <a:latin typeface="+mn-lt"/>
                <a:ea typeface="+mn-ea"/>
                <a:cs typeface="+mn-cs"/>
              </a:rPr>
              <a:t> 6</a:t>
            </a:r>
          </a:p>
          <a:p>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You know that your body is a sanctuary of the Holy Spirit who is in you, whom you have received from God, don’t you? You do not belong to yourselves, </a:t>
            </a:r>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because you were bought for a price. Therefore, glorify God with your bodies.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Ephesians 5</a:t>
            </a:r>
          </a:p>
          <a:p>
            <a:r>
              <a:rPr lang="en-US" sz="1200" b="1" i="0" kern="1200" baseline="30000" dirty="0" smtClean="0">
                <a:solidFill>
                  <a:schemeClr val="tx1"/>
                </a:solidFill>
                <a:effectLst/>
                <a:latin typeface="+mn-lt"/>
                <a:ea typeface="+mn-ea"/>
                <a:cs typeface="+mn-cs"/>
              </a:rPr>
              <a:t>25 </a:t>
            </a:r>
            <a:r>
              <a:rPr lang="en-US" sz="1200" b="0" i="0" kern="1200" dirty="0" smtClean="0">
                <a:solidFill>
                  <a:schemeClr val="tx1"/>
                </a:solidFill>
                <a:effectLst/>
                <a:latin typeface="+mn-lt"/>
                <a:ea typeface="+mn-ea"/>
                <a:cs typeface="+mn-cs"/>
              </a:rPr>
              <a:t>Husbands, love your wives as the Messiah loved the church and gave himself for it, </a:t>
            </a:r>
            <a:r>
              <a:rPr lang="en-US" sz="1200" b="1" i="0" kern="1200" baseline="30000" dirty="0" smtClean="0">
                <a:solidFill>
                  <a:schemeClr val="tx1"/>
                </a:solidFill>
                <a:effectLst/>
                <a:latin typeface="+mn-lt"/>
                <a:ea typeface="+mn-ea"/>
                <a:cs typeface="+mn-cs"/>
              </a:rPr>
              <a:t>26 </a:t>
            </a:r>
            <a:r>
              <a:rPr lang="en-US" sz="1200" b="0" i="0" kern="1200" dirty="0" smtClean="0">
                <a:solidFill>
                  <a:schemeClr val="tx1"/>
                </a:solidFill>
                <a:effectLst/>
                <a:latin typeface="+mn-lt"/>
                <a:ea typeface="+mn-ea"/>
                <a:cs typeface="+mn-cs"/>
              </a:rPr>
              <a:t>so that he might make it holy by cleansing it, washing it with water and the word, </a:t>
            </a:r>
            <a:r>
              <a:rPr lang="en-US" sz="1200" b="1" i="0" kern="1200" baseline="30000" dirty="0" smtClean="0">
                <a:solidFill>
                  <a:schemeClr val="tx1"/>
                </a:solidFill>
                <a:effectLst/>
                <a:latin typeface="+mn-lt"/>
                <a:ea typeface="+mn-ea"/>
                <a:cs typeface="+mn-cs"/>
              </a:rPr>
              <a:t>27 </a:t>
            </a:r>
            <a:r>
              <a:rPr lang="en-US" sz="1200" b="0" i="0" kern="1200" dirty="0" smtClean="0">
                <a:solidFill>
                  <a:schemeClr val="tx1"/>
                </a:solidFill>
                <a:effectLst/>
                <a:latin typeface="+mn-lt"/>
                <a:ea typeface="+mn-ea"/>
                <a:cs typeface="+mn-cs"/>
              </a:rPr>
              <a:t>and might present the church to himself in all its glory, without a spot or wrinkle or anything of the kind, but holy and without fault.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 Thessalonians 4</a:t>
            </a:r>
          </a:p>
          <a:p>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For if we believe that Jesus died and rose again, even so through Jesus God will bring those who have died with him.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For we declare to you what the Lord has told us to say: We who are alive and remain until the coming of the Lord will by no means precede those who have died.</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331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Then I saw heaven standing open, and there was a white horse! Its rider is named Faithful and True. He administers justice and wages war righteously. </a:t>
            </a: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His eyes are like a flame of fire, and on his head are many royal crowns. He has a name written on him that nobody knows except himself.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He is dressed in a robe dipped in blood, and his name is called the Word of God.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The armies of heaven, wearing fine linen, white and pure, follow him on white horses.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A sharp sword comes out of his mouth to strike down the nations. He will rule them with an iron rod and tread the winepress of the fury of the wrath of God Almighty. </a:t>
            </a: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On his robe that covers his thigh he has a name written:</a:t>
            </a:r>
          </a:p>
          <a:p>
            <a:endParaRPr lang="en-US" sz="1200" b="0" i="0" kern="1200" cap="small" dirty="0" smtClean="0">
              <a:solidFill>
                <a:schemeClr val="tx1"/>
              </a:solidFill>
              <a:effectLst/>
              <a:latin typeface="+mn-lt"/>
              <a:ea typeface="+mn-ea"/>
              <a:cs typeface="+mn-cs"/>
            </a:endParaRPr>
          </a:p>
          <a:p>
            <a:r>
              <a:rPr lang="en-US" sz="1200" b="0" i="0" kern="1200" cap="small" dirty="0" smtClean="0">
                <a:solidFill>
                  <a:schemeClr val="tx1"/>
                </a:solidFill>
                <a:effectLst/>
                <a:latin typeface="+mn-lt"/>
                <a:ea typeface="+mn-ea"/>
                <a:cs typeface="+mn-cs"/>
              </a:rPr>
              <a:t>King of Kings and Lord of Lords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332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What is verse 13 talking about?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may recall whe</a:t>
            </a:r>
            <a:r>
              <a:rPr lang="en-US" sz="1200" b="0" i="0" kern="1200" baseline="0" dirty="0" smtClean="0">
                <a:solidFill>
                  <a:schemeClr val="tx1"/>
                </a:solidFill>
                <a:effectLst/>
                <a:latin typeface="+mn-lt"/>
                <a:ea typeface="+mn-ea"/>
                <a:cs typeface="+mn-cs"/>
              </a:rPr>
              <a:t>n Jesus began to his ministry it was in the Nazareth.  It is recorded in Luke 4.  Jesus reads a passage from Isaiah.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passage is what we call Isaiah 61 (there were no chapters and verses back then).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Isaiah 61</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Spirit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is upon me,</a:t>
            </a:r>
            <a:r>
              <a:rPr lang="en-US" dirty="0" smtClean="0"/>
              <a:t/>
            </a:r>
            <a:br>
              <a:rPr lang="en-US" dirty="0" smtClean="0"/>
            </a:br>
            <a:r>
              <a:rPr lang="en-US" sz="1200" b="0" i="0" kern="1200" dirty="0" smtClean="0">
                <a:solidFill>
                  <a:schemeClr val="tx1"/>
                </a:solidFill>
                <a:effectLst/>
                <a:latin typeface="+mn-lt"/>
                <a:ea typeface="+mn-ea"/>
                <a:cs typeface="+mn-cs"/>
              </a:rPr>
              <a:t>    because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has anointed me;</a:t>
            </a:r>
            <a:r>
              <a:rPr lang="en-US" dirty="0" smtClean="0"/>
              <a:t/>
            </a:r>
            <a:br>
              <a:rPr lang="en-US" dirty="0" smtClean="0"/>
            </a:br>
            <a:r>
              <a:rPr lang="en-US" sz="1200" b="0" i="0" kern="1200" dirty="0" smtClean="0">
                <a:solidFill>
                  <a:schemeClr val="tx1"/>
                </a:solidFill>
                <a:effectLst/>
                <a:latin typeface="+mn-lt"/>
                <a:ea typeface="+mn-ea"/>
                <a:cs typeface="+mn-cs"/>
              </a:rPr>
              <a:t>he has sent me to bring good news to the oppressed</a:t>
            </a:r>
            <a:r>
              <a:rPr lang="en-US" dirty="0" smtClean="0"/>
              <a:t/>
            </a:r>
            <a:br>
              <a:rPr lang="en-US" dirty="0" smtClean="0"/>
            </a:br>
            <a:r>
              <a:rPr lang="en-US" sz="1200" b="0" i="0" kern="1200" dirty="0" smtClean="0">
                <a:solidFill>
                  <a:schemeClr val="tx1"/>
                </a:solidFill>
                <a:effectLst/>
                <a:latin typeface="+mn-lt"/>
                <a:ea typeface="+mn-ea"/>
                <a:cs typeface="+mn-cs"/>
              </a:rPr>
              <a:t>    and to bind up the brokenhearted,</a:t>
            </a:r>
            <a:r>
              <a:rPr lang="en-US" dirty="0" smtClean="0"/>
              <a:t/>
            </a:r>
            <a:br>
              <a:rPr lang="en-US" dirty="0" smtClean="0"/>
            </a:br>
            <a:r>
              <a:rPr lang="en-US" sz="1200" b="0" i="0" kern="1200" dirty="0" smtClean="0">
                <a:solidFill>
                  <a:schemeClr val="tx1"/>
                </a:solidFill>
                <a:effectLst/>
                <a:latin typeface="+mn-lt"/>
                <a:ea typeface="+mn-ea"/>
                <a:cs typeface="+mn-cs"/>
              </a:rPr>
              <a:t>to proclaim freedom for the captives,</a:t>
            </a:r>
            <a:r>
              <a:rPr lang="en-US" dirty="0" smtClean="0"/>
              <a:t/>
            </a:r>
            <a:br>
              <a:rPr lang="en-US" dirty="0" smtClean="0"/>
            </a:br>
            <a:r>
              <a:rPr lang="en-US" sz="1200" b="0" i="0" kern="1200" dirty="0" smtClean="0">
                <a:solidFill>
                  <a:schemeClr val="tx1"/>
                </a:solidFill>
                <a:effectLst/>
                <a:latin typeface="+mn-lt"/>
                <a:ea typeface="+mn-ea"/>
                <a:cs typeface="+mn-cs"/>
              </a:rPr>
              <a:t>    and release from darkness for the prisoners;</a:t>
            </a:r>
            <a:r>
              <a:rPr lang="en-US" dirty="0" smtClean="0"/>
              <a:t/>
            </a:r>
            <a:br>
              <a:rPr lang="en-US" dirty="0" smtClean="0"/>
            </a:b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to proclaim the year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’s favor,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 stopped here at this comma</a:t>
            </a:r>
            <a:r>
              <a:rPr lang="en-US" sz="1200" b="0" i="0" kern="1200" baseline="0" dirty="0" smtClean="0">
                <a:solidFill>
                  <a:schemeClr val="tx1"/>
                </a:solidFill>
                <a:effectLst/>
                <a:latin typeface="+mn-lt"/>
                <a:ea typeface="+mn-ea"/>
                <a:cs typeface="+mn-cs"/>
              </a:rPr>
              <a:t> and declared that these things were fulfilled.</a:t>
            </a:r>
          </a:p>
          <a:p>
            <a:r>
              <a:rPr lang="en-US" sz="1200" b="0" i="0" kern="1200" baseline="0" dirty="0" smtClean="0">
                <a:solidFill>
                  <a:schemeClr val="tx1"/>
                </a:solidFill>
                <a:effectLst/>
                <a:latin typeface="+mn-lt"/>
                <a:ea typeface="+mn-ea"/>
                <a:cs typeface="+mn-cs"/>
              </a:rPr>
              <a:t>The part after the comma is His second coming.</a:t>
            </a:r>
            <a:endParaRPr lang="en-US" sz="1200" b="0" i="0" kern="1200" dirty="0" smtClean="0">
              <a:solidFill>
                <a:schemeClr val="tx1"/>
              </a:solidFill>
              <a:effectLst/>
              <a:latin typeface="+mn-lt"/>
              <a:ea typeface="+mn-ea"/>
              <a:cs typeface="+mn-cs"/>
            </a:endParaRPr>
          </a:p>
          <a:p>
            <a:r>
              <a:rPr lang="en-US" dirty="0" smtClean="0"/>
              <a:t/>
            </a:r>
            <a:br>
              <a:rPr lang="en-US" dirty="0" smtClean="0"/>
            </a:br>
            <a:r>
              <a:rPr lang="en-US" sz="1200" b="0" i="0" kern="1200" dirty="0" smtClean="0">
                <a:solidFill>
                  <a:schemeClr val="tx1"/>
                </a:solidFill>
                <a:effectLst/>
                <a:latin typeface="+mn-lt"/>
                <a:ea typeface="+mn-ea"/>
                <a:cs typeface="+mn-cs"/>
              </a:rPr>
              <a:t>    the day of vengeance of our God;</a:t>
            </a:r>
            <a:r>
              <a:rPr lang="en-US" dirty="0" smtClean="0"/>
              <a:t/>
            </a:r>
            <a:br>
              <a:rPr lang="en-US" dirty="0" smtClean="0"/>
            </a:br>
            <a:r>
              <a:rPr lang="en-US" sz="1200" b="0" i="0" kern="1200" dirty="0" smtClean="0">
                <a:solidFill>
                  <a:schemeClr val="tx1"/>
                </a:solidFill>
                <a:effectLst/>
                <a:latin typeface="+mn-lt"/>
                <a:ea typeface="+mn-ea"/>
                <a:cs typeface="+mn-cs"/>
              </a:rPr>
              <a:t>        to comfort all who mourn;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What is this day of vengeance?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Isaiah 63</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“Who is this coming from Edom,</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from </a:t>
            </a:r>
            <a:r>
              <a:rPr lang="en-US" sz="1200" b="0" i="0" kern="1200" dirty="0" err="1" smtClean="0">
                <a:solidFill>
                  <a:schemeClr val="tx1"/>
                </a:solidFill>
                <a:effectLst/>
                <a:latin typeface="+mn-lt"/>
                <a:ea typeface="+mn-ea"/>
                <a:cs typeface="+mn-cs"/>
              </a:rPr>
              <a:t>Bozrah</a:t>
            </a:r>
            <a:r>
              <a:rPr lang="en-US" sz="1200" b="0" i="0" kern="1200" dirty="0" smtClean="0">
                <a:solidFill>
                  <a:schemeClr val="tx1"/>
                </a:solidFill>
                <a:effectLst/>
                <a:latin typeface="+mn-lt"/>
                <a:ea typeface="+mn-ea"/>
                <a:cs typeface="+mn-cs"/>
              </a:rPr>
              <a:t>, in garments stained crimson?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Who is this, robed in such splendor,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marching in his great might?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It is I, speaking in vindication,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mighty to save.</a:t>
            </a:r>
          </a:p>
          <a:p>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“Why is your clothing red,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your garments like those worn by the ones who tread in the winepress?</a:t>
            </a: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“I have trodden the winepress alone,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from my people no one was with 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trampled them in my anger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trod them down in my wrath;</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their lifeblood spattered on my garments,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I stained all my clothing.</a:t>
            </a:r>
          </a:p>
          <a:p>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“For the day of vengeance was in my heart,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the year for my redeeming work had come.</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I looked, but there was no helper,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 was appalled that there was no one to give support;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so my own arm brought me victory,</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as for my wrath, it supported me.</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I trampled people in my anger;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in my wrath I made them drunk</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I poured out their lifeblood on the ground.”</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333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Then I saw an angel standing in the sun. He cried out in a loud voice to all the birds flying overhead, “Come! Gather for the great supper of God.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Eat the flesh of kings, the flesh of commanders, the flesh of warriors, the flesh of horses and their riders, and the flesh of all people, both free and slaves, both unimportant and important.”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is quite a different feast than the one written of in verse 6-10.</a:t>
            </a:r>
            <a:r>
              <a:rPr lang="en-US" sz="1200" b="0" i="0" kern="1200" baseline="0" dirty="0" smtClean="0">
                <a:solidFill>
                  <a:schemeClr val="tx1"/>
                </a:solidFill>
                <a:effectLst/>
                <a:latin typeface="+mn-lt"/>
                <a:ea typeface="+mn-ea"/>
                <a:cs typeface="+mn-cs"/>
              </a:rPr>
              <a:t> Though there are some who try to make these both the same thing.  Pretty grisly.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It turns out that this visual of the bird feast isn’t without precedent.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Amorites at Ugarit had a ritual.  It is a ritual used to summon the dead (</a:t>
            </a:r>
            <a:r>
              <a:rPr lang="en-US" sz="1200" b="0" i="0" kern="1200" baseline="0" dirty="0" err="1" smtClean="0">
                <a:solidFill>
                  <a:schemeClr val="tx1"/>
                </a:solidFill>
                <a:effectLst/>
                <a:latin typeface="+mn-lt"/>
                <a:ea typeface="+mn-ea"/>
                <a:cs typeface="+mn-cs"/>
              </a:rPr>
              <a:t>Rephaim</a:t>
            </a:r>
            <a:r>
              <a:rPr lang="en-US" sz="1200" b="0" i="0" kern="1200" baseline="0" dirty="0" smtClean="0">
                <a:solidFill>
                  <a:schemeClr val="tx1"/>
                </a:solidFill>
                <a:effectLst/>
                <a:latin typeface="+mn-lt"/>
                <a:ea typeface="+mn-ea"/>
                <a:cs typeface="+mn-cs"/>
              </a:rPr>
              <a:t>) to the sanctuary of El (not to be confused with </a:t>
            </a:r>
            <a:r>
              <a:rPr lang="en-US" sz="1200" b="0" i="0" kern="1200" baseline="0" dirty="0" err="1" smtClean="0">
                <a:solidFill>
                  <a:schemeClr val="tx1"/>
                </a:solidFill>
                <a:effectLst/>
                <a:latin typeface="+mn-lt"/>
                <a:ea typeface="+mn-ea"/>
                <a:cs typeface="+mn-cs"/>
              </a:rPr>
              <a:t>Yaweh</a:t>
            </a:r>
            <a:r>
              <a:rPr lang="en-US" sz="1200" b="0" i="0" kern="1200" baseline="0" dirty="0" smtClean="0">
                <a:solidFill>
                  <a:schemeClr val="tx1"/>
                </a:solidFill>
                <a:effectLst/>
                <a:latin typeface="+mn-lt"/>
                <a:ea typeface="+mn-ea"/>
                <a:cs typeface="+mn-cs"/>
              </a:rPr>
              <a:t> God).  In the ritual, the word saviors refers to the </a:t>
            </a:r>
            <a:r>
              <a:rPr lang="en-US" sz="1200" b="0" i="0" kern="1200" baseline="0" dirty="0" err="1" smtClean="0">
                <a:solidFill>
                  <a:schemeClr val="tx1"/>
                </a:solidFill>
                <a:effectLst/>
                <a:latin typeface="+mn-lt"/>
                <a:ea typeface="+mn-ea"/>
                <a:cs typeface="+mn-cs"/>
              </a:rPr>
              <a:t>Rephaim</a:t>
            </a:r>
            <a:r>
              <a:rPr lang="en-US" sz="1200" b="0" i="0" kern="1200" baseline="0" dirty="0" smtClean="0">
                <a:solidFill>
                  <a:schemeClr val="tx1"/>
                </a:solidFill>
                <a:effectLst/>
                <a:latin typeface="+mn-lt"/>
                <a:ea typeface="+mn-ea"/>
                <a:cs typeface="+mn-cs"/>
              </a:rPr>
              <a:t> and divinities is the word </a:t>
            </a:r>
            <a:r>
              <a:rPr lang="en-US" sz="1200" b="0" i="0" kern="1200" baseline="0" dirty="0" err="1" smtClean="0">
                <a:solidFill>
                  <a:schemeClr val="tx1"/>
                </a:solidFill>
                <a:effectLst/>
                <a:latin typeface="+mn-lt"/>
                <a:ea typeface="+mn-ea"/>
                <a:cs typeface="+mn-cs"/>
              </a:rPr>
              <a:t>elohim</a:t>
            </a:r>
            <a:r>
              <a:rPr lang="en-US" sz="1200" b="0" i="0" kern="1200" baseline="0" dirty="0" smtClean="0">
                <a:solidFill>
                  <a:schemeClr val="tx1"/>
                </a:solidFill>
                <a:effectLst/>
                <a:latin typeface="+mn-lt"/>
                <a:ea typeface="+mn-ea"/>
                <a:cs typeface="+mn-cs"/>
              </a:rPr>
              <a:t> (as in little e not THE Elohim of Elohim).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Who is </a:t>
            </a:r>
            <a:r>
              <a:rPr lang="en-US" sz="1200" b="0" i="0" kern="1200" baseline="0" dirty="0" err="1" smtClean="0">
                <a:solidFill>
                  <a:schemeClr val="tx1"/>
                </a:solidFill>
                <a:effectLst/>
                <a:latin typeface="+mn-lt"/>
                <a:ea typeface="+mn-ea"/>
                <a:cs typeface="+mn-cs"/>
              </a:rPr>
              <a:t>Anat</a:t>
            </a:r>
            <a:r>
              <a:rPr lang="en-US" sz="1200" b="0" i="0" kern="1200" baseline="0" dirty="0" smtClean="0">
                <a:solidFill>
                  <a:schemeClr val="tx1"/>
                </a:solidFill>
                <a:effectLst/>
                <a:latin typeface="+mn-lt"/>
                <a:ea typeface="+mn-ea"/>
                <a:cs typeface="+mn-cs"/>
              </a:rPr>
              <a:t>?  An ancient </a:t>
            </a:r>
            <a:r>
              <a:rPr lang="en-US" sz="1200" b="0" i="0" kern="1200" baseline="0" dirty="0" err="1" smtClean="0">
                <a:solidFill>
                  <a:schemeClr val="tx1"/>
                </a:solidFill>
                <a:effectLst/>
                <a:latin typeface="+mn-lt"/>
                <a:ea typeface="+mn-ea"/>
                <a:cs typeface="+mn-cs"/>
              </a:rPr>
              <a:t>Amoritic</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godess</a:t>
            </a:r>
            <a:r>
              <a:rPr lang="en-US" sz="1200" b="0" i="0" kern="1200" baseline="0" dirty="0" smtClean="0">
                <a:solidFill>
                  <a:schemeClr val="tx1"/>
                </a:solidFill>
                <a:effectLst/>
                <a:latin typeface="+mn-lt"/>
                <a:ea typeface="+mn-ea"/>
                <a:cs typeface="+mn-cs"/>
              </a:rPr>
              <a:t> (another incarnation of </a:t>
            </a:r>
            <a:r>
              <a:rPr lang="en-US" sz="1200" b="0" i="0" kern="1200" baseline="0" dirty="0" err="1" smtClean="0">
                <a:solidFill>
                  <a:schemeClr val="tx1"/>
                </a:solidFill>
                <a:effectLst/>
                <a:latin typeface="+mn-lt"/>
                <a:ea typeface="+mn-ea"/>
                <a:cs typeface="+mn-cs"/>
              </a:rPr>
              <a:t>Inana</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word vagabonds (or travelers) refers to those who travel between planes of existence.  Such as the underworld to the living world.  The </a:t>
            </a:r>
            <a:r>
              <a:rPr lang="en-US" sz="1200" b="0" i="0" kern="1200" baseline="0" dirty="0" err="1" smtClean="0">
                <a:solidFill>
                  <a:schemeClr val="tx1"/>
                </a:solidFill>
                <a:effectLst/>
                <a:latin typeface="+mn-lt"/>
                <a:ea typeface="+mn-ea"/>
                <a:cs typeface="+mn-cs"/>
              </a:rPr>
              <a:t>Ugarits</a:t>
            </a:r>
            <a:r>
              <a:rPr lang="en-US" sz="1200" b="0" i="0" kern="1200" baseline="0" dirty="0" smtClean="0">
                <a:solidFill>
                  <a:schemeClr val="tx1"/>
                </a:solidFill>
                <a:effectLst/>
                <a:latin typeface="+mn-lt"/>
                <a:ea typeface="+mn-ea"/>
                <a:cs typeface="+mn-cs"/>
              </a:rPr>
              <a:t> lived in the area of Bashan or modern day Golan Heights.  An area known as the valley of the travelers.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Amorite god El prepared a feast for the honored dead to a feast for a resurrection ritual he would perform at his threshing floor.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Ezekiel 39</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“Now as for you, Son of Man, this is what the Lord </a:t>
            </a:r>
            <a:r>
              <a:rPr lang="en-US" sz="1200" b="0" i="0" kern="1200" cap="small" dirty="0" smtClean="0">
                <a:solidFill>
                  <a:schemeClr val="tx1"/>
                </a:solidFill>
                <a:effectLst/>
                <a:latin typeface="+mn-lt"/>
                <a:ea typeface="+mn-ea"/>
                <a:cs typeface="+mn-cs"/>
              </a:rPr>
              <a:t>God</a:t>
            </a:r>
            <a:r>
              <a:rPr lang="en-US" sz="1200" b="0" i="0" kern="1200" dirty="0" smtClean="0">
                <a:solidFill>
                  <a:schemeClr val="tx1"/>
                </a:solidFill>
                <a:effectLst/>
                <a:latin typeface="+mn-lt"/>
                <a:ea typeface="+mn-ea"/>
                <a:cs typeface="+mn-cs"/>
              </a:rPr>
              <a:t> has to say: ‘Tell all of the birds and wild beasts, “Come! Gather together and participate in the sacrifice that I’m going to make for you. This great sacrifice will take place on the mountains of Israel, where you’ll be eating flesh and drinking blood.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You’ll eat the flesh of mighty men and drink the blood of the world’s princes, drinking the blood of these rams, lambs, goats, bulls, all of them fattened as if they’re from Bashan, fit for slaughter! </a:t>
            </a:r>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You’ll eat until you’re fat and satiated. You’ll drink blood until you’re drunk from the sacrifice that I’m going to make for all of you. </a:t>
            </a:r>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You’ll be fully satiated at my table, dining on horse flesh, horsemen, elite soldiers, and every kind of warrior,” declares the Lord </a:t>
            </a:r>
            <a:r>
              <a:rPr lang="en-US" sz="1200" b="0" i="0" kern="1200" cap="small" dirty="0" smtClean="0">
                <a:solidFill>
                  <a:schemeClr val="tx1"/>
                </a:solidFill>
                <a:effectLst/>
                <a:latin typeface="+mn-lt"/>
                <a:ea typeface="+mn-ea"/>
                <a:cs typeface="+mn-cs"/>
              </a:rPr>
              <a:t>God</a:t>
            </a:r>
            <a:r>
              <a:rPr lang="en-US" sz="1200" b="0" i="0" kern="1200" dirty="0" smtClean="0">
                <a:solidFill>
                  <a:schemeClr val="tx1"/>
                </a:solidFill>
                <a:effectLst/>
                <a:latin typeface="+mn-lt"/>
                <a:ea typeface="+mn-ea"/>
                <a:cs typeface="+mn-cs"/>
              </a:rPr>
              <a:t>. </a:t>
            </a:r>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‘I’m going to display my glory among the people, and every nation will see the judgment that I administer by my own hand among them. </a:t>
            </a:r>
            <a:r>
              <a:rPr lang="en-US" sz="1200" b="1" i="0" kern="1200" baseline="30000" dirty="0" smtClean="0">
                <a:solidFill>
                  <a:schemeClr val="tx1"/>
                </a:solidFill>
                <a:effectLst/>
                <a:latin typeface="+mn-lt"/>
                <a:ea typeface="+mn-ea"/>
                <a:cs typeface="+mn-cs"/>
              </a:rPr>
              <a:t>22 </a:t>
            </a:r>
            <a:r>
              <a:rPr lang="en-US" sz="1200" b="0" i="0" kern="1200" dirty="0" smtClean="0">
                <a:solidFill>
                  <a:schemeClr val="tx1"/>
                </a:solidFill>
                <a:effectLst/>
                <a:latin typeface="+mn-lt"/>
                <a:ea typeface="+mn-ea"/>
                <a:cs typeface="+mn-cs"/>
              </a:rPr>
              <a:t>The house of Israel will learn that I am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their God from that day forward! </a:t>
            </a:r>
            <a:r>
              <a:rPr lang="en-US" sz="1200" b="1" i="0" kern="1200" baseline="30000" dirty="0" smtClean="0">
                <a:solidFill>
                  <a:schemeClr val="tx1"/>
                </a:solidFill>
                <a:effectLst/>
                <a:latin typeface="+mn-lt"/>
                <a:ea typeface="+mn-ea"/>
                <a:cs typeface="+mn-cs"/>
              </a:rPr>
              <a:t>23 </a:t>
            </a:r>
            <a:r>
              <a:rPr lang="en-US" sz="1200" b="0" i="0" kern="1200" dirty="0" smtClean="0">
                <a:solidFill>
                  <a:schemeClr val="tx1"/>
                </a:solidFill>
                <a:effectLst/>
                <a:latin typeface="+mn-lt"/>
                <a:ea typeface="+mn-ea"/>
                <a:cs typeface="+mn-cs"/>
              </a:rPr>
              <a:t>The nations will also learn that because of Israel’s sin the house of Israel went into captivity, since they were unfaithful in their behavior toward me. As a result, I hid my presence from them, turned them over to the control of their enemies, and they died by violence. </a:t>
            </a:r>
            <a:r>
              <a:rPr lang="en-US" sz="1200" b="1" i="0" kern="1200" baseline="30000" dirty="0" smtClean="0">
                <a:solidFill>
                  <a:schemeClr val="tx1"/>
                </a:solidFill>
                <a:effectLst/>
                <a:latin typeface="+mn-lt"/>
                <a:ea typeface="+mn-ea"/>
                <a:cs typeface="+mn-cs"/>
              </a:rPr>
              <a:t>24 </a:t>
            </a:r>
            <a:r>
              <a:rPr lang="en-US" sz="1200" b="0" i="0" kern="1200" dirty="0" smtClean="0">
                <a:solidFill>
                  <a:schemeClr val="tx1"/>
                </a:solidFill>
                <a:effectLst/>
                <a:latin typeface="+mn-lt"/>
                <a:ea typeface="+mn-ea"/>
                <a:cs typeface="+mn-cs"/>
              </a:rPr>
              <a:t>It was because of their defilement and transgression that I treated them this way by hiding my presence from them.’”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What God is doing here is turning this ritual on its head.  Instead of the </a:t>
            </a:r>
            <a:r>
              <a:rPr lang="en-US" sz="1200" b="0" i="0" kern="1200" baseline="0" dirty="0" err="1" smtClean="0">
                <a:solidFill>
                  <a:schemeClr val="tx1"/>
                </a:solidFill>
                <a:effectLst/>
                <a:latin typeface="+mn-lt"/>
                <a:ea typeface="+mn-ea"/>
                <a:cs typeface="+mn-cs"/>
              </a:rPr>
              <a:t>Rephaim</a:t>
            </a:r>
            <a:r>
              <a:rPr lang="en-US" sz="1200" b="0" i="0" kern="1200" baseline="0" dirty="0" smtClean="0">
                <a:solidFill>
                  <a:schemeClr val="tx1"/>
                </a:solidFill>
                <a:effectLst/>
                <a:latin typeface="+mn-lt"/>
                <a:ea typeface="+mn-ea"/>
                <a:cs typeface="+mn-cs"/>
              </a:rPr>
              <a:t> coming to be resurrected and partaking in a feast, they are to become the feast for the wild beasts that were to be the feast in the ritual.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You might also have noticed the three days of travel from the underworld to the living world.</a:t>
            </a:r>
          </a:p>
        </p:txBody>
      </p:sp>
      <p:sp>
        <p:nvSpPr>
          <p:cNvPr id="4" name="Slide Number Placeholder 3"/>
          <p:cNvSpPr>
            <a:spLocks noGrp="1"/>
          </p:cNvSpPr>
          <p:nvPr>
            <p:ph type="sldNum" sz="quarter" idx="10"/>
          </p:nvPr>
        </p:nvSpPr>
        <p:spPr/>
        <p:txBody>
          <a:bodyPr/>
          <a:lstStyle/>
          <a:p>
            <a:fld id="{69D7ECCC-5D98-40D5-80D6-5A98A53CFA20}" type="slidenum">
              <a:rPr lang="en-US" smtClean="0"/>
              <a:t>334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Then I saw the beast, the kings of the earth, and their armies gathered to wage war against the rider on the horse and his army. </a:t>
            </a:r>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The beast was captured, along with the false prophet who had performed signs on its behalf. By these signs the false prophet had deceived those who had received the mark of the beast and worshipped its image. Both of them were thrown alive into the lake of fire that burns with sulfur. </a:t>
            </a:r>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The rest were killed by the sword that belonged to the rider on the horse and that came from his mouth, and all the birds gorged themselves with their flesh.</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What may be in view is not just a human army but perhaps an army of demons, possessed humans and humans.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Notice there is no struggle here.  Just the word is said and the battle is done before it even begins.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Remember the two that are thrown into the lake of fire because we are going to see them again.</a:t>
            </a:r>
          </a:p>
        </p:txBody>
      </p:sp>
      <p:sp>
        <p:nvSpPr>
          <p:cNvPr id="4" name="Slide Number Placeholder 3"/>
          <p:cNvSpPr>
            <a:spLocks noGrp="1"/>
          </p:cNvSpPr>
          <p:nvPr>
            <p:ph type="sldNum" sz="quarter" idx="10"/>
          </p:nvPr>
        </p:nvSpPr>
        <p:spPr/>
        <p:txBody>
          <a:bodyPr/>
          <a:lstStyle/>
          <a:p>
            <a:fld id="{69D7ECCC-5D98-40D5-80D6-5A98A53CFA20}" type="slidenum">
              <a:rPr lang="en-US" smtClean="0"/>
              <a:t>335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Then I saw an angel coming down from heaven, holding the key to the bottomless pit, with a large chain in his hand.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He captured the dragon, that ancient serpent, also known as the Devil and Satan, and tied him up for a thousand years. </a:t>
            </a:r>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He threw him into the bottomless pit, locked it, and sealed it over him to keep him from deceiving the nations anymore until the thousand years were over. After that, he must be set free for a little while.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20:9-21 is a continuation of chapter 19.</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you go out and do some research</a:t>
            </a:r>
            <a:r>
              <a:rPr lang="en-US" sz="1200" b="0" i="0" kern="1200" baseline="0" dirty="0" smtClean="0">
                <a:solidFill>
                  <a:schemeClr val="tx1"/>
                </a:solidFill>
                <a:effectLst/>
                <a:latin typeface="+mn-lt"/>
                <a:ea typeface="+mn-ea"/>
                <a:cs typeface="+mn-cs"/>
              </a:rPr>
              <a:t> you will find those who think the millennium has already started.</a:t>
            </a:r>
          </a:p>
          <a:p>
            <a:r>
              <a:rPr lang="en-US" sz="1200" b="0" i="0" kern="1200" baseline="0" dirty="0" smtClean="0">
                <a:solidFill>
                  <a:schemeClr val="tx1"/>
                </a:solidFill>
                <a:effectLst/>
                <a:latin typeface="+mn-lt"/>
                <a:ea typeface="+mn-ea"/>
                <a:cs typeface="+mn-cs"/>
              </a:rPr>
              <a:t>Notice again here, Satan is not ruling hell.  He isn’t even in hell yet.  The lake of fire is made for him and his followers.  Anyone who goes to the lake of fire does so by choice.  Citizenship in heaven is yours for the asking.</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If the millennium has already begun, it is obvious that Satan’s chain is too long.</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Satan was cast out of heaven and now is being cast from earth.</a:t>
            </a:r>
          </a:p>
          <a:p>
            <a:endParaRPr lang="en-US" sz="1200" b="0" i="0" kern="1200" baseline="0" dirty="0" smtClean="0">
              <a:solidFill>
                <a:schemeClr val="tx1"/>
              </a:solidFill>
              <a:effectLst/>
              <a:latin typeface="+mn-lt"/>
              <a:ea typeface="+mn-ea"/>
              <a:cs typeface="+mn-cs"/>
            </a:endParaRPr>
          </a:p>
          <a:p>
            <a:r>
              <a:rPr lang="en-US" sz="1200" b="0" i="0" kern="1200" baseline="0" dirty="0" err="1" smtClean="0">
                <a:solidFill>
                  <a:schemeClr val="tx1"/>
                </a:solidFill>
                <a:effectLst/>
                <a:latin typeface="+mn-lt"/>
                <a:ea typeface="+mn-ea"/>
                <a:cs typeface="+mn-cs"/>
              </a:rPr>
              <a:t>Amillennialism</a:t>
            </a:r>
            <a:r>
              <a:rPr lang="en-US" sz="1200" b="0" i="0" kern="1200" baseline="0" dirty="0" smtClean="0">
                <a:solidFill>
                  <a:schemeClr val="tx1"/>
                </a:solidFill>
                <a:effectLst/>
                <a:latin typeface="+mn-lt"/>
                <a:ea typeface="+mn-ea"/>
                <a:cs typeface="+mn-cs"/>
              </a:rPr>
              <a:t> justifies the 1000 years being a day from psalm 90:4 and 2 peter 3:8 (who is quoting psalm 90).  The purpose of that phrase is to get across the fact that God is outside time and so time isn’t of consequence to Him.</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The millennium</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millennium</a:t>
            </a:r>
            <a:r>
              <a:rPr lang="en-US" sz="1200" b="0" i="0" kern="1200" baseline="0" dirty="0" smtClean="0">
                <a:solidFill>
                  <a:schemeClr val="tx1"/>
                </a:solidFill>
                <a:effectLst/>
                <a:latin typeface="+mn-lt"/>
                <a:ea typeface="+mn-ea"/>
                <a:cs typeface="+mn-cs"/>
              </a:rPr>
              <a:t> was promised to Mary (Luke 1:32; Micah 5:2; Isaiah 9:6,7; Dan 2:44)  There was no throne of David in the time of Mary.</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you say</a:t>
            </a:r>
            <a:r>
              <a:rPr lang="en-US" sz="1200" b="0" i="0" kern="1200" baseline="0" dirty="0" smtClean="0">
                <a:solidFill>
                  <a:schemeClr val="tx1"/>
                </a:solidFill>
                <a:effectLst/>
                <a:latin typeface="+mn-lt"/>
                <a:ea typeface="+mn-ea"/>
                <a:cs typeface="+mn-cs"/>
              </a:rPr>
              <a:t> what we call the Lord’s Prayer, you pray for its coming. “Thy Kingdom Come”.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Much of what we know of the</a:t>
            </a:r>
            <a:r>
              <a:rPr lang="en-US" sz="1200" b="0" i="0" kern="1200" baseline="0" dirty="0" smtClean="0">
                <a:solidFill>
                  <a:schemeClr val="tx1"/>
                </a:solidFill>
                <a:effectLst/>
                <a:latin typeface="+mn-lt"/>
                <a:ea typeface="+mn-ea"/>
                <a:cs typeface="+mn-cs"/>
              </a:rPr>
              <a:t> millennial period is not from Revelation.  It is found from various places in the rest of the Bible.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Unbelieving survivors of the tribulation (</a:t>
            </a:r>
            <a:r>
              <a:rPr lang="en-US" sz="1200" b="0" i="0" kern="1200" baseline="0" dirty="0" err="1" smtClean="0">
                <a:solidFill>
                  <a:schemeClr val="tx1"/>
                </a:solidFill>
                <a:effectLst/>
                <a:latin typeface="+mn-lt"/>
                <a:ea typeface="+mn-ea"/>
                <a:cs typeface="+mn-cs"/>
              </a:rPr>
              <a:t>zechariah</a:t>
            </a:r>
            <a:r>
              <a:rPr lang="en-US" sz="1200" b="0" i="0" kern="1200" baseline="0" dirty="0" smtClean="0">
                <a:solidFill>
                  <a:schemeClr val="tx1"/>
                </a:solidFill>
                <a:effectLst/>
                <a:latin typeface="+mn-lt"/>
                <a:ea typeface="+mn-ea"/>
                <a:cs typeface="+mn-cs"/>
              </a:rPr>
              <a:t> 14:16)</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All nations will worship </a:t>
            </a:r>
            <a:r>
              <a:rPr lang="en-US" sz="1200" b="0" i="0" kern="1200" baseline="0" dirty="0" err="1" smtClean="0">
                <a:solidFill>
                  <a:schemeClr val="tx1"/>
                </a:solidFill>
                <a:effectLst/>
                <a:latin typeface="+mn-lt"/>
                <a:ea typeface="+mn-ea"/>
                <a:cs typeface="+mn-cs"/>
              </a:rPr>
              <a:t>Yeshua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zephaniah</a:t>
            </a:r>
            <a:r>
              <a:rPr lang="en-US" sz="1200" b="0" i="0" kern="1200" baseline="0" dirty="0" smtClean="0">
                <a:solidFill>
                  <a:schemeClr val="tx1"/>
                </a:solidFill>
                <a:effectLst/>
                <a:latin typeface="+mn-lt"/>
                <a:ea typeface="+mn-ea"/>
                <a:cs typeface="+mn-cs"/>
              </a:rPr>
              <a:t> 2:11, Isaiah 66:23, Zechariah 14:16, Micah 4:1-4)</a:t>
            </a:r>
          </a:p>
          <a:p>
            <a:endParaRPr lang="en-US" sz="1200" b="0" i="0" kern="1200" baseline="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Yeshua</a:t>
            </a:r>
            <a:r>
              <a:rPr lang="en-US" sz="1200" b="0" i="0" kern="1200" dirty="0" smtClean="0">
                <a:solidFill>
                  <a:schemeClr val="tx1"/>
                </a:solidFill>
                <a:effectLst/>
                <a:latin typeface="+mn-lt"/>
                <a:ea typeface="+mn-ea"/>
                <a:cs typeface="+mn-cs"/>
              </a:rPr>
              <a:t> will rule over the nations (</a:t>
            </a:r>
            <a:r>
              <a:rPr lang="en-US" sz="1200" b="0" i="0" kern="1200" dirty="0" err="1" smtClean="0">
                <a:solidFill>
                  <a:schemeClr val="tx1"/>
                </a:solidFill>
                <a:effectLst/>
                <a:latin typeface="+mn-lt"/>
                <a:ea typeface="+mn-ea"/>
                <a:cs typeface="+mn-cs"/>
              </a:rPr>
              <a:t>ezekiel</a:t>
            </a:r>
            <a:r>
              <a:rPr lang="en-US" sz="1200" b="0" i="0" kern="1200" baseline="0" dirty="0" smtClean="0">
                <a:solidFill>
                  <a:schemeClr val="tx1"/>
                </a:solidFill>
                <a:effectLst/>
                <a:latin typeface="+mn-lt"/>
                <a:ea typeface="+mn-ea"/>
                <a:cs typeface="+mn-cs"/>
              </a:rPr>
              <a:t> 37:15-28, Zechariah 2:10-12, Ezekiel 43:5-7, Zechariah 8:3, Isaiah 9:6-7)</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Keeping of the feast days will be mandatory (Isaiah 66:23, Zechariah 14:16)</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 more weapons (no war?) Micah 4:1-4</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Saints rule with </a:t>
            </a:r>
            <a:r>
              <a:rPr lang="en-US" sz="1200" b="0" i="0" kern="1200" baseline="0" dirty="0" err="1" smtClean="0">
                <a:solidFill>
                  <a:schemeClr val="tx1"/>
                </a:solidFill>
                <a:effectLst/>
                <a:latin typeface="+mn-lt"/>
                <a:ea typeface="+mn-ea"/>
                <a:cs typeface="+mn-cs"/>
              </a:rPr>
              <a:t>Yeshua</a:t>
            </a:r>
            <a:r>
              <a:rPr lang="en-US" sz="1200" b="0" i="0" kern="1200" baseline="0" dirty="0" smtClean="0">
                <a:solidFill>
                  <a:schemeClr val="tx1"/>
                </a:solidFill>
                <a:effectLst/>
                <a:latin typeface="+mn-lt"/>
                <a:ea typeface="+mn-ea"/>
                <a:cs typeface="+mn-cs"/>
              </a:rPr>
              <a:t> (revelation 20:4-6; Daniel 7:22,27, 1 </a:t>
            </a:r>
            <a:r>
              <a:rPr lang="en-US" sz="1200" b="0" i="0" kern="1200" baseline="0" dirty="0" err="1" smtClean="0">
                <a:solidFill>
                  <a:schemeClr val="tx1"/>
                </a:solidFill>
                <a:effectLst/>
                <a:latin typeface="+mn-lt"/>
                <a:ea typeface="+mn-ea"/>
                <a:cs typeface="+mn-cs"/>
              </a:rPr>
              <a:t>Cor</a:t>
            </a:r>
            <a:r>
              <a:rPr lang="en-US" sz="1200" b="0" i="0" kern="1200" baseline="0" dirty="0" smtClean="0">
                <a:solidFill>
                  <a:schemeClr val="tx1"/>
                </a:solidFill>
                <a:effectLst/>
                <a:latin typeface="+mn-lt"/>
                <a:ea typeface="+mn-ea"/>
                <a:cs typeface="+mn-cs"/>
              </a:rPr>
              <a:t> 6:2-3)</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Creation is changed:</a:t>
            </a:r>
          </a:p>
          <a:p>
            <a:r>
              <a:rPr lang="en-US" sz="1200" b="0" i="0" kern="1200" baseline="0" dirty="0" smtClean="0">
                <a:solidFill>
                  <a:schemeClr val="tx1"/>
                </a:solidFill>
                <a:effectLst/>
                <a:latin typeface="+mn-lt"/>
                <a:ea typeface="+mn-ea"/>
                <a:cs typeface="+mn-cs"/>
              </a:rPr>
              <a:t>	Physical changes (</a:t>
            </a:r>
            <a:r>
              <a:rPr lang="en-US" sz="1200" b="0" i="0" kern="1200" baseline="0" dirty="0" err="1" smtClean="0">
                <a:solidFill>
                  <a:schemeClr val="tx1"/>
                </a:solidFill>
                <a:effectLst/>
                <a:latin typeface="+mn-lt"/>
                <a:ea typeface="+mn-ea"/>
                <a:cs typeface="+mn-cs"/>
              </a:rPr>
              <a:t>zechariah</a:t>
            </a:r>
            <a:r>
              <a:rPr lang="en-US" sz="1200" b="0" i="0" kern="1200" baseline="0" dirty="0" smtClean="0">
                <a:solidFill>
                  <a:schemeClr val="tx1"/>
                </a:solidFill>
                <a:effectLst/>
                <a:latin typeface="+mn-lt"/>
                <a:ea typeface="+mn-ea"/>
                <a:cs typeface="+mn-cs"/>
              </a:rPr>
              <a:t> 4:9,10; Isaiah 35:1-10)</a:t>
            </a:r>
          </a:p>
          <a:p>
            <a:r>
              <a:rPr lang="en-US" sz="1200" b="0" i="0" kern="1200" baseline="0" dirty="0" smtClean="0">
                <a:solidFill>
                  <a:schemeClr val="tx1"/>
                </a:solidFill>
                <a:effectLst/>
                <a:latin typeface="+mn-lt"/>
                <a:ea typeface="+mn-ea"/>
                <a:cs typeface="+mn-cs"/>
              </a:rPr>
              <a:t>	The curse is lifted (Isaiah 11:6-9)</a:t>
            </a:r>
          </a:p>
          <a:p>
            <a:r>
              <a:rPr lang="en-US" sz="1200" b="0" i="0" kern="1200" baseline="0" dirty="0" smtClean="0">
                <a:solidFill>
                  <a:schemeClr val="tx1"/>
                </a:solidFill>
                <a:effectLst/>
                <a:latin typeface="+mn-lt"/>
                <a:ea typeface="+mn-ea"/>
                <a:cs typeface="+mn-cs"/>
              </a:rPr>
              <a:t>	Creation is redeemed (Romans 8:20-22)</a:t>
            </a:r>
          </a:p>
          <a:p>
            <a:r>
              <a:rPr lang="en-US" sz="1200" b="0" i="0" kern="1200" baseline="0" dirty="0" smtClean="0">
                <a:solidFill>
                  <a:schemeClr val="tx1"/>
                </a:solidFill>
                <a:effectLst/>
                <a:latin typeface="+mn-lt"/>
                <a:ea typeface="+mn-ea"/>
                <a:cs typeface="+mn-cs"/>
              </a:rPr>
              <a:t>	Earth knows fully of God (Isaiah 11:9; </a:t>
            </a:r>
            <a:r>
              <a:rPr lang="en-US" sz="1200" b="0" i="0" kern="1200" baseline="0" dirty="0" err="1" smtClean="0">
                <a:solidFill>
                  <a:schemeClr val="tx1"/>
                </a:solidFill>
                <a:effectLst/>
                <a:latin typeface="+mn-lt"/>
                <a:ea typeface="+mn-ea"/>
                <a:cs typeface="+mn-cs"/>
              </a:rPr>
              <a:t>Hab</a:t>
            </a:r>
            <a:r>
              <a:rPr lang="en-US" sz="1200" b="0" i="0" kern="1200" baseline="0" dirty="0" smtClean="0">
                <a:solidFill>
                  <a:schemeClr val="tx1"/>
                </a:solidFill>
                <a:effectLst/>
                <a:latin typeface="+mn-lt"/>
                <a:ea typeface="+mn-ea"/>
                <a:cs typeface="+mn-cs"/>
              </a:rPr>
              <a:t> 2:14)</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Not eternity:</a:t>
            </a:r>
          </a:p>
          <a:p>
            <a:r>
              <a:rPr lang="en-US" sz="1200" b="0" i="0" kern="1200" baseline="0" dirty="0" smtClean="0">
                <a:solidFill>
                  <a:schemeClr val="tx1"/>
                </a:solidFill>
                <a:effectLst/>
                <a:latin typeface="+mn-lt"/>
                <a:ea typeface="+mn-ea"/>
                <a:cs typeface="+mn-cs"/>
              </a:rPr>
              <a:t>	Death exists, so does sin (Isaiah 65)</a:t>
            </a:r>
          </a:p>
          <a:p>
            <a:r>
              <a:rPr lang="en-US" sz="1200" b="0" i="0" kern="1200" baseline="0" dirty="0" smtClean="0">
                <a:solidFill>
                  <a:schemeClr val="tx1"/>
                </a:solidFill>
                <a:effectLst/>
                <a:latin typeface="+mn-lt"/>
                <a:ea typeface="+mn-ea"/>
                <a:cs typeface="+mn-cs"/>
              </a:rPr>
              <a:t>	Everyone has land (Micah 4:15)</a:t>
            </a:r>
          </a:p>
          <a:p>
            <a:r>
              <a:rPr lang="en-US" sz="1200" b="0" i="0" kern="1200" baseline="0" dirty="0" smtClean="0">
                <a:solidFill>
                  <a:schemeClr val="tx1"/>
                </a:solidFill>
                <a:effectLst/>
                <a:latin typeface="+mn-lt"/>
                <a:ea typeface="+mn-ea"/>
                <a:cs typeface="+mn-cs"/>
              </a:rPr>
              <a:t>	The land is fruitful (Amos 9:13)</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Not Heaven:</a:t>
            </a:r>
          </a:p>
          <a:p>
            <a:r>
              <a:rPr lang="en-US" sz="1200" b="0" i="0" kern="1200" baseline="0" dirty="0" smtClean="0">
                <a:solidFill>
                  <a:schemeClr val="tx1"/>
                </a:solidFill>
                <a:effectLst/>
                <a:latin typeface="+mn-lt"/>
                <a:ea typeface="+mn-ea"/>
                <a:cs typeface="+mn-cs"/>
              </a:rPr>
              <a:t>	Different from chapter 21 (eternal state)</a:t>
            </a:r>
          </a:p>
          <a:p>
            <a:r>
              <a:rPr lang="en-US" sz="1200" b="0" i="0" kern="1200" baseline="0" dirty="0" smtClean="0">
                <a:solidFill>
                  <a:schemeClr val="tx1"/>
                </a:solidFill>
                <a:effectLst/>
                <a:latin typeface="+mn-lt"/>
                <a:ea typeface="+mn-ea"/>
                <a:cs typeface="+mn-cs"/>
              </a:rPr>
              <a:t>	Not the new earth (Isaiah 65:17; 66:22; 2 Peter 3:13; Revelation 21:1)</a:t>
            </a:r>
          </a:p>
          <a:p>
            <a:r>
              <a:rPr lang="en-US" sz="1200" b="0" i="0" kern="1200" baseline="0" dirty="0" smtClean="0">
                <a:solidFill>
                  <a:schemeClr val="tx1"/>
                </a:solidFill>
                <a:effectLst/>
                <a:latin typeface="+mn-lt"/>
                <a:ea typeface="+mn-ea"/>
                <a:cs typeface="+mn-cs"/>
              </a:rPr>
              <a:t>	Limited evil exists, judgement is immediate (Isaiah 11:1-16)</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Longevity:</a:t>
            </a:r>
          </a:p>
          <a:p>
            <a:r>
              <a:rPr lang="en-US" sz="1200" b="0" i="0" kern="1200" baseline="0" dirty="0" smtClean="0">
                <a:solidFill>
                  <a:schemeClr val="tx1"/>
                </a:solidFill>
                <a:effectLst/>
                <a:latin typeface="+mn-lt"/>
                <a:ea typeface="+mn-ea"/>
                <a:cs typeface="+mn-cs"/>
              </a:rPr>
              <a:t>	Death for unbelievers only (Isaiah 65:17)</a:t>
            </a:r>
          </a:p>
          <a:p>
            <a:r>
              <a:rPr lang="en-US" sz="1200" b="0" i="0" kern="1200" baseline="0" dirty="0" smtClean="0">
                <a:solidFill>
                  <a:schemeClr val="tx1"/>
                </a:solidFill>
                <a:effectLst/>
                <a:latin typeface="+mn-lt"/>
                <a:ea typeface="+mn-ea"/>
                <a:cs typeface="+mn-cs"/>
              </a:rPr>
              <a:t>	No mention resurrection of Millennial saints ^^</a:t>
            </a:r>
          </a:p>
          <a:p>
            <a:r>
              <a:rPr lang="en-US" sz="1200" b="0" i="0" kern="1200" baseline="0" dirty="0" smtClean="0">
                <a:solidFill>
                  <a:schemeClr val="tx1"/>
                </a:solidFill>
                <a:effectLst/>
                <a:latin typeface="+mn-lt"/>
                <a:ea typeface="+mn-ea"/>
                <a:cs typeface="+mn-cs"/>
              </a:rPr>
              <a:t>	Tribulation saints complete the “first resurrection”: Rev 20:4-6</a:t>
            </a:r>
          </a:p>
          <a:p>
            <a:r>
              <a:rPr lang="en-US" sz="1200" b="0" i="0" kern="1200" baseline="0" dirty="0" smtClean="0">
                <a:solidFill>
                  <a:schemeClr val="tx1"/>
                </a:solidFill>
                <a:effectLst/>
                <a:latin typeface="+mn-lt"/>
                <a:ea typeface="+mn-ea"/>
                <a:cs typeface="+mn-cs"/>
              </a:rPr>
              <a:t>	Apparently no </a:t>
            </a:r>
            <a:r>
              <a:rPr lang="en-US" sz="1200" b="0" i="0" kern="1200" baseline="0" dirty="0" err="1" smtClean="0">
                <a:solidFill>
                  <a:schemeClr val="tx1"/>
                </a:solidFill>
                <a:effectLst/>
                <a:latin typeface="+mn-lt"/>
                <a:ea typeface="+mn-ea"/>
                <a:cs typeface="+mn-cs"/>
              </a:rPr>
              <a:t>jewish</a:t>
            </a:r>
            <a:r>
              <a:rPr lang="en-US" sz="1200" b="0" i="0" kern="1200" baseline="0" dirty="0" smtClean="0">
                <a:solidFill>
                  <a:schemeClr val="tx1"/>
                </a:solidFill>
                <a:effectLst/>
                <a:latin typeface="+mn-lt"/>
                <a:ea typeface="+mn-ea"/>
                <a:cs typeface="+mn-cs"/>
              </a:rPr>
              <a:t> unbelievers: </a:t>
            </a:r>
            <a:r>
              <a:rPr lang="en-US" sz="1200" b="0" i="0" kern="1200" baseline="0" dirty="0" err="1" smtClean="0">
                <a:solidFill>
                  <a:schemeClr val="tx1"/>
                </a:solidFill>
                <a:effectLst/>
                <a:latin typeface="+mn-lt"/>
                <a:ea typeface="+mn-ea"/>
                <a:cs typeface="+mn-cs"/>
              </a:rPr>
              <a:t>Jer</a:t>
            </a:r>
            <a:r>
              <a:rPr lang="en-US" sz="1200" b="0" i="0" kern="1200" baseline="0" dirty="0" smtClean="0">
                <a:solidFill>
                  <a:schemeClr val="tx1"/>
                </a:solidFill>
                <a:effectLst/>
                <a:latin typeface="+mn-lt"/>
                <a:ea typeface="+mn-ea"/>
                <a:cs typeface="+mn-cs"/>
              </a:rPr>
              <a:t> 31:31-34</a:t>
            </a:r>
          </a:p>
          <a:p>
            <a:r>
              <a:rPr lang="en-US" sz="1200" b="0" i="0" kern="1200" baseline="0" dirty="0" smtClean="0">
                <a:solidFill>
                  <a:schemeClr val="tx1"/>
                </a:solidFill>
                <a:effectLst/>
                <a:latin typeface="+mn-lt"/>
                <a:ea typeface="+mn-ea"/>
                <a:cs typeface="+mn-cs"/>
              </a:rPr>
              <a:t>	All accept by their 100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year (Isaiah 65:20)</a:t>
            </a:r>
          </a:p>
          <a:p>
            <a:r>
              <a:rPr lang="en-US" sz="1200" b="0" i="0" kern="1200" baseline="0" dirty="0" smtClean="0">
                <a:solidFill>
                  <a:schemeClr val="tx1"/>
                </a:solidFill>
                <a:effectLst/>
                <a:latin typeface="+mn-lt"/>
                <a:ea typeface="+mn-ea"/>
                <a:cs typeface="+mn-cs"/>
              </a:rPr>
              <a:t>	Death only among Gentiles?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Highly detailed description of the Millennial Temple (Ezekiel 40-48)</a:t>
            </a:r>
          </a:p>
          <a:p>
            <a:r>
              <a:rPr lang="en-US" sz="1200" b="0" i="0" kern="1200" baseline="0" dirty="0" smtClean="0">
                <a:solidFill>
                  <a:schemeClr val="tx1"/>
                </a:solidFill>
                <a:effectLst/>
                <a:latin typeface="+mn-lt"/>
                <a:ea typeface="+mn-ea"/>
                <a:cs typeface="+mn-cs"/>
              </a:rPr>
              <a:t>Detailed enough that several people have built models of it.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336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The millennium</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millennium</a:t>
            </a:r>
            <a:r>
              <a:rPr lang="en-US" sz="1200" b="0" i="0" kern="1200" baseline="0" dirty="0" smtClean="0">
                <a:solidFill>
                  <a:schemeClr val="tx1"/>
                </a:solidFill>
                <a:effectLst/>
                <a:latin typeface="+mn-lt"/>
                <a:ea typeface="+mn-ea"/>
                <a:cs typeface="+mn-cs"/>
              </a:rPr>
              <a:t> was promised to Mary (Luke 1:32; Micah 5:2; Isaiah 9:6,7; Dan 2:44)  There was no throne of David in the time of Mary.</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you say</a:t>
            </a:r>
            <a:r>
              <a:rPr lang="en-US" sz="1200" b="0" i="0" kern="1200" baseline="0" dirty="0" smtClean="0">
                <a:solidFill>
                  <a:schemeClr val="tx1"/>
                </a:solidFill>
                <a:effectLst/>
                <a:latin typeface="+mn-lt"/>
                <a:ea typeface="+mn-ea"/>
                <a:cs typeface="+mn-cs"/>
              </a:rPr>
              <a:t> what we call the Lord’s Prayer, you pray for its coming. “Thy Kingdom Come”.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Much of what we know of the</a:t>
            </a:r>
            <a:r>
              <a:rPr lang="en-US" sz="1200" b="0" i="0" kern="1200" baseline="0" dirty="0" smtClean="0">
                <a:solidFill>
                  <a:schemeClr val="tx1"/>
                </a:solidFill>
                <a:effectLst/>
                <a:latin typeface="+mn-lt"/>
                <a:ea typeface="+mn-ea"/>
                <a:cs typeface="+mn-cs"/>
              </a:rPr>
              <a:t> millennial period is not from Revelation.  It is found from various places in the rest of the Bible.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Creation is changed:</a:t>
            </a:r>
          </a:p>
          <a:p>
            <a:r>
              <a:rPr lang="en-US" sz="1200" b="0" i="0" kern="1200" baseline="0" dirty="0" smtClean="0">
                <a:solidFill>
                  <a:schemeClr val="tx1"/>
                </a:solidFill>
                <a:effectLst/>
                <a:latin typeface="+mn-lt"/>
                <a:ea typeface="+mn-ea"/>
                <a:cs typeface="+mn-cs"/>
              </a:rPr>
              <a:t>	Physical changes (Isaiah 35:1-10)</a:t>
            </a:r>
          </a:p>
          <a:p>
            <a:r>
              <a:rPr lang="en-US" sz="1200" b="0" i="0" kern="1200" baseline="0" dirty="0" smtClean="0">
                <a:solidFill>
                  <a:schemeClr val="tx1"/>
                </a:solidFill>
                <a:effectLst/>
                <a:latin typeface="+mn-lt"/>
                <a:ea typeface="+mn-ea"/>
                <a:cs typeface="+mn-cs"/>
              </a:rPr>
              <a:t>	The curse is lifted (Isaiah 11:6-9)</a:t>
            </a:r>
          </a:p>
          <a:p>
            <a:r>
              <a:rPr lang="en-US" sz="1200" b="0" i="0" kern="1200" baseline="0" dirty="0" smtClean="0">
                <a:solidFill>
                  <a:schemeClr val="tx1"/>
                </a:solidFill>
                <a:effectLst/>
                <a:latin typeface="+mn-lt"/>
                <a:ea typeface="+mn-ea"/>
                <a:cs typeface="+mn-cs"/>
              </a:rPr>
              <a:t>	Creation is redeemed (Romans 8:20-22)</a:t>
            </a:r>
          </a:p>
          <a:p>
            <a:r>
              <a:rPr lang="en-US" sz="1200" b="0" i="0" kern="1200" baseline="0" dirty="0" smtClean="0">
                <a:solidFill>
                  <a:schemeClr val="tx1"/>
                </a:solidFill>
                <a:effectLst/>
                <a:latin typeface="+mn-lt"/>
                <a:ea typeface="+mn-ea"/>
                <a:cs typeface="+mn-cs"/>
              </a:rPr>
              <a:t>	Earth knows fully of God (Isaiah 11:9; </a:t>
            </a:r>
            <a:r>
              <a:rPr lang="en-US" sz="1200" b="0" i="0" kern="1200" baseline="0" dirty="0" err="1" smtClean="0">
                <a:solidFill>
                  <a:schemeClr val="tx1"/>
                </a:solidFill>
                <a:effectLst/>
                <a:latin typeface="+mn-lt"/>
                <a:ea typeface="+mn-ea"/>
                <a:cs typeface="+mn-cs"/>
              </a:rPr>
              <a:t>Hab</a:t>
            </a:r>
            <a:r>
              <a:rPr lang="en-US" sz="1200" b="0" i="0" kern="1200" baseline="0" dirty="0" smtClean="0">
                <a:solidFill>
                  <a:schemeClr val="tx1"/>
                </a:solidFill>
                <a:effectLst/>
                <a:latin typeface="+mn-lt"/>
                <a:ea typeface="+mn-ea"/>
                <a:cs typeface="+mn-cs"/>
              </a:rPr>
              <a:t> 2:14)</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Not eternity:</a:t>
            </a:r>
          </a:p>
          <a:p>
            <a:r>
              <a:rPr lang="en-US" sz="1200" b="0" i="0" kern="1200" baseline="0" dirty="0" smtClean="0">
                <a:solidFill>
                  <a:schemeClr val="tx1"/>
                </a:solidFill>
                <a:effectLst/>
                <a:latin typeface="+mn-lt"/>
                <a:ea typeface="+mn-ea"/>
                <a:cs typeface="+mn-cs"/>
              </a:rPr>
              <a:t>	Death exists, so does sin (Isaiah 65)</a:t>
            </a:r>
          </a:p>
          <a:p>
            <a:r>
              <a:rPr lang="en-US" sz="1200" b="0" i="0" kern="1200" baseline="0" dirty="0" smtClean="0">
                <a:solidFill>
                  <a:schemeClr val="tx1"/>
                </a:solidFill>
                <a:effectLst/>
                <a:latin typeface="+mn-lt"/>
                <a:ea typeface="+mn-ea"/>
                <a:cs typeface="+mn-cs"/>
              </a:rPr>
              <a:t>	Everyone has land (Micah 4:15)</a:t>
            </a:r>
          </a:p>
          <a:p>
            <a:r>
              <a:rPr lang="en-US" sz="1200" b="0" i="0" kern="1200" baseline="0" dirty="0" smtClean="0">
                <a:solidFill>
                  <a:schemeClr val="tx1"/>
                </a:solidFill>
                <a:effectLst/>
                <a:latin typeface="+mn-lt"/>
                <a:ea typeface="+mn-ea"/>
                <a:cs typeface="+mn-cs"/>
              </a:rPr>
              <a:t>	The land is fruitful (Amos 9:13)</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Not Heaven:</a:t>
            </a:r>
          </a:p>
          <a:p>
            <a:r>
              <a:rPr lang="en-US" sz="1200" b="0" i="0" kern="1200" baseline="0" dirty="0" smtClean="0">
                <a:solidFill>
                  <a:schemeClr val="tx1"/>
                </a:solidFill>
                <a:effectLst/>
                <a:latin typeface="+mn-lt"/>
                <a:ea typeface="+mn-ea"/>
                <a:cs typeface="+mn-cs"/>
              </a:rPr>
              <a:t>	Different from chapter 21 (eternal state)</a:t>
            </a:r>
          </a:p>
          <a:p>
            <a:r>
              <a:rPr lang="en-US" sz="1200" b="0" i="0" kern="1200" baseline="0" dirty="0" smtClean="0">
                <a:solidFill>
                  <a:schemeClr val="tx1"/>
                </a:solidFill>
                <a:effectLst/>
                <a:latin typeface="+mn-lt"/>
                <a:ea typeface="+mn-ea"/>
                <a:cs typeface="+mn-cs"/>
              </a:rPr>
              <a:t>	Not the new earth (Isaiah 65:17; 66:22; 2 Peter 3:13; Revelation 21:1)</a:t>
            </a:r>
          </a:p>
          <a:p>
            <a:r>
              <a:rPr lang="en-US" sz="1200" b="0" i="0" kern="1200" baseline="0" dirty="0" smtClean="0">
                <a:solidFill>
                  <a:schemeClr val="tx1"/>
                </a:solidFill>
                <a:effectLst/>
                <a:latin typeface="+mn-lt"/>
                <a:ea typeface="+mn-ea"/>
                <a:cs typeface="+mn-cs"/>
              </a:rPr>
              <a:t>	Limited evil exists, judgement is immediate (Isaiah 11:1-16)</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Longevity:</a:t>
            </a:r>
          </a:p>
          <a:p>
            <a:r>
              <a:rPr lang="en-US" sz="1200" b="0" i="0" kern="1200" baseline="0" dirty="0" smtClean="0">
                <a:solidFill>
                  <a:schemeClr val="tx1"/>
                </a:solidFill>
                <a:effectLst/>
                <a:latin typeface="+mn-lt"/>
                <a:ea typeface="+mn-ea"/>
                <a:cs typeface="+mn-cs"/>
              </a:rPr>
              <a:t>	Death for unbelievers only (Isaiah 65:17)</a:t>
            </a:r>
          </a:p>
          <a:p>
            <a:r>
              <a:rPr lang="en-US" sz="1200" b="0" i="0" kern="1200" baseline="0" dirty="0" smtClean="0">
                <a:solidFill>
                  <a:schemeClr val="tx1"/>
                </a:solidFill>
                <a:effectLst/>
                <a:latin typeface="+mn-lt"/>
                <a:ea typeface="+mn-ea"/>
                <a:cs typeface="+mn-cs"/>
              </a:rPr>
              <a:t>	No mention resurrection of Millennial saints ^^</a:t>
            </a:r>
          </a:p>
          <a:p>
            <a:r>
              <a:rPr lang="en-US" sz="1200" b="0" i="0" kern="1200" baseline="0" dirty="0" smtClean="0">
                <a:solidFill>
                  <a:schemeClr val="tx1"/>
                </a:solidFill>
                <a:effectLst/>
                <a:latin typeface="+mn-lt"/>
                <a:ea typeface="+mn-ea"/>
                <a:cs typeface="+mn-cs"/>
              </a:rPr>
              <a:t>	Tribulation saints complete the “first resurrection”: Rev 20:4-6</a:t>
            </a:r>
          </a:p>
          <a:p>
            <a:r>
              <a:rPr lang="en-US" sz="1200" b="0" i="0" kern="1200" baseline="0" dirty="0" smtClean="0">
                <a:solidFill>
                  <a:schemeClr val="tx1"/>
                </a:solidFill>
                <a:effectLst/>
                <a:latin typeface="+mn-lt"/>
                <a:ea typeface="+mn-ea"/>
                <a:cs typeface="+mn-cs"/>
              </a:rPr>
              <a:t>	Apparently no </a:t>
            </a:r>
            <a:r>
              <a:rPr lang="en-US" sz="1200" b="0" i="0" kern="1200" baseline="0" dirty="0" err="1" smtClean="0">
                <a:solidFill>
                  <a:schemeClr val="tx1"/>
                </a:solidFill>
                <a:effectLst/>
                <a:latin typeface="+mn-lt"/>
                <a:ea typeface="+mn-ea"/>
                <a:cs typeface="+mn-cs"/>
              </a:rPr>
              <a:t>jewish</a:t>
            </a:r>
            <a:r>
              <a:rPr lang="en-US" sz="1200" b="0" i="0" kern="1200" baseline="0" dirty="0" smtClean="0">
                <a:solidFill>
                  <a:schemeClr val="tx1"/>
                </a:solidFill>
                <a:effectLst/>
                <a:latin typeface="+mn-lt"/>
                <a:ea typeface="+mn-ea"/>
                <a:cs typeface="+mn-cs"/>
              </a:rPr>
              <a:t> unbelievers: </a:t>
            </a:r>
            <a:r>
              <a:rPr lang="en-US" sz="1200" b="0" i="0" kern="1200" baseline="0" dirty="0" err="1" smtClean="0">
                <a:solidFill>
                  <a:schemeClr val="tx1"/>
                </a:solidFill>
                <a:effectLst/>
                <a:latin typeface="+mn-lt"/>
                <a:ea typeface="+mn-ea"/>
                <a:cs typeface="+mn-cs"/>
              </a:rPr>
              <a:t>Jer</a:t>
            </a:r>
            <a:r>
              <a:rPr lang="en-US" sz="1200" b="0" i="0" kern="1200" baseline="0" dirty="0" smtClean="0">
                <a:solidFill>
                  <a:schemeClr val="tx1"/>
                </a:solidFill>
                <a:effectLst/>
                <a:latin typeface="+mn-lt"/>
                <a:ea typeface="+mn-ea"/>
                <a:cs typeface="+mn-cs"/>
              </a:rPr>
              <a:t> 31:31-34</a:t>
            </a:r>
          </a:p>
          <a:p>
            <a:r>
              <a:rPr lang="en-US" sz="1200" b="0" i="0" kern="1200" baseline="0" dirty="0" smtClean="0">
                <a:solidFill>
                  <a:schemeClr val="tx1"/>
                </a:solidFill>
                <a:effectLst/>
                <a:latin typeface="+mn-lt"/>
                <a:ea typeface="+mn-ea"/>
                <a:cs typeface="+mn-cs"/>
              </a:rPr>
              <a:t>	All accept by their 100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year (Isaiah 65:20)</a:t>
            </a:r>
          </a:p>
          <a:p>
            <a:r>
              <a:rPr lang="en-US" sz="1200" b="0" i="0" kern="1200" baseline="0" dirty="0" smtClean="0">
                <a:solidFill>
                  <a:schemeClr val="tx1"/>
                </a:solidFill>
                <a:effectLst/>
                <a:latin typeface="+mn-lt"/>
                <a:ea typeface="+mn-ea"/>
                <a:cs typeface="+mn-cs"/>
              </a:rPr>
              <a:t>	Death only among Gentiles?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Highly detailed description of the Millennial Temple (Ezekiel 40-48)</a:t>
            </a:r>
          </a:p>
          <a:p>
            <a:r>
              <a:rPr lang="en-US" sz="1200" b="0" i="0" kern="1200" baseline="0" dirty="0" smtClean="0">
                <a:solidFill>
                  <a:schemeClr val="tx1"/>
                </a:solidFill>
                <a:effectLst/>
                <a:latin typeface="+mn-lt"/>
                <a:ea typeface="+mn-ea"/>
                <a:cs typeface="+mn-cs"/>
              </a:rPr>
              <a:t>Detailed enough that several people have built models of it.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337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Not Heaven:</a:t>
            </a:r>
          </a:p>
          <a:p>
            <a:r>
              <a:rPr lang="en-US" sz="1200" b="0" i="0" kern="1200" baseline="0" dirty="0" smtClean="0">
                <a:solidFill>
                  <a:schemeClr val="tx1"/>
                </a:solidFill>
                <a:effectLst/>
                <a:latin typeface="+mn-lt"/>
                <a:ea typeface="+mn-ea"/>
                <a:cs typeface="+mn-cs"/>
              </a:rPr>
              <a:t>	Different from chapter 21 (eternal state)</a:t>
            </a:r>
          </a:p>
          <a:p>
            <a:r>
              <a:rPr lang="en-US" sz="1200" b="0" i="0" kern="1200" baseline="0" dirty="0" smtClean="0">
                <a:solidFill>
                  <a:schemeClr val="tx1"/>
                </a:solidFill>
                <a:effectLst/>
                <a:latin typeface="+mn-lt"/>
                <a:ea typeface="+mn-ea"/>
                <a:cs typeface="+mn-cs"/>
              </a:rPr>
              <a:t>	Not the new earth (Isaiah 65:17; 66:22; 2 Peter 3:13; Revelation 21:1)</a:t>
            </a:r>
          </a:p>
          <a:p>
            <a:r>
              <a:rPr lang="en-US" sz="1200" b="0" i="0" kern="1200" baseline="0" dirty="0" smtClean="0">
                <a:solidFill>
                  <a:schemeClr val="tx1"/>
                </a:solidFill>
                <a:effectLst/>
                <a:latin typeface="+mn-lt"/>
                <a:ea typeface="+mn-ea"/>
                <a:cs typeface="+mn-cs"/>
              </a:rPr>
              <a:t>	Limited evil exists, judgement is immediate (Isaiah 11:1-16)</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Longevity:</a:t>
            </a:r>
          </a:p>
          <a:p>
            <a:r>
              <a:rPr lang="en-US" sz="1200" b="0" i="0" kern="1200" baseline="0" dirty="0" smtClean="0">
                <a:solidFill>
                  <a:schemeClr val="tx1"/>
                </a:solidFill>
                <a:effectLst/>
                <a:latin typeface="+mn-lt"/>
                <a:ea typeface="+mn-ea"/>
                <a:cs typeface="+mn-cs"/>
              </a:rPr>
              <a:t>	Death for unbelievers only (Isaiah 65:17)</a:t>
            </a:r>
          </a:p>
          <a:p>
            <a:r>
              <a:rPr lang="en-US" sz="1200" b="0" i="0" kern="1200" baseline="0" dirty="0" smtClean="0">
                <a:solidFill>
                  <a:schemeClr val="tx1"/>
                </a:solidFill>
                <a:effectLst/>
                <a:latin typeface="+mn-lt"/>
                <a:ea typeface="+mn-ea"/>
                <a:cs typeface="+mn-cs"/>
              </a:rPr>
              <a:t>	No mention resurrection of Millennial saints ^^</a:t>
            </a:r>
          </a:p>
          <a:p>
            <a:r>
              <a:rPr lang="en-US" sz="1200" b="0" i="0" kern="1200" baseline="0" dirty="0" smtClean="0">
                <a:solidFill>
                  <a:schemeClr val="tx1"/>
                </a:solidFill>
                <a:effectLst/>
                <a:latin typeface="+mn-lt"/>
                <a:ea typeface="+mn-ea"/>
                <a:cs typeface="+mn-cs"/>
              </a:rPr>
              <a:t>	Tribulation saints complete the “first resurrection”: Rev 20:4-6</a:t>
            </a:r>
          </a:p>
          <a:p>
            <a:r>
              <a:rPr lang="en-US" sz="1200" b="0" i="0" kern="1200" baseline="0" dirty="0" smtClean="0">
                <a:solidFill>
                  <a:schemeClr val="tx1"/>
                </a:solidFill>
                <a:effectLst/>
                <a:latin typeface="+mn-lt"/>
                <a:ea typeface="+mn-ea"/>
                <a:cs typeface="+mn-cs"/>
              </a:rPr>
              <a:t>	Apparently no </a:t>
            </a:r>
            <a:r>
              <a:rPr lang="en-US" sz="1200" b="0" i="0" kern="1200" baseline="0" dirty="0" err="1" smtClean="0">
                <a:solidFill>
                  <a:schemeClr val="tx1"/>
                </a:solidFill>
                <a:effectLst/>
                <a:latin typeface="+mn-lt"/>
                <a:ea typeface="+mn-ea"/>
                <a:cs typeface="+mn-cs"/>
              </a:rPr>
              <a:t>jewish</a:t>
            </a:r>
            <a:r>
              <a:rPr lang="en-US" sz="1200" b="0" i="0" kern="1200" baseline="0" dirty="0" smtClean="0">
                <a:solidFill>
                  <a:schemeClr val="tx1"/>
                </a:solidFill>
                <a:effectLst/>
                <a:latin typeface="+mn-lt"/>
                <a:ea typeface="+mn-ea"/>
                <a:cs typeface="+mn-cs"/>
              </a:rPr>
              <a:t> unbelievers: </a:t>
            </a:r>
            <a:r>
              <a:rPr lang="en-US" sz="1200" b="0" i="0" kern="1200" baseline="0" dirty="0" err="1" smtClean="0">
                <a:solidFill>
                  <a:schemeClr val="tx1"/>
                </a:solidFill>
                <a:effectLst/>
                <a:latin typeface="+mn-lt"/>
                <a:ea typeface="+mn-ea"/>
                <a:cs typeface="+mn-cs"/>
              </a:rPr>
              <a:t>Jer</a:t>
            </a:r>
            <a:r>
              <a:rPr lang="en-US" sz="1200" b="0" i="0" kern="1200" baseline="0" dirty="0" smtClean="0">
                <a:solidFill>
                  <a:schemeClr val="tx1"/>
                </a:solidFill>
                <a:effectLst/>
                <a:latin typeface="+mn-lt"/>
                <a:ea typeface="+mn-ea"/>
                <a:cs typeface="+mn-cs"/>
              </a:rPr>
              <a:t> 31:31-34</a:t>
            </a:r>
          </a:p>
          <a:p>
            <a:r>
              <a:rPr lang="en-US" sz="1200" b="0" i="0" kern="1200" baseline="0" dirty="0" smtClean="0">
                <a:solidFill>
                  <a:schemeClr val="tx1"/>
                </a:solidFill>
                <a:effectLst/>
                <a:latin typeface="+mn-lt"/>
                <a:ea typeface="+mn-ea"/>
                <a:cs typeface="+mn-cs"/>
              </a:rPr>
              <a:t>	All accept by their 100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year (Isaiah 65:20)</a:t>
            </a:r>
          </a:p>
          <a:p>
            <a:r>
              <a:rPr lang="en-US" sz="1200" b="0" i="0" kern="1200" baseline="0" dirty="0" smtClean="0">
                <a:solidFill>
                  <a:schemeClr val="tx1"/>
                </a:solidFill>
                <a:effectLst/>
                <a:latin typeface="+mn-lt"/>
                <a:ea typeface="+mn-ea"/>
                <a:cs typeface="+mn-cs"/>
              </a:rPr>
              <a:t>	Death only among Gentiles?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Highly detailed description of the Millennial Temple (Ezekiel 40-48)</a:t>
            </a:r>
          </a:p>
          <a:p>
            <a:r>
              <a:rPr lang="en-US" sz="1200" b="0" i="0" kern="1200" baseline="0" dirty="0" smtClean="0">
                <a:solidFill>
                  <a:schemeClr val="tx1"/>
                </a:solidFill>
                <a:effectLst/>
                <a:latin typeface="+mn-lt"/>
                <a:ea typeface="+mn-ea"/>
                <a:cs typeface="+mn-cs"/>
              </a:rPr>
              <a:t>Detailed enough that several people have built models of it.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338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Longevity:</a:t>
            </a:r>
          </a:p>
          <a:p>
            <a:r>
              <a:rPr lang="en-US" sz="1200" b="0" i="0" kern="1200" baseline="0" dirty="0" smtClean="0">
                <a:solidFill>
                  <a:schemeClr val="tx1"/>
                </a:solidFill>
                <a:effectLst/>
                <a:latin typeface="+mn-lt"/>
                <a:ea typeface="+mn-ea"/>
                <a:cs typeface="+mn-cs"/>
              </a:rPr>
              <a:t>	Death for unbelievers only (Isaiah 65:17)</a:t>
            </a:r>
          </a:p>
          <a:p>
            <a:r>
              <a:rPr lang="en-US" sz="1200" b="0" i="0" kern="1200" baseline="0" dirty="0" smtClean="0">
                <a:solidFill>
                  <a:schemeClr val="tx1"/>
                </a:solidFill>
                <a:effectLst/>
                <a:latin typeface="+mn-lt"/>
                <a:ea typeface="+mn-ea"/>
                <a:cs typeface="+mn-cs"/>
              </a:rPr>
              <a:t>	No mention resurrection of Millennial saints ^^</a:t>
            </a:r>
          </a:p>
          <a:p>
            <a:r>
              <a:rPr lang="en-US" sz="1200" b="0" i="0" kern="1200" baseline="0" dirty="0" smtClean="0">
                <a:solidFill>
                  <a:schemeClr val="tx1"/>
                </a:solidFill>
                <a:effectLst/>
                <a:latin typeface="+mn-lt"/>
                <a:ea typeface="+mn-ea"/>
                <a:cs typeface="+mn-cs"/>
              </a:rPr>
              <a:t>	Tribulation saints complete the “first resurrection”: Rev 20:4-6</a:t>
            </a:r>
          </a:p>
          <a:p>
            <a:r>
              <a:rPr lang="en-US" sz="1200" b="0" i="0" kern="1200" baseline="0" dirty="0" smtClean="0">
                <a:solidFill>
                  <a:schemeClr val="tx1"/>
                </a:solidFill>
                <a:effectLst/>
                <a:latin typeface="+mn-lt"/>
                <a:ea typeface="+mn-ea"/>
                <a:cs typeface="+mn-cs"/>
              </a:rPr>
              <a:t>	Apparently no </a:t>
            </a:r>
            <a:r>
              <a:rPr lang="en-US" sz="1200" b="0" i="0" kern="1200" baseline="0" dirty="0" err="1" smtClean="0">
                <a:solidFill>
                  <a:schemeClr val="tx1"/>
                </a:solidFill>
                <a:effectLst/>
                <a:latin typeface="+mn-lt"/>
                <a:ea typeface="+mn-ea"/>
                <a:cs typeface="+mn-cs"/>
              </a:rPr>
              <a:t>jewish</a:t>
            </a:r>
            <a:r>
              <a:rPr lang="en-US" sz="1200" b="0" i="0" kern="1200" baseline="0" dirty="0" smtClean="0">
                <a:solidFill>
                  <a:schemeClr val="tx1"/>
                </a:solidFill>
                <a:effectLst/>
                <a:latin typeface="+mn-lt"/>
                <a:ea typeface="+mn-ea"/>
                <a:cs typeface="+mn-cs"/>
              </a:rPr>
              <a:t> unbelievers: </a:t>
            </a:r>
            <a:r>
              <a:rPr lang="en-US" sz="1200" b="0" i="0" kern="1200" baseline="0" dirty="0" err="1" smtClean="0">
                <a:solidFill>
                  <a:schemeClr val="tx1"/>
                </a:solidFill>
                <a:effectLst/>
                <a:latin typeface="+mn-lt"/>
                <a:ea typeface="+mn-ea"/>
                <a:cs typeface="+mn-cs"/>
              </a:rPr>
              <a:t>Jer</a:t>
            </a:r>
            <a:r>
              <a:rPr lang="en-US" sz="1200" b="0" i="0" kern="1200" baseline="0" dirty="0" smtClean="0">
                <a:solidFill>
                  <a:schemeClr val="tx1"/>
                </a:solidFill>
                <a:effectLst/>
                <a:latin typeface="+mn-lt"/>
                <a:ea typeface="+mn-ea"/>
                <a:cs typeface="+mn-cs"/>
              </a:rPr>
              <a:t> 31:31-34</a:t>
            </a:r>
          </a:p>
          <a:p>
            <a:r>
              <a:rPr lang="en-US" sz="1200" b="0" i="0" kern="1200" baseline="0" dirty="0" smtClean="0">
                <a:solidFill>
                  <a:schemeClr val="tx1"/>
                </a:solidFill>
                <a:effectLst/>
                <a:latin typeface="+mn-lt"/>
                <a:ea typeface="+mn-ea"/>
                <a:cs typeface="+mn-cs"/>
              </a:rPr>
              <a:t>	All accept by their 100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year (Isaiah 65:20)</a:t>
            </a:r>
          </a:p>
          <a:p>
            <a:r>
              <a:rPr lang="en-US" sz="1200" b="0" i="0" kern="1200" baseline="0" dirty="0" smtClean="0">
                <a:solidFill>
                  <a:schemeClr val="tx1"/>
                </a:solidFill>
                <a:effectLst/>
                <a:latin typeface="+mn-lt"/>
                <a:ea typeface="+mn-ea"/>
                <a:cs typeface="+mn-cs"/>
              </a:rPr>
              <a:t>	Death only among Gentiles?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Highly detailed description of the Millennial Temple (Ezekiel 40-48)</a:t>
            </a:r>
          </a:p>
          <a:p>
            <a:r>
              <a:rPr lang="en-US" sz="1200" b="0" i="0" kern="1200" baseline="0" dirty="0" smtClean="0">
                <a:solidFill>
                  <a:schemeClr val="tx1"/>
                </a:solidFill>
                <a:effectLst/>
                <a:latin typeface="+mn-lt"/>
                <a:ea typeface="+mn-ea"/>
                <a:cs typeface="+mn-cs"/>
              </a:rPr>
              <a:t>Detailed enough that several people have built models of it.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339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34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Longevity:</a:t>
            </a:r>
          </a:p>
          <a:p>
            <a:r>
              <a:rPr lang="en-US" sz="1200" b="0" i="0" kern="1200" baseline="0" dirty="0" smtClean="0">
                <a:solidFill>
                  <a:schemeClr val="tx1"/>
                </a:solidFill>
                <a:effectLst/>
                <a:latin typeface="+mn-lt"/>
                <a:ea typeface="+mn-ea"/>
                <a:cs typeface="+mn-cs"/>
              </a:rPr>
              <a:t>	Death for unbelievers only (Isaiah 65:17)</a:t>
            </a:r>
          </a:p>
          <a:p>
            <a:r>
              <a:rPr lang="en-US" sz="1200" b="0" i="0" kern="1200" baseline="0" dirty="0" smtClean="0">
                <a:solidFill>
                  <a:schemeClr val="tx1"/>
                </a:solidFill>
                <a:effectLst/>
                <a:latin typeface="+mn-lt"/>
                <a:ea typeface="+mn-ea"/>
                <a:cs typeface="+mn-cs"/>
              </a:rPr>
              <a:t>	No mention resurrection of Millennial saints ^^</a:t>
            </a:r>
          </a:p>
          <a:p>
            <a:r>
              <a:rPr lang="en-US" sz="1200" b="0" i="0" kern="1200" baseline="0" dirty="0" smtClean="0">
                <a:solidFill>
                  <a:schemeClr val="tx1"/>
                </a:solidFill>
                <a:effectLst/>
                <a:latin typeface="+mn-lt"/>
                <a:ea typeface="+mn-ea"/>
                <a:cs typeface="+mn-cs"/>
              </a:rPr>
              <a:t>	Tribulation saints complete the “first resurrection”: Rev 20:4-6</a:t>
            </a:r>
          </a:p>
          <a:p>
            <a:r>
              <a:rPr lang="en-US" sz="1200" b="0" i="0" kern="1200" baseline="0" dirty="0" smtClean="0">
                <a:solidFill>
                  <a:schemeClr val="tx1"/>
                </a:solidFill>
                <a:effectLst/>
                <a:latin typeface="+mn-lt"/>
                <a:ea typeface="+mn-ea"/>
                <a:cs typeface="+mn-cs"/>
              </a:rPr>
              <a:t>	Apparently no </a:t>
            </a:r>
            <a:r>
              <a:rPr lang="en-US" sz="1200" b="0" i="0" kern="1200" baseline="0" dirty="0" err="1" smtClean="0">
                <a:solidFill>
                  <a:schemeClr val="tx1"/>
                </a:solidFill>
                <a:effectLst/>
                <a:latin typeface="+mn-lt"/>
                <a:ea typeface="+mn-ea"/>
                <a:cs typeface="+mn-cs"/>
              </a:rPr>
              <a:t>jewish</a:t>
            </a:r>
            <a:r>
              <a:rPr lang="en-US" sz="1200" b="0" i="0" kern="1200" baseline="0" dirty="0" smtClean="0">
                <a:solidFill>
                  <a:schemeClr val="tx1"/>
                </a:solidFill>
                <a:effectLst/>
                <a:latin typeface="+mn-lt"/>
                <a:ea typeface="+mn-ea"/>
                <a:cs typeface="+mn-cs"/>
              </a:rPr>
              <a:t> unbelievers: </a:t>
            </a:r>
            <a:r>
              <a:rPr lang="en-US" sz="1200" b="0" i="0" kern="1200" baseline="0" dirty="0" err="1" smtClean="0">
                <a:solidFill>
                  <a:schemeClr val="tx1"/>
                </a:solidFill>
                <a:effectLst/>
                <a:latin typeface="+mn-lt"/>
                <a:ea typeface="+mn-ea"/>
                <a:cs typeface="+mn-cs"/>
              </a:rPr>
              <a:t>Jer</a:t>
            </a:r>
            <a:r>
              <a:rPr lang="en-US" sz="1200" b="0" i="0" kern="1200" baseline="0" dirty="0" smtClean="0">
                <a:solidFill>
                  <a:schemeClr val="tx1"/>
                </a:solidFill>
                <a:effectLst/>
                <a:latin typeface="+mn-lt"/>
                <a:ea typeface="+mn-ea"/>
                <a:cs typeface="+mn-cs"/>
              </a:rPr>
              <a:t> 31:31-34</a:t>
            </a:r>
          </a:p>
          <a:p>
            <a:r>
              <a:rPr lang="en-US" sz="1200" b="0" i="0" kern="1200" baseline="0" dirty="0" smtClean="0">
                <a:solidFill>
                  <a:schemeClr val="tx1"/>
                </a:solidFill>
                <a:effectLst/>
                <a:latin typeface="+mn-lt"/>
                <a:ea typeface="+mn-ea"/>
                <a:cs typeface="+mn-cs"/>
              </a:rPr>
              <a:t>	All accept by their 100</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year (Isaiah 65:20)</a:t>
            </a:r>
          </a:p>
          <a:p>
            <a:r>
              <a:rPr lang="en-US" sz="1200" b="0" i="0" kern="1200" baseline="0" dirty="0" smtClean="0">
                <a:solidFill>
                  <a:schemeClr val="tx1"/>
                </a:solidFill>
                <a:effectLst/>
                <a:latin typeface="+mn-lt"/>
                <a:ea typeface="+mn-ea"/>
                <a:cs typeface="+mn-cs"/>
              </a:rPr>
              <a:t>	Death only among Gentiles?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Highly detailed description of the Millennial Temple (Ezekiel 40-48)</a:t>
            </a:r>
          </a:p>
          <a:p>
            <a:r>
              <a:rPr lang="en-US" sz="1200" b="0" i="0" kern="1200" baseline="0" dirty="0" smtClean="0">
                <a:solidFill>
                  <a:schemeClr val="tx1"/>
                </a:solidFill>
                <a:effectLst/>
                <a:latin typeface="+mn-lt"/>
                <a:ea typeface="+mn-ea"/>
                <a:cs typeface="+mn-cs"/>
              </a:rPr>
              <a:t>Detailed enough that several people have built models of it.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340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Ezekiel Temple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Highly detailed description of the Millennial Temple (Ezekiel 40-48)</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Detailed enough that several people have built models of it.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341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 land division as explained in Ezekiel 48</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city</a:t>
            </a:r>
            <a:r>
              <a:rPr lang="en-US" sz="1200" b="0" i="0" kern="1200" baseline="0" dirty="0" smtClean="0">
                <a:solidFill>
                  <a:schemeClr val="tx1"/>
                </a:solidFill>
                <a:effectLst/>
                <a:latin typeface="+mn-lt"/>
                <a:ea typeface="+mn-ea"/>
                <a:cs typeface="+mn-cs"/>
              </a:rPr>
              <a:t> is named </a:t>
            </a:r>
            <a:r>
              <a:rPr lang="en-US" sz="1200" b="0" i="0" kern="1200" dirty="0" smtClean="0">
                <a:solidFill>
                  <a:schemeClr val="tx1"/>
                </a:solidFill>
                <a:effectLst/>
                <a:latin typeface="+mn-lt"/>
                <a:ea typeface="+mn-ea"/>
                <a:cs typeface="+mn-cs"/>
              </a:rPr>
              <a:t>Yahweh</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Sammah</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342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 Throne of David?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What</a:t>
            </a:r>
            <a:r>
              <a:rPr lang="en-US" sz="1200" b="0" i="0" kern="1200" baseline="0" dirty="0" smtClean="0">
                <a:solidFill>
                  <a:schemeClr val="tx1"/>
                </a:solidFill>
                <a:effectLst/>
                <a:latin typeface="+mn-lt"/>
                <a:ea typeface="+mn-ea"/>
                <a:cs typeface="+mn-cs"/>
              </a:rPr>
              <a:t> we think of as the top of the Ark of the covenant is actually called the Mercy Seat.  It is upon this seat that God “sat” when the priest would go into the holy holies each year.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Leviticus 16</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“Then he is to place the incense over the fire in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’s presence, ensuring that the smoke from the incense covers the Mercy Seat, according to regulation, so he won’t die.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He is to take blood from the ox and sprinkle it with his forefinger toward the surface of the Mercy Seat. Then he is to sprinkle the blood on the surface of the Mercy Seat with his forefinger seven times.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Jeremiah tells us of</a:t>
            </a:r>
            <a:r>
              <a:rPr lang="en-US" sz="1200" b="0" i="0" kern="1200" baseline="0" dirty="0" smtClean="0">
                <a:solidFill>
                  <a:schemeClr val="tx1"/>
                </a:solidFill>
                <a:effectLst/>
                <a:latin typeface="+mn-lt"/>
                <a:ea typeface="+mn-ea"/>
                <a:cs typeface="+mn-cs"/>
              </a:rPr>
              <a:t> a day when people will no longer say ‘The Ark of the Covenant…’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Jeremiah 3</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“And in those days when you increase in numbers and multiply in the land,” declares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“people will no longer say, ‘The Ark of the Covenant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and it won’t come to mind, and they won’t remember it or miss it, nor will it be made again. </a:t>
            </a: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At that time people will call Jerusalem, “The Throne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and all the nations will be gathered to it, to the name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to Jerusalem. They’ll no longer stubbornly follow their own evil desires.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What is being said here is that the ark (the</a:t>
            </a:r>
            <a:r>
              <a:rPr lang="en-US" sz="1200" b="0" i="0" kern="1200" baseline="0" dirty="0" smtClean="0">
                <a:solidFill>
                  <a:schemeClr val="tx1"/>
                </a:solidFill>
                <a:effectLst/>
                <a:latin typeface="+mn-lt"/>
                <a:ea typeface="+mn-ea"/>
                <a:cs typeface="+mn-cs"/>
              </a:rPr>
              <a:t> box) isn’t going to be in mind as the mercy seat itself will be where Jesus is sitting and ruling.</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a:t>
            </a:r>
            <a:r>
              <a:rPr lang="en-US" sz="1200" b="0" i="0" kern="1200" baseline="0" dirty="0" smtClean="0">
                <a:solidFill>
                  <a:schemeClr val="tx1"/>
                </a:solidFill>
                <a:effectLst/>
                <a:latin typeface="+mn-lt"/>
                <a:ea typeface="+mn-ea"/>
                <a:cs typeface="+mn-cs"/>
              </a:rPr>
              <a:t> the days of Jeremiah and Isaiah, Ethiopia was a powerful nation. It was in ruler ship of Egypt.  The Ethiopians believe they have the ark of the covenant and there are compelling evidences to the possibility that they may have it, or at least a part of it.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story they keep on how they acquired it may not be accurate but that just because the story may be inaccurate, doesn’t mean they don’t have it.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What they may have is the mercy seat, itself.</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It may be that the Ethiopian in Acts was reading Isaiah 53.  He may have been in Jerusalem checking on whether it was yet time to bring their gift to the Messiah.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Isaiah 18</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At that time tribute will be brought 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of the Heavenly Armies</a:t>
            </a:r>
            <a:r>
              <a:rPr lang="en-US" dirty="0" smtClean="0"/>
              <a:t/>
            </a:r>
            <a:br>
              <a:rPr lang="en-US" dirty="0" smtClean="0"/>
            </a:br>
            <a:r>
              <a:rPr lang="en-US" sz="1200" b="0" i="0" kern="1200" dirty="0" smtClean="0">
                <a:solidFill>
                  <a:schemeClr val="tx1"/>
                </a:solidFill>
                <a:effectLst/>
                <a:latin typeface="+mn-lt"/>
                <a:ea typeface="+mn-ea"/>
                <a:cs typeface="+mn-cs"/>
              </a:rPr>
              <a:t>    from a tall and smooth-skinned people,</a:t>
            </a:r>
            <a:r>
              <a:rPr lang="en-US" dirty="0" smtClean="0"/>
              <a:t/>
            </a:r>
            <a:br>
              <a:rPr lang="en-US" dirty="0" smtClean="0"/>
            </a:br>
            <a:r>
              <a:rPr lang="en-US" sz="1200" b="0" i="0" kern="1200" dirty="0" smtClean="0">
                <a:solidFill>
                  <a:schemeClr val="tx1"/>
                </a:solidFill>
                <a:effectLst/>
                <a:latin typeface="+mn-lt"/>
                <a:ea typeface="+mn-ea"/>
                <a:cs typeface="+mn-cs"/>
              </a:rPr>
              <a:t>from a people feared far and wide,</a:t>
            </a:r>
            <a:r>
              <a:rPr lang="en-US" dirty="0" smtClean="0"/>
              <a:t/>
            </a:r>
            <a:br>
              <a:rPr lang="en-US" dirty="0" smtClean="0"/>
            </a:br>
            <a:r>
              <a:rPr lang="en-US" sz="1200" b="0" i="0" kern="1200" dirty="0" smtClean="0">
                <a:solidFill>
                  <a:schemeClr val="tx1"/>
                </a:solidFill>
                <a:effectLst/>
                <a:latin typeface="+mn-lt"/>
                <a:ea typeface="+mn-ea"/>
                <a:cs typeface="+mn-cs"/>
              </a:rPr>
              <a:t>    a nation that metes out punishment and oppresses,</a:t>
            </a:r>
            <a:r>
              <a:rPr lang="en-US" dirty="0" smtClean="0"/>
              <a:t/>
            </a:r>
            <a:br>
              <a:rPr lang="en-US" dirty="0" smtClean="0"/>
            </a:br>
            <a:r>
              <a:rPr lang="en-US" sz="1200" b="0" i="0" kern="1200" dirty="0" smtClean="0">
                <a:solidFill>
                  <a:schemeClr val="tx1"/>
                </a:solidFill>
                <a:effectLst/>
                <a:latin typeface="+mn-lt"/>
                <a:ea typeface="+mn-ea"/>
                <a:cs typeface="+mn-cs"/>
              </a:rPr>
              <a:t>whose land the rivers divide,</a:t>
            </a:r>
            <a:r>
              <a:rPr lang="en-US" dirty="0" smtClean="0"/>
              <a:t/>
            </a:r>
            <a:br>
              <a:rPr lang="en-US" dirty="0" smtClean="0"/>
            </a:br>
            <a:r>
              <a:rPr lang="en-US" sz="1200" b="0" i="0" kern="1200" dirty="0" smtClean="0">
                <a:solidFill>
                  <a:schemeClr val="tx1"/>
                </a:solidFill>
                <a:effectLst/>
                <a:latin typeface="+mn-lt"/>
                <a:ea typeface="+mn-ea"/>
                <a:cs typeface="+mn-cs"/>
              </a:rPr>
              <a:t>    to Mount Zion,</a:t>
            </a:r>
            <a:r>
              <a:rPr lang="en-US" dirty="0" smtClean="0"/>
              <a:t/>
            </a:r>
            <a:br>
              <a:rPr lang="en-US" dirty="0" smtClean="0"/>
            </a:br>
            <a:r>
              <a:rPr lang="en-US" sz="1200" b="0" i="0" kern="1200" dirty="0" smtClean="0">
                <a:solidFill>
                  <a:schemeClr val="tx1"/>
                </a:solidFill>
                <a:effectLst/>
                <a:latin typeface="+mn-lt"/>
                <a:ea typeface="+mn-ea"/>
                <a:cs typeface="+mn-cs"/>
              </a:rPr>
              <a:t>        the place that bears the name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343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r>
              <a:rPr lang="en-US" sz="1200" b="1" i="0" kern="12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Then I saw a new heaven and a new earth, because the first heaven and the first earth had disappeared, and the sea was gone.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I also saw the holy city, New Jerusalem, coming down from God out of heaven, prepared like a bride adorned for her husband.</a:t>
            </a: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I heard a loud voice from the throne say,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“See, the tent of God is among humans!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He will make his home with them,</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they will be his people.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God himself will be with them,</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and he will be their God.</a:t>
            </a:r>
            <a:br>
              <a:rPr lang="en-US" sz="1200" b="0" i="0" kern="1200" dirty="0" smtClean="0">
                <a:solidFill>
                  <a:schemeClr val="tx1"/>
                </a:solidFill>
                <a:effectLst/>
                <a:latin typeface="+mn-lt"/>
                <a:ea typeface="+mn-ea"/>
                <a:cs typeface="+mn-cs"/>
              </a:rPr>
            </a:b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He will wipe every tear from their eyes.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There won’t be death anymore.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There won’t be any grief, crying, or pain,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because the first things have disappeared.”</a:t>
            </a:r>
          </a:p>
          <a:p>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The one sitting on the throne said, “See, I am making all things new!”</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may bring to mind Jeremiah 32:38-39</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38</a:t>
            </a:r>
            <a:r>
              <a:rPr lang="en-US" sz="1200" b="0" i="0" kern="1200" dirty="0" smtClean="0">
                <a:solidFill>
                  <a:schemeClr val="tx1"/>
                </a:solidFill>
                <a:effectLst/>
                <a:latin typeface="+mn-lt"/>
                <a:ea typeface="+mn-ea"/>
                <a:cs typeface="+mn-cs"/>
              </a:rPr>
              <a:t> They’ll be my people, and I’ll be their God. </a:t>
            </a:r>
            <a:r>
              <a:rPr lang="en-US" sz="1200" b="1" i="0" kern="1200" baseline="30000" dirty="0" smtClean="0">
                <a:solidFill>
                  <a:schemeClr val="tx1"/>
                </a:solidFill>
                <a:effectLst/>
                <a:latin typeface="+mn-lt"/>
                <a:ea typeface="+mn-ea"/>
                <a:cs typeface="+mn-cs"/>
              </a:rPr>
              <a:t>39 </a:t>
            </a:r>
            <a:r>
              <a:rPr lang="en-US" sz="1200" b="0" i="0" kern="1200" dirty="0" smtClean="0">
                <a:solidFill>
                  <a:schemeClr val="tx1"/>
                </a:solidFill>
                <a:effectLst/>
                <a:latin typeface="+mn-lt"/>
                <a:ea typeface="+mn-ea"/>
                <a:cs typeface="+mn-cs"/>
              </a:rPr>
              <a:t>I’ll give them one heart and one lifestyle so they’ll fear me always for their own good and for the good of their descendants after them.</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Which</a:t>
            </a:r>
            <a:r>
              <a:rPr lang="en-US" sz="1200" b="0" i="0" kern="1200" baseline="0" dirty="0" smtClean="0">
                <a:solidFill>
                  <a:schemeClr val="tx1"/>
                </a:solidFill>
                <a:effectLst/>
                <a:latin typeface="+mn-lt"/>
                <a:ea typeface="+mn-ea"/>
                <a:cs typeface="+mn-cs"/>
              </a:rPr>
              <a:t> undoes the splitting of the people in Genesis 11.</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He said, “Write this: ‘These words are trustworthy and true.’”</a:t>
            </a:r>
          </a:p>
          <a:p>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Then he told me, “It has happened! I am the Alpha and the Omega, the beginning and the end. I will freely give a drink from the spring of the water of life to the one who is thirsty. </a:t>
            </a:r>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The person who overcomes will inherit these things. I will be his God, and he will be my son. </a:t>
            </a:r>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But people who are cowardly, unfaithful, detestable, murderers, sexually immoral, sorcerers, idolaters, and all liars will find themselves in the lake that burns with fire and sulfur. This is the second death.”</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All</a:t>
            </a:r>
            <a:r>
              <a:rPr lang="en-US" sz="1200" b="0" i="0" kern="1200" baseline="0" dirty="0" smtClean="0">
                <a:solidFill>
                  <a:schemeClr val="tx1"/>
                </a:solidFill>
                <a:effectLst/>
                <a:latin typeface="+mn-lt"/>
                <a:ea typeface="+mn-ea"/>
                <a:cs typeface="+mn-cs"/>
              </a:rPr>
              <a:t> things are new here.  At this point it becomes difficult for us to conceive of what is being described here.  We suffer from our perception being limited to 4 dimensions.</a:t>
            </a:r>
          </a:p>
        </p:txBody>
      </p:sp>
      <p:sp>
        <p:nvSpPr>
          <p:cNvPr id="4" name="Slide Number Placeholder 3"/>
          <p:cNvSpPr>
            <a:spLocks noGrp="1"/>
          </p:cNvSpPr>
          <p:nvPr>
            <p:ph type="sldNum" sz="quarter" idx="10"/>
          </p:nvPr>
        </p:nvSpPr>
        <p:spPr/>
        <p:txBody>
          <a:bodyPr/>
          <a:lstStyle/>
          <a:p>
            <a:fld id="{69D7ECCC-5D98-40D5-80D6-5A98A53CFA20}" type="slidenum">
              <a:rPr lang="en-US" smtClean="0"/>
              <a:t>344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Ephesians 3:17-19</a:t>
            </a:r>
          </a:p>
          <a:p>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and that the Messiah would make his home in your hearts through faith. Then, having been rooted and grounded in love,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you will be able to understand, along with all the saints, what is wide, long, high, and deep— </a:t>
            </a:r>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that is, you will know the love of the Messiah — which transcends knowledge, and will be filled with all the fullness of God.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Attempting to describe things in higher dimensionality that we are used becomes difficult.  We can, however, make some inferences if we look downward in dimensionality.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Mr. &amp; Mrs. Flat demonstration</a:t>
            </a:r>
          </a:p>
        </p:txBody>
      </p:sp>
      <p:sp>
        <p:nvSpPr>
          <p:cNvPr id="4" name="Slide Number Placeholder 3"/>
          <p:cNvSpPr>
            <a:spLocks noGrp="1"/>
          </p:cNvSpPr>
          <p:nvPr>
            <p:ph type="sldNum" sz="quarter" idx="10"/>
          </p:nvPr>
        </p:nvSpPr>
        <p:spPr/>
        <p:txBody>
          <a:bodyPr/>
          <a:lstStyle/>
          <a:p>
            <a:fld id="{69D7ECCC-5D98-40D5-80D6-5A98A53CFA20}" type="slidenum">
              <a:rPr lang="en-US" smtClean="0"/>
              <a:t>345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346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Then one of the seven angels who had the seven bowls full of the seven last plagues came to me and said, “Come! I will show you the bride, the wife of the lamb.” </a:t>
            </a:r>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He carried me away in the Spirit to a large, high mountain and showed me the holy city, Jerusalem, coming down from God out of heaven.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The glory of God was its radiance, and its light was like a valuable gem, like jasper, as clear as crystal. </a:t>
            </a: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It had a large, high wall with twelve gates. Twelve angels were at the gates, and the names of the twelve tribes of Israel were written on the gates.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There were three gates on the east, three gates on the north, three gates on the south, and three gates on the west. </a:t>
            </a:r>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The wall of the city had twelve foundations, and the twelve names of the twelve apostles of the lamb were written on them.</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The angel who was talking to me had a gold measuring rod to measure the city, its gates, and its walls. </a:t>
            </a: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The city was cubic in shape: its length was the same as its width. He measured the city with his rod, and it measured at 12,000 stadia: Its length, width, and height were the same. </a:t>
            </a:r>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He also measured its wall. According to the human measurement that the angel was using, it was 144 cubits. </a:t>
            </a:r>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Its wall was made of jasper. The city was made of pure gold, as clear as glass.</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The foundations of the city wall were decorated with all kinds of gems: The first foundation was jasper, the second sapphire, the third agate, the fourth emerald, </a:t>
            </a:r>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the fifth onyx, the sixth carnelian, the seventh </a:t>
            </a:r>
            <a:r>
              <a:rPr lang="en-US" sz="1200" b="0" i="0" kern="1200" dirty="0" err="1" smtClean="0">
                <a:solidFill>
                  <a:schemeClr val="tx1"/>
                </a:solidFill>
                <a:effectLst/>
                <a:latin typeface="+mn-lt"/>
                <a:ea typeface="+mn-ea"/>
                <a:cs typeface="+mn-cs"/>
              </a:rPr>
              <a:t>chrysolite</a:t>
            </a:r>
            <a:r>
              <a:rPr lang="en-US" sz="1200" b="0" i="0" kern="1200" dirty="0" smtClean="0">
                <a:solidFill>
                  <a:schemeClr val="tx1"/>
                </a:solidFill>
                <a:effectLst/>
                <a:latin typeface="+mn-lt"/>
                <a:ea typeface="+mn-ea"/>
                <a:cs typeface="+mn-cs"/>
              </a:rPr>
              <a:t>, the eighth beryl, the ninth topaz, the tenth </a:t>
            </a:r>
            <a:r>
              <a:rPr lang="en-US" sz="1200" b="0" i="0" kern="1200" dirty="0" err="1" smtClean="0">
                <a:solidFill>
                  <a:schemeClr val="tx1"/>
                </a:solidFill>
                <a:effectLst/>
                <a:latin typeface="+mn-lt"/>
                <a:ea typeface="+mn-ea"/>
                <a:cs typeface="+mn-cs"/>
              </a:rPr>
              <a:t>chrysoprase</a:t>
            </a:r>
            <a:r>
              <a:rPr lang="en-US" sz="1200" b="0" i="0" kern="1200" dirty="0" smtClean="0">
                <a:solidFill>
                  <a:schemeClr val="tx1"/>
                </a:solidFill>
                <a:effectLst/>
                <a:latin typeface="+mn-lt"/>
                <a:ea typeface="+mn-ea"/>
                <a:cs typeface="+mn-cs"/>
              </a:rPr>
              <a:t>, the eleventh jacinth and the twelfth amethyst. </a:t>
            </a:r>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The twelve gates were twelve pearls, and each gate was made of a single pearl. The street of the city was made of pure gold, as clear as glass.</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A great deal of effort has gone into attempting to equate the 12 gemstones to the stones in the priest breastplate.  One of the problems is that over time and with the change of cultures, the names of gemstones change.</a:t>
            </a:r>
          </a:p>
          <a:p>
            <a:endParaRPr lang="en-US" sz="1200" b="0" i="0" kern="1200" baseline="0" smtClean="0">
              <a:solidFill>
                <a:schemeClr val="tx1"/>
              </a:solidFill>
              <a:effectLst/>
              <a:latin typeface="+mn-lt"/>
              <a:ea typeface="+mn-ea"/>
              <a:cs typeface="+mn-cs"/>
            </a:endParaRPr>
          </a:p>
          <a:p>
            <a:r>
              <a:rPr lang="en-US" sz="1200" b="1" i="0" kern="1200" baseline="30000" smtClean="0">
                <a:solidFill>
                  <a:schemeClr val="tx1"/>
                </a:solidFill>
                <a:effectLst/>
                <a:latin typeface="+mn-lt"/>
                <a:ea typeface="+mn-ea"/>
                <a:cs typeface="+mn-cs"/>
              </a:rPr>
              <a:t>22</a:t>
            </a:r>
            <a:r>
              <a:rPr lang="en-US" sz="1200" b="1" i="0" kern="1200" baseline="300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 saw no temple in it, because the Lord God Almighty and the lamb are its temple. </a:t>
            </a:r>
            <a:r>
              <a:rPr lang="en-US" sz="1200" b="1" i="0" kern="1200" baseline="30000" dirty="0" smtClean="0">
                <a:solidFill>
                  <a:schemeClr val="tx1"/>
                </a:solidFill>
                <a:effectLst/>
                <a:latin typeface="+mn-lt"/>
                <a:ea typeface="+mn-ea"/>
                <a:cs typeface="+mn-cs"/>
              </a:rPr>
              <a:t>23 </a:t>
            </a:r>
            <a:r>
              <a:rPr lang="en-US" sz="1200" b="0" i="0" kern="1200" dirty="0" smtClean="0">
                <a:solidFill>
                  <a:schemeClr val="tx1"/>
                </a:solidFill>
                <a:effectLst/>
                <a:latin typeface="+mn-lt"/>
                <a:ea typeface="+mn-ea"/>
                <a:cs typeface="+mn-cs"/>
              </a:rPr>
              <a:t>The city doesn’t need any sun or moon to give it light, because the glory of God gave it light, and the lamb was its lamp. </a:t>
            </a:r>
            <a:r>
              <a:rPr lang="en-US" sz="1200" b="1" i="0" kern="1200" baseline="30000" dirty="0" smtClean="0">
                <a:solidFill>
                  <a:schemeClr val="tx1"/>
                </a:solidFill>
                <a:effectLst/>
                <a:latin typeface="+mn-lt"/>
                <a:ea typeface="+mn-ea"/>
                <a:cs typeface="+mn-cs"/>
              </a:rPr>
              <a:t>24 </a:t>
            </a:r>
            <a:r>
              <a:rPr lang="en-US" sz="1200" b="0" i="0" kern="1200" dirty="0" smtClean="0">
                <a:solidFill>
                  <a:schemeClr val="tx1"/>
                </a:solidFill>
                <a:effectLst/>
                <a:latin typeface="+mn-lt"/>
                <a:ea typeface="+mn-ea"/>
                <a:cs typeface="+mn-cs"/>
              </a:rPr>
              <a:t>The nations will walk in its light, and the kings of the earth will bring their glory into it. </a:t>
            </a:r>
            <a:r>
              <a:rPr lang="en-US" sz="1200" b="1" i="0" kern="1200" baseline="30000" dirty="0" smtClean="0">
                <a:solidFill>
                  <a:schemeClr val="tx1"/>
                </a:solidFill>
                <a:effectLst/>
                <a:latin typeface="+mn-lt"/>
                <a:ea typeface="+mn-ea"/>
                <a:cs typeface="+mn-cs"/>
              </a:rPr>
              <a:t>25 </a:t>
            </a:r>
            <a:r>
              <a:rPr lang="en-US" sz="1200" b="0" i="0" kern="1200" dirty="0" smtClean="0">
                <a:solidFill>
                  <a:schemeClr val="tx1"/>
                </a:solidFill>
                <a:effectLst/>
                <a:latin typeface="+mn-lt"/>
                <a:ea typeface="+mn-ea"/>
                <a:cs typeface="+mn-cs"/>
              </a:rPr>
              <a:t>Its gates will never be shut at the end of the day—because there will be no night there. </a:t>
            </a:r>
            <a:r>
              <a:rPr lang="en-US" sz="1200" b="1" i="0" kern="1200" baseline="30000" dirty="0" smtClean="0">
                <a:solidFill>
                  <a:schemeClr val="tx1"/>
                </a:solidFill>
                <a:effectLst/>
                <a:latin typeface="+mn-lt"/>
                <a:ea typeface="+mn-ea"/>
                <a:cs typeface="+mn-cs"/>
              </a:rPr>
              <a:t>26 </a:t>
            </a:r>
            <a:r>
              <a:rPr lang="en-US" sz="1200" b="0" i="0" kern="1200" dirty="0" smtClean="0">
                <a:solidFill>
                  <a:schemeClr val="tx1"/>
                </a:solidFill>
                <a:effectLst/>
                <a:latin typeface="+mn-lt"/>
                <a:ea typeface="+mn-ea"/>
                <a:cs typeface="+mn-cs"/>
              </a:rPr>
              <a:t>People will bring the glory and wealth of the nations into it. </a:t>
            </a:r>
            <a:r>
              <a:rPr lang="en-US" sz="1200" b="1" i="0" kern="1200" baseline="30000" dirty="0" smtClean="0">
                <a:solidFill>
                  <a:schemeClr val="tx1"/>
                </a:solidFill>
                <a:effectLst/>
                <a:latin typeface="+mn-lt"/>
                <a:ea typeface="+mn-ea"/>
                <a:cs typeface="+mn-cs"/>
              </a:rPr>
              <a:t>27 </a:t>
            </a:r>
            <a:r>
              <a:rPr lang="en-US" sz="1200" b="0" i="0" kern="1200" dirty="0" smtClean="0">
                <a:solidFill>
                  <a:schemeClr val="tx1"/>
                </a:solidFill>
                <a:effectLst/>
                <a:latin typeface="+mn-lt"/>
                <a:ea typeface="+mn-ea"/>
                <a:cs typeface="+mn-cs"/>
              </a:rPr>
              <a:t>Nothing unclean, or anyone who does anything detestable, and no one who tells lies will ever enter it. Only those whose names are written in the lamb’s Book of Life will enter it.</a:t>
            </a:r>
          </a:p>
          <a:p>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Many people try to calculate the size of the new city and claim there isn’t enough room.  The problem is, of course, that is from a human perspective.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347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Revelation</a:t>
            </a:r>
          </a:p>
          <a:p>
            <a:r>
              <a:rPr lang="en-US" sz="1200" b="1" i="0" kern="1200" dirty="0" smtClean="0">
                <a:solidFill>
                  <a:schemeClr val="tx1"/>
                </a:solidFill>
                <a:effectLst/>
                <a:latin typeface="+mn-lt"/>
                <a:ea typeface="+mn-ea"/>
                <a:cs typeface="+mn-cs"/>
              </a:rPr>
              <a:t>22 </a:t>
            </a:r>
            <a:r>
              <a:rPr lang="en-US" sz="1200" b="0" i="0" kern="1200" dirty="0" smtClean="0">
                <a:solidFill>
                  <a:schemeClr val="tx1"/>
                </a:solidFill>
                <a:effectLst/>
                <a:latin typeface="+mn-lt"/>
                <a:ea typeface="+mn-ea"/>
                <a:cs typeface="+mn-cs"/>
              </a:rPr>
              <a:t>Then the angel showed me the river of the water of life, as clear as crystal. It was flowing from the throne of God and the lamb.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Between the city street and the river, the tree of life was visible from each side. It produced twelve kinds of fruit, each month having its own fruit. The leaves of the tree are for the healing of the nations. </a:t>
            </a:r>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There will no longer be any curse. The throne of God and the lamb will be in the city. His servants will worship him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and see his face, and his name will be on their foreheads. </a:t>
            </a:r>
            <a:r>
              <a:rPr lang="en-US" sz="1200" b="1" i="0" kern="1200" baseline="30000" dirty="0" smtClean="0">
                <a:solidFill>
                  <a:schemeClr val="tx1"/>
                </a:solidFill>
                <a:effectLst/>
                <a:latin typeface="+mn-lt"/>
                <a:ea typeface="+mn-ea"/>
                <a:cs typeface="+mn-cs"/>
              </a:rPr>
              <a:t>5 </a:t>
            </a:r>
            <a:r>
              <a:rPr lang="en-US" sz="1200" b="0" i="0" kern="1200" dirty="0" smtClean="0">
                <a:solidFill>
                  <a:schemeClr val="tx1"/>
                </a:solidFill>
                <a:effectLst/>
                <a:latin typeface="+mn-lt"/>
                <a:ea typeface="+mn-ea"/>
                <a:cs typeface="+mn-cs"/>
              </a:rPr>
              <a:t>There will be no more night, and they will not need any light from lamps or the sun because the Lord God will shine on them. They will rule forever and ever.</a:t>
            </a:r>
          </a:p>
          <a:p>
            <a:endParaRPr lang="en-US" sz="1200" b="0" i="0" kern="1200" baseline="3000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Chapter 22 begins with a continuation of the description from chapter 21.</a:t>
            </a:r>
          </a:p>
          <a:p>
            <a:r>
              <a:rPr lang="en-US" sz="1200" b="0" i="0" kern="1200" baseline="0" dirty="0" smtClean="0">
                <a:solidFill>
                  <a:schemeClr val="tx1"/>
                </a:solidFill>
                <a:effectLst/>
                <a:latin typeface="+mn-lt"/>
                <a:ea typeface="+mn-ea"/>
                <a:cs typeface="+mn-cs"/>
              </a:rPr>
              <a:t>Something I learned recently is that the menorah is shaped as it is because it is representative of the tree of life from Genesis.</a:t>
            </a:r>
          </a:p>
          <a:p>
            <a:r>
              <a:rPr lang="en-US" sz="1200" b="0" i="0" kern="1200" baseline="0" dirty="0" smtClean="0">
                <a:solidFill>
                  <a:schemeClr val="tx1"/>
                </a:solidFill>
                <a:effectLst/>
                <a:latin typeface="+mn-lt"/>
                <a:ea typeface="+mn-ea"/>
                <a:cs typeface="+mn-cs"/>
              </a:rPr>
              <a:t>Here, of course, at the end we again see the tree of life that was withheld from humanity for so long so that they would not live forever in the predicament that had occurred from eating of the tree of knowledge of good and evil.</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 notice here, that even in the eternal state there are nations.  The curse is undone.  There is no temple because God, Himself, dwells among us.  The fact that there are nations ties into the heavenly council view of the unseen realm.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Revelation</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6 </a:t>
            </a:r>
            <a:r>
              <a:rPr lang="en-US" sz="1200" b="0" i="0" kern="1200" dirty="0" smtClean="0">
                <a:solidFill>
                  <a:schemeClr val="tx1"/>
                </a:solidFill>
                <a:effectLst/>
                <a:latin typeface="+mn-lt"/>
                <a:ea typeface="+mn-ea"/>
                <a:cs typeface="+mn-cs"/>
              </a:rPr>
              <a:t>He told me, “These words are trustworthy and true. The Lord God of the spirits and of the prophets has sent his messenger to show his servants the things that must happen soon.”</a:t>
            </a:r>
          </a:p>
          <a:p>
            <a:r>
              <a:rPr lang="en-US" sz="1200" b="1" i="0" kern="1200" baseline="30000" dirty="0" smtClean="0">
                <a:solidFill>
                  <a:schemeClr val="tx1"/>
                </a:solidFill>
                <a:effectLst/>
                <a:latin typeface="+mn-lt"/>
                <a:ea typeface="+mn-ea"/>
                <a:cs typeface="+mn-cs"/>
              </a:rPr>
              <a:t>7 </a:t>
            </a:r>
            <a:r>
              <a:rPr lang="en-US" sz="1200" b="0" i="0" kern="1200" dirty="0" smtClean="0">
                <a:solidFill>
                  <a:schemeClr val="tx1"/>
                </a:solidFill>
                <a:effectLst/>
                <a:latin typeface="+mn-lt"/>
                <a:ea typeface="+mn-ea"/>
                <a:cs typeface="+mn-cs"/>
              </a:rPr>
              <a:t>“See! I am coming soon! How blessed is the person who keeps the words of the prophecy in this book!”</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word translated to soon here is to mean that these things will happen quickly, not necessarily the day after next Tuesday.</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8 </a:t>
            </a:r>
            <a:r>
              <a:rPr lang="en-US" sz="1200" b="0" i="0" kern="1200" dirty="0" smtClean="0">
                <a:solidFill>
                  <a:schemeClr val="tx1"/>
                </a:solidFill>
                <a:effectLst/>
                <a:latin typeface="+mn-lt"/>
                <a:ea typeface="+mn-ea"/>
                <a:cs typeface="+mn-cs"/>
              </a:rPr>
              <a:t>I, John, heard and saw these things. When I had heard and seen them, I bowed down to worship at the feet of the angel who had been showing me these things. </a:t>
            </a:r>
            <a:r>
              <a:rPr lang="en-US" sz="1200" b="1" i="0" kern="1200" baseline="30000" dirty="0" smtClean="0">
                <a:solidFill>
                  <a:schemeClr val="tx1"/>
                </a:solidFill>
                <a:effectLst/>
                <a:latin typeface="+mn-lt"/>
                <a:ea typeface="+mn-ea"/>
                <a:cs typeface="+mn-cs"/>
              </a:rPr>
              <a:t>9 </a:t>
            </a:r>
            <a:r>
              <a:rPr lang="en-US" sz="1200" b="0" i="0" kern="1200" dirty="0" smtClean="0">
                <a:solidFill>
                  <a:schemeClr val="tx1"/>
                </a:solidFill>
                <a:effectLst/>
                <a:latin typeface="+mn-lt"/>
                <a:ea typeface="+mn-ea"/>
                <a:cs typeface="+mn-cs"/>
              </a:rPr>
              <a:t>But he told me, “Don’t do that! I am a fellow servant with you, your brothers the prophets, and those who keep the words in this book. Worship God!”</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10 </a:t>
            </a:r>
            <a:r>
              <a:rPr lang="en-US" sz="1200" b="0" i="0" kern="1200" dirty="0" smtClean="0">
                <a:solidFill>
                  <a:schemeClr val="tx1"/>
                </a:solidFill>
                <a:effectLst/>
                <a:latin typeface="+mn-lt"/>
                <a:ea typeface="+mn-ea"/>
                <a:cs typeface="+mn-cs"/>
              </a:rPr>
              <a:t>Then he told me, “Don’t seal up the words of the prophecy in this book, because the time is near. </a:t>
            </a:r>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Let the one who does what is evil continue to do what is evil. Let the filthy person continue to be filthy. Let the righteous person continue to do what is right. And let the holy person continue to be holy.”</a:t>
            </a:r>
          </a:p>
          <a:p>
            <a:r>
              <a:rPr lang="en-US" sz="1200" b="0" i="0" kern="1200" dirty="0" smtClean="0">
                <a:solidFill>
                  <a:schemeClr val="tx1"/>
                </a:solidFill>
                <a:effectLst/>
                <a:latin typeface="+mn-lt"/>
                <a:ea typeface="+mn-ea"/>
                <a:cs typeface="+mn-cs"/>
              </a:rPr>
              <a:t>Concluding Benediction</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“See! I am coming soon! My reward is with me to repay everyone according to his behavior.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I am the Alpha and the Omega, the first and the last, the beginning and the end.</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rPr>
              <a:t>“How blessed are those who wash their robes so that they may have the right to the tree of life and may go through the gates into the city! </a:t>
            </a:r>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Outside are dogs, sorcerers, immoral people, murderers, idolaters, and everyone who loves and practices falsehood.</a:t>
            </a:r>
          </a:p>
          <a:p>
            <a:endParaRPr lang="en-US" sz="1200" b="1" i="0" kern="1200" baseline="300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“I, Jesus, have sent my angel to give this testimony to you for the churches. I am the root and descendant of David, the bright morning star.”</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is different from what was told to Daniel in that his book was to be sealed until the end.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Remember that this book was given as part of a distribution to seven churches.</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The Spirit and the bride say, “Come!”</a:t>
            </a:r>
          </a:p>
          <a:p>
            <a:r>
              <a:rPr lang="en-US" sz="1200" b="0" i="0" kern="1200" dirty="0" smtClean="0">
                <a:solidFill>
                  <a:schemeClr val="tx1"/>
                </a:solidFill>
                <a:effectLst/>
                <a:latin typeface="+mn-lt"/>
                <a:ea typeface="+mn-ea"/>
                <a:cs typeface="+mn-cs"/>
              </a:rPr>
              <a:t>Let everyone who hears this say, “Come!”</a:t>
            </a:r>
          </a:p>
          <a:p>
            <a:r>
              <a:rPr lang="en-US" sz="1200" b="0" i="0" kern="1200" dirty="0" smtClean="0">
                <a:solidFill>
                  <a:schemeClr val="tx1"/>
                </a:solidFill>
                <a:effectLst/>
                <a:latin typeface="+mn-lt"/>
                <a:ea typeface="+mn-ea"/>
                <a:cs typeface="+mn-cs"/>
              </a:rPr>
              <a:t>Let everyone who is thirsty come!</a:t>
            </a:r>
          </a:p>
          <a:p>
            <a:r>
              <a:rPr lang="en-US" sz="1200" b="0" i="0" kern="1200" dirty="0" smtClean="0">
                <a:solidFill>
                  <a:schemeClr val="tx1"/>
                </a:solidFill>
                <a:effectLst/>
                <a:latin typeface="+mn-lt"/>
                <a:ea typeface="+mn-ea"/>
                <a:cs typeface="+mn-cs"/>
              </a:rPr>
              <a:t>Let anyone who wants the water of life take it as a gift!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Citizenship to heaven is yours for the asking.</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I warn everyone who hears the words of the prophecy in this book: If anyone adds anything to them, God will strike him with the plagues that are written in this book. </a:t>
            </a:r>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If anyone takes away any words from the book of this prophecy, God will take away his portion of the tree of life and the holy city that are described in this book.</a:t>
            </a:r>
          </a:p>
          <a:p>
            <a:endParaRPr lang="en-US" sz="1200" b="0" i="0" kern="1200" baseline="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The one who is testifying to these things says, “Yes, I am coming soon!”</a:t>
            </a:r>
          </a:p>
          <a:p>
            <a:r>
              <a:rPr lang="en-US" sz="1200" b="0" i="0" kern="1200" dirty="0" smtClean="0">
                <a:solidFill>
                  <a:schemeClr val="tx1"/>
                </a:solidFill>
                <a:effectLst/>
                <a:latin typeface="+mn-lt"/>
                <a:ea typeface="+mn-ea"/>
                <a:cs typeface="+mn-cs"/>
              </a:rPr>
              <a:t>Amen! Come, Lord Jesus!</a:t>
            </a:r>
          </a:p>
          <a:p>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May the grace of the Lord Jesus be with all the saints.</a:t>
            </a:r>
          </a:p>
          <a:p>
            <a:r>
              <a:rPr lang="en-US" sz="1200" b="0" i="0" kern="1200" dirty="0" smtClean="0">
                <a:solidFill>
                  <a:schemeClr val="tx1"/>
                </a:solidFill>
                <a:effectLst/>
                <a:latin typeface="+mn-lt"/>
                <a:ea typeface="+mn-ea"/>
                <a:cs typeface="+mn-cs"/>
              </a:rPr>
              <a:t>Amen.</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348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We’ve</a:t>
            </a:r>
            <a:r>
              <a:rPr lang="en-US" sz="1200" b="0" i="0" kern="1200" baseline="0" dirty="0" smtClean="0">
                <a:solidFill>
                  <a:schemeClr val="tx1"/>
                </a:solidFill>
                <a:effectLst/>
                <a:latin typeface="+mn-lt"/>
                <a:ea typeface="+mn-ea"/>
                <a:cs typeface="+mn-cs"/>
              </a:rPr>
              <a:t> talked about a number of dark things here in this study.  Remember, though, that this book is about Jesus, the Messiah.  The unique son whom God sent to the world because he loves the world.  He did not come to condemn it.  He came to offer salvation.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I’ve been to many churches and I have to say that the gospel is not spoken within them.  I would be remiss if I did not do so, myself.</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Paul sums it up for us in the first letter to the church at Corinth.</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1 Corinthians</a:t>
            </a:r>
          </a:p>
          <a:p>
            <a:endParaRPr lang="en-US" sz="1200" b="0" i="0" kern="1200" baseline="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Now I’m making known to you, brothers, the gospel that I proclaimed to you, which you accepted, on which you have taken your stand, </a:t>
            </a:r>
            <a:r>
              <a:rPr lang="en-US" sz="1200" b="1" i="0" kern="1200" baseline="300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and by which you are also being saved if you hold firmly to the message I proclaimed to you—unless, of course, your faith was worthless.</a:t>
            </a:r>
          </a:p>
          <a:p>
            <a:r>
              <a:rPr lang="en-US" sz="1200" b="1" i="0" kern="1200" baseline="300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For I passed on to you the most important points that I received: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Messiah died for our sins according to the Scriptures,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1" i="0" kern="1200" baseline="30000" dirty="0" smtClean="0">
                <a:solidFill>
                  <a:schemeClr val="tx1"/>
                </a:solidFill>
                <a:effectLst/>
                <a:latin typeface="+mn-lt"/>
                <a:ea typeface="+mn-ea"/>
                <a:cs typeface="+mn-cs"/>
              </a:rPr>
              <a:t>4 </a:t>
            </a:r>
            <a:r>
              <a:rPr lang="en-US" sz="1200" b="0" i="0" kern="1200" dirty="0" smtClean="0">
                <a:solidFill>
                  <a:schemeClr val="tx1"/>
                </a:solidFill>
                <a:effectLst/>
                <a:latin typeface="+mn-lt"/>
                <a:ea typeface="+mn-ea"/>
                <a:cs typeface="+mn-cs"/>
              </a:rPr>
              <a:t>he was buried,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Click</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he was raised on the third day according to the Scriptures—and is still alive!</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D7ECCC-5D98-40D5-80D6-5A98A53CFA20}" type="slidenum">
              <a:rPr lang="en-US" smtClean="0"/>
              <a:t>349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35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36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37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38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39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This is the revelation of Jesus the Messiah, which God gave him to show his servants the things that must happen soon. He made it known by sending his messenger to his servant John,</a:t>
            </a:r>
          </a:p>
          <a:p>
            <a:r>
              <a:rPr lang="en-US" dirty="0" smtClean="0"/>
              <a:t>2 who testified about this message from God and the testimony about Jesus the Messiah.</a:t>
            </a:r>
          </a:p>
        </p:txBody>
      </p:sp>
      <p:sp>
        <p:nvSpPr>
          <p:cNvPr id="4" name="Slide Number Placeholder 3"/>
          <p:cNvSpPr>
            <a:spLocks noGrp="1"/>
          </p:cNvSpPr>
          <p:nvPr>
            <p:ph type="sldNum" sz="quarter" idx="10"/>
          </p:nvPr>
        </p:nvSpPr>
        <p:spPr/>
        <p:txBody>
          <a:bodyPr/>
          <a:lstStyle/>
          <a:p>
            <a:fld id="{69D7ECCC-5D98-40D5-80D6-5A98A53CFA20}" type="slidenum">
              <a:rPr lang="en-US" smtClean="0"/>
              <a:t>4</a:t>
            </a:fld>
            <a:endParaRPr lang="en-US"/>
          </a:p>
        </p:txBody>
      </p:sp>
    </p:spTree>
    <p:extLst>
      <p:ext uri="{BB962C8B-B14F-4D97-AF65-F5344CB8AC3E}">
        <p14:creationId xmlns:p14="http://schemas.microsoft.com/office/powerpoint/2010/main" val="557599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49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KJV:</a:t>
            </a:r>
          </a:p>
          <a:p>
            <a:r>
              <a:rPr lang="en-US" baseline="0" dirty="0" smtClean="0"/>
              <a:t>1 </a:t>
            </a:r>
            <a:r>
              <a:rPr lang="en-US" sz="1200" kern="1200" dirty="0" smtClean="0">
                <a:solidFill>
                  <a:schemeClr val="tx1"/>
                </a:solidFill>
                <a:latin typeface="+mn-lt"/>
                <a:ea typeface="+mn-ea"/>
                <a:cs typeface="+mn-cs"/>
              </a:rPr>
              <a:t>The Revelation of Jesus Christ, which God gave unto him, to shew unto his servants things which must shortly come to pass; and he sent and signified [it] by his angel unto his servant John</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9D7ECCC-5D98-40D5-80D6-5A98A53CFA20}" type="slidenum">
              <a:rPr lang="en-US" smtClean="0"/>
              <a:t>5</a:t>
            </a:fld>
            <a:endParaRPr lang="en-US"/>
          </a:p>
        </p:txBody>
      </p:sp>
    </p:spTree>
    <p:extLst>
      <p:ext uri="{BB962C8B-B14F-4D97-AF65-F5344CB8AC3E}">
        <p14:creationId xmlns:p14="http://schemas.microsoft.com/office/powerpoint/2010/main" val="3401127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59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Plot is from http://www.chrisharrison.net/index.php/Visualizations/BibleViz</a:t>
            </a:r>
          </a:p>
          <a:p>
            <a:endParaRPr lang="en-US" baseline="0" dirty="0" smtClean="0"/>
          </a:p>
        </p:txBody>
      </p:sp>
      <p:sp>
        <p:nvSpPr>
          <p:cNvPr id="4" name="Slide Number Placeholder 3"/>
          <p:cNvSpPr>
            <a:spLocks noGrp="1"/>
          </p:cNvSpPr>
          <p:nvPr>
            <p:ph type="sldNum" sz="quarter" idx="10"/>
          </p:nvPr>
        </p:nvSpPr>
        <p:spPr/>
        <p:txBody>
          <a:bodyPr/>
          <a:lstStyle/>
          <a:p>
            <a:fld id="{69D7ECCC-5D98-40D5-80D6-5A98A53CFA20}" type="slidenum">
              <a:rPr lang="en-US" smtClean="0"/>
              <a:t>6</a:t>
            </a:fld>
            <a:endParaRPr lang="en-US"/>
          </a:p>
        </p:txBody>
      </p:sp>
    </p:spTree>
    <p:extLst>
      <p:ext uri="{BB962C8B-B14F-4D97-AF65-F5344CB8AC3E}">
        <p14:creationId xmlns:p14="http://schemas.microsoft.com/office/powerpoint/2010/main" val="35517797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69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How blessed is the one who reads aloud and those who hear the words of this prophecy and obey what is written in it, for the time is near!</a:t>
            </a:r>
            <a:endParaRPr lang="en-US" baseline="0" dirty="0" smtClean="0"/>
          </a:p>
        </p:txBody>
      </p:sp>
      <p:sp>
        <p:nvSpPr>
          <p:cNvPr id="4" name="Slide Number Placeholder 3"/>
          <p:cNvSpPr>
            <a:spLocks noGrp="1"/>
          </p:cNvSpPr>
          <p:nvPr>
            <p:ph type="sldNum" sz="quarter" idx="10"/>
          </p:nvPr>
        </p:nvSpPr>
        <p:spPr/>
        <p:txBody>
          <a:bodyPr/>
          <a:lstStyle/>
          <a:p>
            <a:fld id="{69D7ECCC-5D98-40D5-80D6-5A98A53CFA20}" type="slidenum">
              <a:rPr lang="en-US" smtClean="0"/>
              <a:t>7</a:t>
            </a:fld>
            <a:endParaRPr lang="en-US"/>
          </a:p>
        </p:txBody>
      </p:sp>
    </p:spTree>
    <p:extLst>
      <p:ext uri="{BB962C8B-B14F-4D97-AF65-F5344CB8AC3E}">
        <p14:creationId xmlns:p14="http://schemas.microsoft.com/office/powerpoint/2010/main" val="35783137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79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From John to the seven churches in Asia. May grace and peace be yours from the one who is, who was, and who is coming, from the seven spirits who are in front of his throne,</a:t>
            </a:r>
          </a:p>
          <a:p>
            <a:r>
              <a:rPr lang="en-US" dirty="0" smtClean="0"/>
              <a:t>5 and from Jesus the Messiah, the witness, the faithful one, the firstborn from the dead, and the ruler over the kings of the earth. To the one who loves us and has freed us from our sins by his blood</a:t>
            </a:r>
          </a:p>
          <a:p>
            <a:r>
              <a:rPr lang="en-US" dirty="0" smtClean="0"/>
              <a:t>6 and has made us a kingdom, priests for his God and Father, be glory and power forever and ever! Amen.</a:t>
            </a:r>
          </a:p>
          <a:p>
            <a:r>
              <a:rPr lang="en-US" dirty="0" smtClean="0"/>
              <a:t>7 Look! He is coming in the clouds.</a:t>
            </a:r>
          </a:p>
          <a:p>
            <a:r>
              <a:rPr lang="en-US" dirty="0" smtClean="0"/>
              <a:t>Every eye will see him,</a:t>
            </a:r>
          </a:p>
          <a:p>
            <a:r>
              <a:rPr lang="en-US" dirty="0" smtClean="0"/>
              <a:t>even those who pierced him,</a:t>
            </a:r>
          </a:p>
          <a:p>
            <a:r>
              <a:rPr lang="en-US" dirty="0" smtClean="0"/>
              <a:t>and all the tribes of the earth will mourn</a:t>
            </a:r>
          </a:p>
          <a:p>
            <a:r>
              <a:rPr lang="en-US" dirty="0" smtClean="0"/>
              <a:t>because of him.</a:t>
            </a:r>
          </a:p>
          <a:p>
            <a:r>
              <a:rPr lang="en-US" dirty="0" smtClean="0"/>
              <a:t>So be it! Amen.</a:t>
            </a:r>
          </a:p>
          <a:p>
            <a:r>
              <a:rPr lang="en-US" dirty="0" smtClean="0"/>
              <a:t>8 </a:t>
            </a:r>
            <a:r>
              <a:rPr lang="en-US" sz="1200" kern="1200" dirty="0" smtClean="0">
                <a:solidFill>
                  <a:schemeClr val="tx1"/>
                </a:solidFill>
                <a:effectLst/>
                <a:latin typeface="+mn-lt"/>
                <a:ea typeface="+mn-ea"/>
                <a:cs typeface="+mn-cs"/>
              </a:rPr>
              <a:t>“I am the Alpha and the Omega,”</a:t>
            </a:r>
            <a:r>
              <a:rPr lang="en-US" dirty="0" smtClean="0"/>
              <a:t> declares the Lord God,</a:t>
            </a:r>
            <a:r>
              <a:rPr lang="en-US" sz="1200" kern="1200" dirty="0" smtClean="0">
                <a:solidFill>
                  <a:schemeClr val="tx1"/>
                </a:solidFill>
                <a:effectLst/>
                <a:latin typeface="+mn-lt"/>
                <a:ea typeface="+mn-ea"/>
                <a:cs typeface="+mn-cs"/>
              </a:rPr>
              <a:t> “the one who is, who was, and who is coming, the Almighty.”</a:t>
            </a:r>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a:t>
            </a:fld>
            <a:endParaRPr lang="en-US"/>
          </a:p>
        </p:txBody>
      </p:sp>
    </p:spTree>
    <p:extLst>
      <p:ext uri="{BB962C8B-B14F-4D97-AF65-F5344CB8AC3E}">
        <p14:creationId xmlns:p14="http://schemas.microsoft.com/office/powerpoint/2010/main" val="2435595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89</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I am John, your brother and partner in the oppression, kingdom, and patience that comes because of Jesus. I was on the island called Patmos because of the word of God and the testimony about Jesus.</a:t>
            </a:r>
          </a:p>
          <a:p>
            <a:r>
              <a:rPr lang="en-US" dirty="0" smtClean="0"/>
              <a:t>10 I came to be in the Spirit on the Day of the Lord, when I heard a loud voice behind me like a trumpet,</a:t>
            </a:r>
          </a:p>
          <a:p>
            <a:r>
              <a:rPr lang="en-US" dirty="0" smtClean="0"/>
              <a:t>11 saying, </a:t>
            </a:r>
            <a:r>
              <a:rPr lang="en-US" sz="1200" kern="1200" dirty="0" smtClean="0">
                <a:solidFill>
                  <a:schemeClr val="tx1"/>
                </a:solidFill>
                <a:effectLst/>
                <a:latin typeface="+mn-lt"/>
                <a:ea typeface="+mn-ea"/>
                <a:cs typeface="+mn-cs"/>
              </a:rPr>
              <a:t>“Write on a scroll what you see, and send it to the seven churches: Ephesus, Smyrna, Pergamum, Thyatira, Sardis, Philadelphia, and Laodicea.”</a:t>
            </a:r>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a:t>
            </a:fld>
            <a:endParaRPr lang="en-US"/>
          </a:p>
        </p:txBody>
      </p:sp>
    </p:spTree>
    <p:extLst>
      <p:ext uri="{BB962C8B-B14F-4D97-AF65-F5344CB8AC3E}">
        <p14:creationId xmlns:p14="http://schemas.microsoft.com/office/powerpoint/2010/main" val="24355956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90</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91</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92</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93</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94</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95</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96</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97</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98</a:t>
            </a:fld>
            <a:endParaRPr lang="en-US"/>
          </a:p>
        </p:txBody>
      </p:sp>
    </p:spTree>
    <p:extLst>
      <p:ext uri="{BB962C8B-B14F-4D97-AF65-F5344CB8AC3E}">
        <p14:creationId xmlns:p14="http://schemas.microsoft.com/office/powerpoint/2010/main" val="14730038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D7ECCC-5D98-40D5-80D6-5A98A53CFA20}" type="slidenum">
              <a:rPr lang="en-US" smtClean="0"/>
              <a:t>99</a:t>
            </a:fld>
            <a:endParaRPr lang="en-US"/>
          </a:p>
        </p:txBody>
      </p:sp>
    </p:spTree>
    <p:extLst>
      <p:ext uri="{BB962C8B-B14F-4D97-AF65-F5344CB8AC3E}">
        <p14:creationId xmlns:p14="http://schemas.microsoft.com/office/powerpoint/2010/main" val="1473003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588FCA9-BF9E-4346-B9DB-CA3F8BA7BCD1}"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15222305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88FCA9-BF9E-4346-B9DB-CA3F8BA7BCD1}"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3032946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88FCA9-BF9E-4346-B9DB-CA3F8BA7BCD1}"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2625879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88FCA9-BF9E-4346-B9DB-CA3F8BA7BCD1}"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40904415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88FCA9-BF9E-4346-B9DB-CA3F8BA7BCD1}"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483488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88FCA9-BF9E-4346-B9DB-CA3F8BA7BCD1}"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27574206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88FCA9-BF9E-4346-B9DB-CA3F8BA7BCD1}" type="datetimeFigureOut">
              <a:rPr lang="en-US" smtClean="0"/>
              <a:t>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34499205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88FCA9-BF9E-4346-B9DB-CA3F8BA7BCD1}" type="datetimeFigureOut">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5972137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8FCA9-BF9E-4346-B9DB-CA3F8BA7BCD1}" type="datetimeFigureOut">
              <a:rPr lang="en-US" smtClean="0"/>
              <a:t>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3839413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88FCA9-BF9E-4346-B9DB-CA3F8BA7BCD1}"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16275551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88FCA9-BF9E-4346-B9DB-CA3F8BA7BCD1}"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47F13-5F8E-4E92-9EF2-7A61A12F72B0}" type="slidenum">
              <a:rPr lang="en-US" smtClean="0"/>
              <a:t>‹#›</a:t>
            </a:fld>
            <a:endParaRPr lang="en-US"/>
          </a:p>
        </p:txBody>
      </p:sp>
    </p:spTree>
    <p:extLst>
      <p:ext uri="{BB962C8B-B14F-4D97-AF65-F5344CB8AC3E}">
        <p14:creationId xmlns:p14="http://schemas.microsoft.com/office/powerpoint/2010/main" val="346174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8FCA9-BF9E-4346-B9DB-CA3F8BA7BCD1}" type="datetimeFigureOut">
              <a:rPr lang="en-US" smtClean="0"/>
              <a:t>1/18/2020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47F13-5F8E-4E92-9EF2-7A61A12F72B0}" type="slidenum">
              <a:rPr lang="en-US" smtClean="0"/>
              <a:t>‹#›</a:t>
            </a:fld>
            <a:endParaRPr lang="en-US"/>
          </a:p>
        </p:txBody>
      </p:sp>
      <p:sp>
        <p:nvSpPr>
          <p:cNvPr id="8" name="Rectangle 7"/>
          <p:cNvSpPr/>
          <p:nvPr/>
        </p:nvSpPr>
        <p:spPr>
          <a:xfrm>
            <a:off x="-1" y="0"/>
            <a:ext cx="381001" cy="6858000"/>
          </a:xfrm>
          <a:prstGeom prst="rect">
            <a:avLst/>
          </a:prstGeom>
          <a:gradFill>
            <a:gsLst>
              <a:gs pos="0">
                <a:schemeClr val="accent1">
                  <a:lumMod val="5000"/>
                  <a:lumOff val="95000"/>
                </a:schemeClr>
              </a:gs>
              <a:gs pos="74000">
                <a:srgbClr val="8F1E92"/>
              </a:gs>
              <a:gs pos="83000">
                <a:srgbClr val="8F1E92"/>
              </a:gs>
              <a:gs pos="100000">
                <a:srgbClr val="8F1E9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811000" y="1"/>
            <a:ext cx="381000" cy="6865872"/>
          </a:xfrm>
          <a:prstGeom prst="rect">
            <a:avLst/>
          </a:prstGeom>
          <a:gradFill>
            <a:gsLst>
              <a:gs pos="0">
                <a:schemeClr val="accent1">
                  <a:lumMod val="5000"/>
                  <a:lumOff val="95000"/>
                </a:schemeClr>
              </a:gs>
              <a:gs pos="74000">
                <a:srgbClr val="8F1E92"/>
              </a:gs>
              <a:gs pos="83000">
                <a:srgbClr val="8F1E92"/>
              </a:gs>
              <a:gs pos="100000">
                <a:srgbClr val="8F1E9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281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isv.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23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hyperlink" Target="http://www.ecmarsh.com/lxx-kjv/" TargetMode="External"/><Relationship Id="rId2" Type="http://schemas.openxmlformats.org/officeDocument/2006/relationships/notesSlide" Target="../notesSlides/notesSlide25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7.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284.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8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8.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313.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g"/><Relationship Id="rId4" Type="http://schemas.openxmlformats.org/officeDocument/2006/relationships/image" Target="../media/image77.jpg"/></Relationships>
</file>

<file path=ppt/slides/_rels/slide31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82.jfif"/><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2.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87.jfif"/><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88.jfif"/><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89.jfif"/><Relationship Id="rId2" Type="http://schemas.openxmlformats.org/officeDocument/2006/relationships/notesSlide" Target="../notesSlides/notesSlide333.xml"/><Relationship Id="rId1" Type="http://schemas.openxmlformats.org/officeDocument/2006/relationships/slideLayout" Target="../slideLayouts/slideLayout2.xml"/><Relationship Id="rId4" Type="http://schemas.openxmlformats.org/officeDocument/2006/relationships/image" Target="../media/image90.jfif"/></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91.jfif"/><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4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4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43.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34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hyperlink" Target="https://hypersolid.milosz.ca/" TargetMode="External"/><Relationship Id="rId2" Type="http://schemas.openxmlformats.org/officeDocument/2006/relationships/notesSlide" Target="../notesSlides/notesSlide34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3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7.xml"/><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49.xml"/><Relationship Id="rId1" Type="http://schemas.openxmlformats.org/officeDocument/2006/relationships/slideLayout" Target="../slideLayouts/slideLayout2.xml"/><Relationship Id="rId5" Type="http://schemas.openxmlformats.org/officeDocument/2006/relationships/image" Target="../media/image104.jfif"/><Relationship Id="rId4" Type="http://schemas.openxmlformats.org/officeDocument/2006/relationships/image" Target="../media/image103.jp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Book</a:t>
            </a:r>
            <a:br>
              <a:rPr lang="en-US" dirty="0" smtClean="0"/>
            </a:br>
            <a:r>
              <a:rPr lang="en-US" dirty="0" smtClean="0"/>
              <a:t> of</a:t>
            </a:r>
            <a:br>
              <a:rPr lang="en-US" dirty="0" smtClean="0"/>
            </a:br>
            <a:r>
              <a:rPr lang="en-US" dirty="0" smtClean="0"/>
              <a:t> Revelation</a:t>
            </a:r>
            <a:endParaRPr lang="en-US" dirty="0"/>
          </a:p>
        </p:txBody>
      </p:sp>
    </p:spTree>
    <p:extLst>
      <p:ext uri="{BB962C8B-B14F-4D97-AF65-F5344CB8AC3E}">
        <p14:creationId xmlns:p14="http://schemas.microsoft.com/office/powerpoint/2010/main" val="1127192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dirty="0" smtClean="0"/>
              <a:t>Written between 90 and 96 AD.</a:t>
            </a:r>
          </a:p>
          <a:p>
            <a:pPr lvl="2"/>
            <a:r>
              <a:rPr lang="en-US" dirty="0" smtClean="0"/>
              <a:t>John was sent to Patmos near the end of Domitian’s reign.  </a:t>
            </a:r>
            <a:r>
              <a:rPr lang="en-US" sz="1500" i="1" dirty="0" smtClean="0"/>
              <a:t>Irenaeus (AD175-185) Against Heresies, 5.30.3</a:t>
            </a:r>
          </a:p>
          <a:p>
            <a:pPr lvl="3"/>
            <a:r>
              <a:rPr lang="en-US" dirty="0" smtClean="0"/>
              <a:t>Irenaeus was the student of Polycarp who was the student of John.</a:t>
            </a:r>
          </a:p>
          <a:p>
            <a:pPr lvl="2"/>
            <a:r>
              <a:rPr lang="en-US" dirty="0" smtClean="0"/>
              <a:t>Eusebius tells us that John was let go from Patmos after Domitian died. </a:t>
            </a:r>
            <a:r>
              <a:rPr lang="en-US" sz="1500" i="1" dirty="0" smtClean="0"/>
              <a:t>Eusebius (340). Ecclesiastical History, 3.23</a:t>
            </a:r>
          </a:p>
          <a:p>
            <a:r>
              <a:rPr lang="en-US" dirty="0" smtClean="0"/>
              <a:t>Where was it written?</a:t>
            </a:r>
            <a:endParaRPr lang="en-US" dirty="0"/>
          </a:p>
          <a:p>
            <a:pPr lvl="1"/>
            <a:r>
              <a:rPr lang="en-US" dirty="0" smtClean="0"/>
              <a:t>Written by John on Patmos.  We are told as much within the book itself.</a:t>
            </a:r>
          </a:p>
        </p:txBody>
      </p:sp>
    </p:spTree>
    <p:extLst>
      <p:ext uri="{BB962C8B-B14F-4D97-AF65-F5344CB8AC3E}">
        <p14:creationId xmlns:p14="http://schemas.microsoft.com/office/powerpoint/2010/main" val="32406241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416320"/>
          </a:xfrm>
          <a:prstGeom prst="rect">
            <a:avLst/>
          </a:prstGeom>
          <a:noFill/>
        </p:spPr>
        <p:txBody>
          <a:bodyPr wrap="square" rtlCol="0">
            <a:spAutoFit/>
          </a:bodyPr>
          <a:lstStyle/>
          <a:p>
            <a:r>
              <a:rPr lang="en-US" dirty="0" smtClean="0"/>
              <a:t>After Charlemagne’s death the Treaty of Verdun (843) divided his empire into what became the “Holy Roman Empire” which lasted 1000 years until Napoleon.</a:t>
            </a:r>
          </a:p>
          <a:p>
            <a:endParaRPr lang="en-US" dirty="0"/>
          </a:p>
          <a:p>
            <a:pPr marL="285750" indent="-285750">
              <a:buFont typeface="Wingdings" panose="05000000000000000000" pitchFamily="2" charset="2"/>
              <a:buChar char="§"/>
            </a:pPr>
            <a:r>
              <a:rPr lang="en-US" dirty="0" smtClean="0"/>
              <a:t>Nicolas I (858-867) was the first Pope to wear a crown.  At about this time (857) the “</a:t>
            </a:r>
            <a:r>
              <a:rPr lang="en-US" dirty="0" err="1" smtClean="0"/>
              <a:t>Isidorian</a:t>
            </a:r>
            <a:r>
              <a:rPr lang="en-US" dirty="0" smtClean="0"/>
              <a:t> Decretals” appeared which were said to be letters and decrees from Bishops and Councils of the 2</a:t>
            </a:r>
            <a:r>
              <a:rPr lang="en-US" baseline="30000" dirty="0" smtClean="0"/>
              <a:t>nd</a:t>
            </a:r>
            <a:r>
              <a:rPr lang="en-US" dirty="0" smtClean="0"/>
              <a:t> and 3</a:t>
            </a:r>
            <a:r>
              <a:rPr lang="en-US" baseline="30000" dirty="0" smtClean="0"/>
              <a:t>rd</a:t>
            </a:r>
            <a:r>
              <a:rPr lang="en-US" dirty="0" smtClean="0"/>
              <a:t> century exalting the power of the Pope and giving authority from antiquity to the position. </a:t>
            </a:r>
            <a:r>
              <a:rPr lang="en-US" dirty="0"/>
              <a:t> </a:t>
            </a:r>
            <a:r>
              <a:rPr lang="en-US" dirty="0" smtClean="0"/>
              <a:t>Centuries later they were discovered to be forgeries.</a:t>
            </a:r>
          </a:p>
          <a:p>
            <a:endParaRPr lang="en-US" dirty="0"/>
          </a:p>
          <a:p>
            <a:r>
              <a:rPr lang="en-US" dirty="0" smtClean="0"/>
              <a:t>Until 869 all Ecumenical Councils took place in Constantinople.  Nicolas sought to interfere in the affairs of the Eastern Church and excommunicated </a:t>
            </a:r>
            <a:r>
              <a:rPr lang="en-US" dirty="0" err="1" smtClean="0"/>
              <a:t>Photius</a:t>
            </a:r>
            <a:r>
              <a:rPr lang="en-US" dirty="0" smtClean="0"/>
              <a:t> (Patriarch of Constantinople) who excommunicated Nicolas.</a:t>
            </a:r>
          </a:p>
          <a:p>
            <a:r>
              <a:rPr lang="en-US" dirty="0" smtClean="0"/>
              <a:t>The treatment of Constantinople by the armies of Pope Innocent II (crusades) and the creation of the dogma of Papal Infallibility (1870) widened the divide between the east and west church.</a:t>
            </a:r>
            <a:endParaRPr lang="en-US" dirty="0"/>
          </a:p>
        </p:txBody>
      </p:sp>
    </p:spTree>
    <p:extLst>
      <p:ext uri="{BB962C8B-B14F-4D97-AF65-F5344CB8AC3E}">
        <p14:creationId xmlns:p14="http://schemas.microsoft.com/office/powerpoint/2010/main" val="3631714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4247317"/>
          </a:xfrm>
          <a:prstGeom prst="rect">
            <a:avLst/>
          </a:prstGeom>
          <a:noFill/>
        </p:spPr>
        <p:txBody>
          <a:bodyPr wrap="square" rtlCol="0">
            <a:spAutoFit/>
          </a:bodyPr>
          <a:lstStyle/>
          <a:p>
            <a:r>
              <a:rPr lang="en-US" dirty="0" smtClean="0"/>
              <a:t>In the 9</a:t>
            </a:r>
            <a:r>
              <a:rPr lang="en-US" baseline="30000" dirty="0" smtClean="0"/>
              <a:t>th</a:t>
            </a:r>
            <a:r>
              <a:rPr lang="en-US" dirty="0" smtClean="0"/>
              <a:t> century, the Eastern church </a:t>
            </a:r>
            <a:r>
              <a:rPr lang="en-US" dirty="0" err="1" smtClean="0"/>
              <a:t>seperated</a:t>
            </a:r>
            <a:r>
              <a:rPr lang="en-US" dirty="0" smtClean="0"/>
              <a:t> itself from the Western church.</a:t>
            </a:r>
          </a:p>
          <a:p>
            <a:r>
              <a:rPr lang="en-US" dirty="0" smtClean="0"/>
              <a:t>East:  Primitive Christianity + Greek &amp; Oriental paganism.</a:t>
            </a:r>
          </a:p>
          <a:p>
            <a:r>
              <a:rPr lang="en-US" dirty="0" smtClean="0"/>
              <a:t>West: Primitive Christianity + Greek &amp; Roman paganism.</a:t>
            </a:r>
          </a:p>
          <a:p>
            <a:endParaRPr lang="en-US" dirty="0"/>
          </a:p>
          <a:p>
            <a:r>
              <a:rPr lang="en-US" dirty="0" smtClean="0"/>
              <a:t>The 200 years between Nicholas I and Gregory VII (870-1050) are known as the “midnight of the Dark Ages”.</a:t>
            </a:r>
          </a:p>
          <a:p>
            <a:r>
              <a:rPr lang="en-US" dirty="0" smtClean="0"/>
              <a:t>They are marked with bribery, immorality and bloodshed.  The darkest period of the church.</a:t>
            </a:r>
          </a:p>
          <a:p>
            <a:endParaRPr lang="en-US" dirty="0"/>
          </a:p>
          <a:p>
            <a:pPr marL="285750" indent="-285750">
              <a:buFont typeface="Wingdings" panose="05000000000000000000" pitchFamily="2" charset="2"/>
              <a:buChar char="§"/>
            </a:pPr>
            <a:r>
              <a:rPr lang="en-US" dirty="0" err="1" smtClean="0"/>
              <a:t>Sergius</a:t>
            </a:r>
            <a:r>
              <a:rPr lang="en-US" dirty="0" smtClean="0"/>
              <a:t> III (904-911) had a mistress, </a:t>
            </a:r>
            <a:r>
              <a:rPr lang="en-US" dirty="0" err="1" smtClean="0"/>
              <a:t>Marozia</a:t>
            </a:r>
            <a:r>
              <a:rPr lang="en-US" dirty="0" smtClean="0"/>
              <a:t>.  She, her mother and her sisters filled the Papal chair with paramours and illegitimate sons.  This period of church history is knows as the “Rule of Harlots” (904-963).</a:t>
            </a:r>
          </a:p>
          <a:p>
            <a:endParaRPr lang="en-US" dirty="0"/>
          </a:p>
          <a:p>
            <a:pPr marL="285750" indent="-285750">
              <a:buFont typeface="Wingdings" panose="05000000000000000000" pitchFamily="2" charset="2"/>
              <a:buChar char="§"/>
            </a:pPr>
            <a:r>
              <a:rPr lang="en-US" dirty="0" smtClean="0"/>
              <a:t>John X (914-928) brought from </a:t>
            </a:r>
            <a:r>
              <a:rPr lang="en-US" dirty="0" err="1" smtClean="0"/>
              <a:t>Ravena</a:t>
            </a:r>
            <a:r>
              <a:rPr lang="en-US" dirty="0" smtClean="0"/>
              <a:t> to Rome and made Pope by Theodora.  Was smothered to death by </a:t>
            </a:r>
            <a:r>
              <a:rPr lang="en-US" dirty="0" err="1" smtClean="0"/>
              <a:t>Marozia</a:t>
            </a:r>
            <a:r>
              <a:rPr lang="en-US" dirty="0" smtClean="0"/>
              <a:t> who put Leo VI in </a:t>
            </a:r>
            <a:r>
              <a:rPr lang="en-US" dirty="0" smtClean="0"/>
              <a:t>place </a:t>
            </a:r>
            <a:r>
              <a:rPr lang="en-US" dirty="0" smtClean="0"/>
              <a:t>the next three popes.</a:t>
            </a:r>
          </a:p>
          <a:p>
            <a:pPr marL="285750" indent="-285750">
              <a:buFont typeface="Wingdings" panose="05000000000000000000" pitchFamily="2" charset="2"/>
              <a:buChar char="§"/>
            </a:pPr>
            <a:r>
              <a:rPr lang="en-US" dirty="0" smtClean="0"/>
              <a:t>Leo VI (928-929)</a:t>
            </a:r>
          </a:p>
          <a:p>
            <a:pPr marL="285750" indent="-285750">
              <a:buFont typeface="Wingdings" panose="05000000000000000000" pitchFamily="2" charset="2"/>
              <a:buChar char="§"/>
            </a:pPr>
            <a:r>
              <a:rPr lang="en-US" dirty="0" smtClean="0"/>
              <a:t>Stephen VII (929-931)</a:t>
            </a:r>
          </a:p>
          <a:p>
            <a:pPr marL="285750" indent="-285750">
              <a:buFont typeface="Wingdings" panose="05000000000000000000" pitchFamily="2" charset="2"/>
              <a:buChar char="§"/>
            </a:pPr>
            <a:r>
              <a:rPr lang="en-US" dirty="0" smtClean="0"/>
              <a:t>John XI (931-936)</a:t>
            </a:r>
          </a:p>
        </p:txBody>
      </p:sp>
    </p:spTree>
    <p:extLst>
      <p:ext uri="{BB962C8B-B14F-4D97-AF65-F5344CB8AC3E}">
        <p14:creationId xmlns:p14="http://schemas.microsoft.com/office/powerpoint/2010/main" val="3259399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416320"/>
          </a:xfrm>
          <a:prstGeom prst="rect">
            <a:avLst/>
          </a:prstGeom>
          <a:noFill/>
        </p:spPr>
        <p:txBody>
          <a:bodyPr wrap="square" rtlCol="0">
            <a:spAutoFit/>
          </a:bodyPr>
          <a:lstStyle/>
          <a:p>
            <a:r>
              <a:rPr lang="en-US" dirty="0" smtClean="0"/>
              <a:t>One of </a:t>
            </a:r>
            <a:r>
              <a:rPr lang="en-US" dirty="0" err="1" smtClean="0"/>
              <a:t>Marozia’s</a:t>
            </a:r>
            <a:r>
              <a:rPr lang="en-US" dirty="0" smtClean="0"/>
              <a:t> sons appointed the next four popes:</a:t>
            </a:r>
          </a:p>
          <a:p>
            <a:pPr marL="285750" indent="-285750">
              <a:buFont typeface="Wingdings" panose="05000000000000000000" pitchFamily="2" charset="2"/>
              <a:buChar char="§"/>
            </a:pPr>
            <a:r>
              <a:rPr lang="en-US" dirty="0" smtClean="0"/>
              <a:t>Leo VII (936-939)</a:t>
            </a:r>
          </a:p>
          <a:p>
            <a:pPr marL="285750" indent="-285750">
              <a:buFont typeface="Wingdings" panose="05000000000000000000" pitchFamily="2" charset="2"/>
              <a:buChar char="§"/>
            </a:pPr>
            <a:r>
              <a:rPr lang="en-US" dirty="0" smtClean="0"/>
              <a:t>Stephen VIII (030-942)</a:t>
            </a:r>
          </a:p>
          <a:p>
            <a:pPr marL="285750" indent="-285750">
              <a:buFont typeface="Wingdings" panose="05000000000000000000" pitchFamily="2" charset="2"/>
              <a:buChar char="§"/>
            </a:pPr>
            <a:r>
              <a:rPr lang="en-US" dirty="0" smtClean="0"/>
              <a:t>Martin III (942-946)</a:t>
            </a:r>
          </a:p>
          <a:p>
            <a:pPr marL="285750" indent="-285750">
              <a:buFont typeface="Wingdings" panose="05000000000000000000" pitchFamily="2" charset="2"/>
              <a:buChar char="§"/>
            </a:pPr>
            <a:r>
              <a:rPr lang="en-US" dirty="0" err="1" smtClean="0"/>
              <a:t>Agapetus</a:t>
            </a:r>
            <a:r>
              <a:rPr lang="en-US" dirty="0" smtClean="0"/>
              <a:t> II (946-955)</a:t>
            </a:r>
          </a:p>
          <a:p>
            <a:endParaRPr lang="en-US" dirty="0"/>
          </a:p>
          <a:p>
            <a:pPr marL="285750" indent="-285750">
              <a:buFont typeface="Wingdings" panose="05000000000000000000" pitchFamily="2" charset="2"/>
              <a:buChar char="§"/>
            </a:pPr>
            <a:r>
              <a:rPr lang="en-US" dirty="0" smtClean="0"/>
              <a:t>John XII (955-963) was a grandson of </a:t>
            </a:r>
            <a:r>
              <a:rPr lang="en-US" dirty="0" err="1" smtClean="0"/>
              <a:t>Marozia</a:t>
            </a:r>
            <a:r>
              <a:rPr lang="en-US" dirty="0" smtClean="0"/>
              <a:t>.  He was guilty of almost every crime.  Violated virgins and widows, lived with is father’s mistress, made the Papal Palace a brothel.  He was killed by a jealous husband while in the act of adultery.</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Benedict VIII (1012-1024)</a:t>
            </a:r>
          </a:p>
          <a:p>
            <a:pPr marL="285750" indent="-285750">
              <a:buFont typeface="Wingdings" panose="05000000000000000000" pitchFamily="2" charset="2"/>
              <a:buChar char="§"/>
            </a:pPr>
            <a:r>
              <a:rPr lang="en-US" dirty="0" smtClean="0"/>
              <a:t>John XIX (1024-1033) both Benedict and John bought the Office of the Pope with bribery.</a:t>
            </a:r>
          </a:p>
        </p:txBody>
      </p:sp>
    </p:spTree>
    <p:extLst>
      <p:ext uri="{BB962C8B-B14F-4D97-AF65-F5344CB8AC3E}">
        <p14:creationId xmlns:p14="http://schemas.microsoft.com/office/powerpoint/2010/main" val="1617256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2308324"/>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Benedict IV (1022-1045) [note the overlap] was made Pope as a 12 year old boy through bargains with powerful Roman families.  He committed murders and adulteries in broad daylight.  Robbed pilgrims.  The people drove him out of Rome.  Called the worst of all the Popes.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Benedict IX, Gregory VI and Sylvester III (1045-1046) all three rival Popes.  Hired assassins swarmed </a:t>
            </a:r>
            <a:r>
              <a:rPr lang="en-US" dirty="0"/>
              <a:t>R</a:t>
            </a:r>
            <a:r>
              <a:rPr lang="en-US" dirty="0" smtClean="0"/>
              <a:t>ome.</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Clement II (1046-1047) appointed Pope by Emperor Henry III of Germany “because no Roman clergyman could be found who was free of the pollution of simony and fornication.”</a:t>
            </a:r>
          </a:p>
        </p:txBody>
      </p:sp>
    </p:spTree>
    <p:extLst>
      <p:ext uri="{BB962C8B-B14F-4D97-AF65-F5344CB8AC3E}">
        <p14:creationId xmlns:p14="http://schemas.microsoft.com/office/powerpoint/2010/main" val="2743182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2862322"/>
          </a:xfrm>
          <a:prstGeom prst="rect">
            <a:avLst/>
          </a:prstGeom>
          <a:noFill/>
        </p:spPr>
        <p:txBody>
          <a:bodyPr wrap="square" rtlCol="0">
            <a:spAutoFit/>
          </a:bodyPr>
          <a:lstStyle/>
          <a:p>
            <a:r>
              <a:rPr lang="en-US" dirty="0" smtClean="0"/>
              <a:t>The Golden Age of Papal Power</a:t>
            </a:r>
          </a:p>
          <a:p>
            <a:r>
              <a:rPr lang="en-US" dirty="0" smtClean="0"/>
              <a:t>Hildebrand of </a:t>
            </a:r>
            <a:r>
              <a:rPr lang="en-US" dirty="0" err="1" smtClean="0"/>
              <a:t>Sovana</a:t>
            </a:r>
            <a:r>
              <a:rPr lang="en-US" dirty="0" smtClean="0"/>
              <a:t> (later Pope Gregory VII) oversaw the appointment of the next five Popes.</a:t>
            </a:r>
          </a:p>
          <a:p>
            <a:pPr marL="285750" indent="-285750">
              <a:buFont typeface="Wingdings" panose="05000000000000000000" pitchFamily="2" charset="2"/>
              <a:buChar char="§"/>
            </a:pPr>
            <a:r>
              <a:rPr lang="en-US" dirty="0" smtClean="0"/>
              <a:t>Leo IX (1049-1054)</a:t>
            </a:r>
          </a:p>
          <a:p>
            <a:pPr marL="285750" indent="-285750">
              <a:buFont typeface="Wingdings" panose="05000000000000000000" pitchFamily="2" charset="2"/>
              <a:buChar char="§"/>
            </a:pPr>
            <a:r>
              <a:rPr lang="en-US" dirty="0" smtClean="0"/>
              <a:t>Victor II (1055-1057)</a:t>
            </a:r>
          </a:p>
          <a:p>
            <a:pPr marL="285750" indent="-285750">
              <a:buFont typeface="Wingdings" panose="05000000000000000000" pitchFamily="2" charset="2"/>
              <a:buChar char="§"/>
            </a:pPr>
            <a:r>
              <a:rPr lang="en-US" dirty="0" smtClean="0"/>
              <a:t>Stephen IX (1057-1058)</a:t>
            </a:r>
          </a:p>
          <a:p>
            <a:pPr marL="285750" indent="-285750">
              <a:buFont typeface="Wingdings" panose="05000000000000000000" pitchFamily="2" charset="2"/>
              <a:buChar char="§"/>
            </a:pPr>
            <a:r>
              <a:rPr lang="en-US" dirty="0" smtClean="0"/>
              <a:t>Nicolas II (1059-1061)</a:t>
            </a:r>
          </a:p>
          <a:p>
            <a:pPr marL="285750" indent="-285750">
              <a:buFont typeface="Wingdings" panose="05000000000000000000" pitchFamily="2" charset="2"/>
              <a:buChar char="§"/>
            </a:pPr>
            <a:r>
              <a:rPr lang="en-US" dirty="0" smtClean="0"/>
              <a:t>Alexander II (1061-1073)</a:t>
            </a:r>
          </a:p>
          <a:p>
            <a:pPr marL="285750" indent="-285750">
              <a:buFont typeface="Wingdings" panose="05000000000000000000" pitchFamily="2" charset="2"/>
              <a:buChar char="§"/>
            </a:pPr>
            <a:r>
              <a:rPr lang="en-US" dirty="0" smtClean="0"/>
              <a:t>Gregory VII (1073-1085) brought about reforms particularly against simony which brought him against Emperor Henry IV, Emperor of Germany.  A series of wars followed which resulted Gregory being driven from Rome where he died in exile.  However, he did manage to make the Papacy independent of the Empire.</a:t>
            </a:r>
          </a:p>
        </p:txBody>
      </p:sp>
    </p:spTree>
    <p:extLst>
      <p:ext uri="{BB962C8B-B14F-4D97-AF65-F5344CB8AC3E}">
        <p14:creationId xmlns:p14="http://schemas.microsoft.com/office/powerpoint/2010/main" val="1151445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970318"/>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Innocent III (1198-1216) the most powerful of all the Popes.  He claimed to be “Vicar of Christ”, “Vicar of God,” “Supreme Sovereign over the Church and the World”.  “All things on earth and in heaven and in hell are subject to the Vicar of Christ”.</a:t>
            </a:r>
          </a:p>
          <a:p>
            <a:pPr marL="742950" lvl="1" indent="-285750">
              <a:buFont typeface="Arial" panose="020B0604020202020204" pitchFamily="34" charset="0"/>
              <a:buChar char="•"/>
            </a:pPr>
            <a:r>
              <a:rPr lang="en-US" dirty="0" smtClean="0"/>
              <a:t>All the kings of Europe and even the Byzantine Empire obeyed his will.</a:t>
            </a:r>
          </a:p>
          <a:p>
            <a:pPr marL="742950" lvl="1" indent="-285750">
              <a:buFont typeface="Arial" panose="020B0604020202020204" pitchFamily="34" charset="0"/>
              <a:buChar char="•"/>
            </a:pPr>
            <a:r>
              <a:rPr lang="en-US" dirty="0" smtClean="0"/>
              <a:t>He ordered two crusades</a:t>
            </a:r>
          </a:p>
          <a:p>
            <a:pPr marL="742950" lvl="1" indent="-285750">
              <a:buFont typeface="Arial" panose="020B0604020202020204" pitchFamily="34" charset="0"/>
              <a:buChar char="•"/>
            </a:pPr>
            <a:r>
              <a:rPr lang="en-US" dirty="0" smtClean="0"/>
              <a:t>Decreed transubstantiation</a:t>
            </a:r>
          </a:p>
          <a:p>
            <a:pPr marL="1200150" lvl="2" indent="-285750">
              <a:buFont typeface="Arial" panose="020B0604020202020204" pitchFamily="34" charset="0"/>
              <a:buChar char="•"/>
            </a:pPr>
            <a:r>
              <a:rPr lang="en-US" dirty="0" smtClean="0"/>
              <a:t>The change of substance or essence by which bread and wine become the body and blood of Christ.</a:t>
            </a:r>
          </a:p>
          <a:p>
            <a:pPr marL="742950" lvl="1" indent="-285750">
              <a:buFont typeface="Arial" panose="020B0604020202020204" pitchFamily="34" charset="0"/>
              <a:buChar char="•"/>
            </a:pPr>
            <a:r>
              <a:rPr lang="en-US" dirty="0" smtClean="0"/>
              <a:t>Confirmed auricular confession</a:t>
            </a:r>
          </a:p>
          <a:p>
            <a:pPr marL="1200150" lvl="2" indent="-285750">
              <a:buFont typeface="Arial" panose="020B0604020202020204" pitchFamily="34" charset="0"/>
              <a:buChar char="•"/>
            </a:pPr>
            <a:r>
              <a:rPr lang="en-US" dirty="0" smtClean="0"/>
              <a:t>Requirement to confess all sins to a human priest as the only way to Heaven.</a:t>
            </a:r>
          </a:p>
          <a:p>
            <a:pPr marL="742950" lvl="1" indent="-285750">
              <a:buFont typeface="Arial" panose="020B0604020202020204" pitchFamily="34" charset="0"/>
              <a:buChar char="•"/>
            </a:pPr>
            <a:r>
              <a:rPr lang="en-US" dirty="0" smtClean="0"/>
              <a:t>Declared papal infallibility</a:t>
            </a:r>
          </a:p>
          <a:p>
            <a:pPr marL="742950" lvl="1" indent="-285750">
              <a:buFont typeface="Arial" panose="020B0604020202020204" pitchFamily="34" charset="0"/>
              <a:buChar char="•"/>
            </a:pPr>
            <a:r>
              <a:rPr lang="en-US" dirty="0" smtClean="0"/>
              <a:t>Condemned the Magna Carta</a:t>
            </a:r>
          </a:p>
          <a:p>
            <a:pPr marL="742950" lvl="1" indent="-285750">
              <a:buFont typeface="Arial" panose="020B0604020202020204" pitchFamily="34" charset="0"/>
              <a:buChar char="•"/>
            </a:pPr>
            <a:r>
              <a:rPr lang="en-US" dirty="0" smtClean="0"/>
              <a:t>Forbade reading of the Bible in the vernacular</a:t>
            </a:r>
          </a:p>
          <a:p>
            <a:pPr marL="742950" lvl="1" indent="-285750">
              <a:buFont typeface="Arial" panose="020B0604020202020204" pitchFamily="34" charset="0"/>
              <a:buChar char="•"/>
            </a:pPr>
            <a:r>
              <a:rPr lang="en-US" dirty="0" smtClean="0"/>
              <a:t>Initiated the Inquisition</a:t>
            </a:r>
          </a:p>
          <a:p>
            <a:pPr marL="742950" lvl="1" indent="-285750">
              <a:buFont typeface="Arial" panose="020B0604020202020204" pitchFamily="34" charset="0"/>
              <a:buChar char="•"/>
            </a:pPr>
            <a:r>
              <a:rPr lang="en-US" dirty="0" smtClean="0"/>
              <a:t>Ordered the extermination </a:t>
            </a:r>
            <a:r>
              <a:rPr lang="en-US" dirty="0" smtClean="0"/>
              <a:t>of the Albigenses (</a:t>
            </a:r>
            <a:r>
              <a:rPr lang="en-US" dirty="0" err="1" smtClean="0"/>
              <a:t>Carthari</a:t>
            </a:r>
            <a:r>
              <a:rPr lang="en-US" dirty="0" smtClean="0"/>
              <a:t>).</a:t>
            </a:r>
            <a:endParaRPr lang="en-US" dirty="0" smtClean="0"/>
          </a:p>
        </p:txBody>
      </p:sp>
    </p:spTree>
    <p:extLst>
      <p:ext uri="{BB962C8B-B14F-4D97-AF65-F5344CB8AC3E}">
        <p14:creationId xmlns:p14="http://schemas.microsoft.com/office/powerpoint/2010/main" val="76963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646331"/>
          </a:xfrm>
          <a:prstGeom prst="rect">
            <a:avLst/>
          </a:prstGeom>
          <a:noFill/>
        </p:spPr>
        <p:txBody>
          <a:bodyPr wrap="square" rtlCol="0">
            <a:spAutoFit/>
          </a:bodyPr>
          <a:lstStyle/>
          <a:p>
            <a:r>
              <a:rPr lang="en-US" dirty="0" smtClean="0"/>
              <a:t>More blood was shed under Innocent </a:t>
            </a:r>
            <a:r>
              <a:rPr lang="en-US" dirty="0" smtClean="0"/>
              <a:t>III </a:t>
            </a:r>
            <a:r>
              <a:rPr lang="en-US" dirty="0" smtClean="0"/>
              <a:t>and his successor than any other period in church history until the Reformation.</a:t>
            </a:r>
          </a:p>
        </p:txBody>
      </p:sp>
    </p:spTree>
    <p:extLst>
      <p:ext uri="{BB962C8B-B14F-4D97-AF65-F5344CB8AC3E}">
        <p14:creationId xmlns:p14="http://schemas.microsoft.com/office/powerpoint/2010/main" val="599929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2031325"/>
          </a:xfrm>
          <a:prstGeom prst="rect">
            <a:avLst/>
          </a:prstGeom>
          <a:noFill/>
        </p:spPr>
        <p:txBody>
          <a:bodyPr wrap="square" rtlCol="0">
            <a:spAutoFit/>
          </a:bodyPr>
          <a:lstStyle/>
          <a:p>
            <a:r>
              <a:rPr lang="en-US" dirty="0" smtClean="0"/>
              <a:t>The inquisition, called “The Holy Office” was instituted by Pope Innocent III and perfected by Pope Gregory IX.</a:t>
            </a:r>
          </a:p>
          <a:p>
            <a:pPr marL="742950" lvl="1" indent="-285750">
              <a:buFont typeface="Wingdings" panose="05000000000000000000" pitchFamily="2" charset="2"/>
              <a:buChar char="§"/>
            </a:pPr>
            <a:r>
              <a:rPr lang="en-US" dirty="0" smtClean="0"/>
              <a:t>Everyone required to inform against Heretics.</a:t>
            </a:r>
          </a:p>
          <a:p>
            <a:pPr marL="742950" lvl="1" indent="-285750">
              <a:buFont typeface="Wingdings" panose="05000000000000000000" pitchFamily="2" charset="2"/>
              <a:buChar char="§"/>
            </a:pPr>
            <a:r>
              <a:rPr lang="en-US" dirty="0" smtClean="0"/>
              <a:t>Suspects were subject to torture without knowing their accuser.</a:t>
            </a:r>
          </a:p>
          <a:p>
            <a:pPr marL="742950" lvl="1" indent="-285750">
              <a:buFont typeface="Wingdings" panose="05000000000000000000" pitchFamily="2" charset="2"/>
              <a:buChar char="§"/>
            </a:pPr>
            <a:r>
              <a:rPr lang="en-US" dirty="0" smtClean="0"/>
              <a:t>Proceedings were secret.</a:t>
            </a:r>
          </a:p>
          <a:p>
            <a:pPr marL="742950" lvl="1" indent="-285750">
              <a:buFont typeface="Wingdings" panose="05000000000000000000" pitchFamily="2" charset="2"/>
              <a:buChar char="§"/>
            </a:pPr>
            <a:r>
              <a:rPr lang="en-US" dirty="0" smtClean="0"/>
              <a:t>Inquisitor pronounced sentence and the victim was turned over to civil authorities for imprisonment or burning.</a:t>
            </a:r>
          </a:p>
          <a:p>
            <a:pPr marL="742950" lvl="1" indent="-285750">
              <a:buFont typeface="Wingdings" panose="05000000000000000000" pitchFamily="2" charset="2"/>
              <a:buChar char="§"/>
            </a:pPr>
            <a:r>
              <a:rPr lang="en-US" dirty="0" smtClean="0"/>
              <a:t>Victim’s property was confiscated and divided between church and state.</a:t>
            </a:r>
          </a:p>
        </p:txBody>
      </p:sp>
    </p:spTree>
    <p:extLst>
      <p:ext uri="{BB962C8B-B14F-4D97-AF65-F5344CB8AC3E}">
        <p14:creationId xmlns:p14="http://schemas.microsoft.com/office/powerpoint/2010/main" val="448795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Cathars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330605"/>
            <a:ext cx="9608243" cy="2862322"/>
          </a:xfrm>
          <a:prstGeom prst="rect">
            <a:avLst/>
          </a:prstGeom>
          <a:noFill/>
        </p:spPr>
        <p:txBody>
          <a:bodyPr wrap="square" rtlCol="0">
            <a:spAutoFit/>
          </a:bodyPr>
          <a:lstStyle/>
          <a:p>
            <a:r>
              <a:rPr lang="en-US" dirty="0" smtClean="0"/>
              <a:t>The </a:t>
            </a:r>
            <a:r>
              <a:rPr lang="en-US" dirty="0" err="1" smtClean="0"/>
              <a:t>Cathars</a:t>
            </a:r>
            <a:r>
              <a:rPr lang="en-US" dirty="0" smtClean="0"/>
              <a:t>, or Albigenses, lived in southern France and northern Spain and Italy.</a:t>
            </a:r>
          </a:p>
          <a:p>
            <a:pPr marL="285750" indent="-285750">
              <a:buFont typeface="Arial" panose="020B0604020202020204" pitchFamily="34" charset="0"/>
              <a:buChar char="•"/>
            </a:pPr>
            <a:r>
              <a:rPr lang="en-US" dirty="0" smtClean="0"/>
              <a:t>A Christian dualism faith.</a:t>
            </a:r>
          </a:p>
          <a:p>
            <a:pPr marL="742950" lvl="1" indent="-285750">
              <a:buFont typeface="Arial" panose="020B0604020202020204" pitchFamily="34" charset="0"/>
              <a:buChar char="•"/>
            </a:pPr>
            <a:r>
              <a:rPr lang="en-US" dirty="0" smtClean="0"/>
              <a:t>Belief that two principles exist. One good, one evil.</a:t>
            </a:r>
          </a:p>
          <a:p>
            <a:pPr marL="742950" lvl="1" indent="-285750">
              <a:buFont typeface="Arial" panose="020B0604020202020204" pitchFamily="34" charset="0"/>
              <a:buChar char="•"/>
            </a:pPr>
            <a:r>
              <a:rPr lang="en-US" dirty="0" smtClean="0"/>
              <a:t>The material world is evil.</a:t>
            </a:r>
          </a:p>
          <a:p>
            <a:pPr marL="285750" indent="-285750">
              <a:buFont typeface="Arial" panose="020B0604020202020204" pitchFamily="34" charset="0"/>
              <a:buChar char="•"/>
            </a:pPr>
            <a:r>
              <a:rPr lang="en-US" dirty="0" smtClean="0"/>
              <a:t>Preached against immoralities of the priesthood, the worship of saints and images.</a:t>
            </a:r>
          </a:p>
          <a:p>
            <a:pPr marL="285750" indent="-285750">
              <a:buFont typeface="Arial" panose="020B0604020202020204" pitchFamily="34" charset="0"/>
              <a:buChar char="•"/>
            </a:pPr>
            <a:r>
              <a:rPr lang="en-US" dirty="0" smtClean="0"/>
              <a:t>Rejected the clergy and their claims</a:t>
            </a:r>
          </a:p>
          <a:p>
            <a:pPr marL="285750" indent="-285750">
              <a:buFont typeface="Arial" panose="020B0604020202020204" pitchFamily="34" charset="0"/>
              <a:buChar char="•"/>
            </a:pPr>
            <a:r>
              <a:rPr lang="en-US" dirty="0" smtClean="0"/>
              <a:t>Opposed the claims of the Church of Rome</a:t>
            </a:r>
          </a:p>
          <a:p>
            <a:pPr marL="285750" indent="-285750">
              <a:buFont typeface="Arial" panose="020B0604020202020204" pitchFamily="34" charset="0"/>
              <a:buChar char="•"/>
            </a:pPr>
            <a:r>
              <a:rPr lang="en-US" dirty="0" smtClean="0"/>
              <a:t>Lived self-denying lives</a:t>
            </a:r>
          </a:p>
          <a:p>
            <a:pPr marL="285750" indent="-285750">
              <a:buFont typeface="Arial" panose="020B0604020202020204" pitchFamily="34" charset="0"/>
              <a:buChar char="•"/>
            </a:pPr>
            <a:r>
              <a:rPr lang="en-US" dirty="0" smtClean="0"/>
              <a:t>Zealous for moral purity.</a:t>
            </a:r>
          </a:p>
          <a:p>
            <a:endParaRPr lang="en-US" dirty="0" smtClean="0"/>
          </a:p>
        </p:txBody>
      </p:sp>
    </p:spTree>
    <p:extLst>
      <p:ext uri="{BB962C8B-B14F-4D97-AF65-F5344CB8AC3E}">
        <p14:creationId xmlns:p14="http://schemas.microsoft.com/office/powerpoint/2010/main" val="2721839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Waldensians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330605"/>
            <a:ext cx="9608243" cy="1200329"/>
          </a:xfrm>
          <a:prstGeom prst="rect">
            <a:avLst/>
          </a:prstGeom>
          <a:noFill/>
        </p:spPr>
        <p:txBody>
          <a:bodyPr wrap="square" rtlCol="0">
            <a:spAutoFit/>
          </a:bodyPr>
          <a:lstStyle/>
          <a:p>
            <a:r>
              <a:rPr lang="en-US" dirty="0" smtClean="0"/>
              <a:t>The </a:t>
            </a:r>
            <a:r>
              <a:rPr lang="en-US" dirty="0" err="1" smtClean="0"/>
              <a:t>Waldenses</a:t>
            </a:r>
            <a:r>
              <a:rPr lang="en-US" dirty="0" smtClean="0"/>
              <a:t> were similar to the </a:t>
            </a:r>
            <a:r>
              <a:rPr lang="en-US" dirty="0" err="1" smtClean="0"/>
              <a:t>Cathars</a:t>
            </a:r>
            <a:r>
              <a:rPr lang="en-US" dirty="0" smtClean="0"/>
              <a:t> but not identical.</a:t>
            </a:r>
          </a:p>
          <a:p>
            <a:pPr marL="285750" indent="-285750">
              <a:buFont typeface="Arial" panose="020B0604020202020204" pitchFamily="34" charset="0"/>
              <a:buChar char="•"/>
            </a:pPr>
            <a:r>
              <a:rPr lang="en-US" dirty="0" smtClean="0"/>
              <a:t>Emphasized Bible reading.</a:t>
            </a:r>
          </a:p>
          <a:p>
            <a:pPr marL="285750" indent="-285750">
              <a:buFont typeface="Arial" panose="020B0604020202020204" pitchFamily="34" charset="0"/>
              <a:buChar char="•"/>
            </a:pPr>
            <a:r>
              <a:rPr lang="en-US" dirty="0" smtClean="0"/>
              <a:t>Rejected clerical usurpation and shamelessness.</a:t>
            </a:r>
          </a:p>
          <a:p>
            <a:pPr marL="285750" indent="-285750">
              <a:buFont typeface="Arial" panose="020B0604020202020204" pitchFamily="34" charset="0"/>
              <a:buChar char="•"/>
            </a:pPr>
            <a:r>
              <a:rPr lang="en-US" dirty="0" smtClean="0"/>
              <a:t>Sought to follow Christ in poverty and simplicity.</a:t>
            </a:r>
          </a:p>
        </p:txBody>
      </p:sp>
    </p:spTree>
    <p:extLst>
      <p:ext uri="{BB962C8B-B14F-4D97-AF65-F5344CB8AC3E}">
        <p14:creationId xmlns:p14="http://schemas.microsoft.com/office/powerpoint/2010/main" val="617335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a:xfrm>
            <a:off x="807720" y="1414145"/>
            <a:ext cx="10515600" cy="1496695"/>
          </a:xfrm>
        </p:spPr>
        <p:txBody>
          <a:bodyPr>
            <a:normAutofit/>
          </a:bodyPr>
          <a:lstStyle/>
          <a:p>
            <a:r>
              <a:rPr lang="en-US" dirty="0" smtClean="0"/>
              <a:t>Where is Patmos?</a:t>
            </a:r>
          </a:p>
          <a:p>
            <a:pPr lvl="1"/>
            <a:r>
              <a:rPr lang="en-US" dirty="0" smtClean="0"/>
              <a:t>Patmos is an island in the Aegean sea.  It is part of Greece, located very close to modern day Turkey.</a:t>
            </a:r>
          </a:p>
        </p:txBody>
      </p:sp>
      <p:pic>
        <p:nvPicPr>
          <p:cNvPr id="4" name="patmo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82951" y="2804160"/>
            <a:ext cx="6020324" cy="3825239"/>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96736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2585323"/>
          </a:xfrm>
          <a:prstGeom prst="rect">
            <a:avLst/>
          </a:prstGeom>
          <a:noFill/>
        </p:spPr>
        <p:txBody>
          <a:bodyPr wrap="square" rtlCol="0">
            <a:spAutoFit/>
          </a:bodyPr>
          <a:lstStyle/>
          <a:p>
            <a:r>
              <a:rPr lang="en-US" dirty="0" smtClean="0"/>
              <a:t>The </a:t>
            </a:r>
            <a:r>
              <a:rPr lang="en-US" dirty="0" err="1" smtClean="0"/>
              <a:t>Cathars</a:t>
            </a:r>
            <a:r>
              <a:rPr lang="en-US" dirty="0" smtClean="0"/>
              <a:t> and </a:t>
            </a:r>
            <a:r>
              <a:rPr lang="en-US" dirty="0" smtClean="0"/>
              <a:t>Waldensians </a:t>
            </a:r>
            <a:r>
              <a:rPr lang="en-US" dirty="0" smtClean="0"/>
              <a:t>were both pre-Protestant Christian movements.</a:t>
            </a:r>
          </a:p>
          <a:p>
            <a:r>
              <a:rPr lang="en-US" dirty="0" smtClean="0"/>
              <a:t>Pope Innocent III invoked a crusade against the </a:t>
            </a:r>
            <a:r>
              <a:rPr lang="en-US" dirty="0" err="1" smtClean="0"/>
              <a:t>Cathars</a:t>
            </a:r>
            <a:r>
              <a:rPr lang="en-US" dirty="0" smtClean="0"/>
              <a:t> in 1208 which wiped out town after town until the </a:t>
            </a:r>
            <a:r>
              <a:rPr lang="en-US" dirty="0" err="1" smtClean="0"/>
              <a:t>Cathars</a:t>
            </a:r>
            <a:r>
              <a:rPr lang="en-US" dirty="0" smtClean="0"/>
              <a:t> were wiped out.</a:t>
            </a:r>
          </a:p>
          <a:p>
            <a:endParaRPr lang="en-US" dirty="0" smtClean="0"/>
          </a:p>
          <a:p>
            <a:r>
              <a:rPr lang="en-US" dirty="0" smtClean="0"/>
              <a:t>The Waldensians were similarly wiped out, though some survived in the Alpine Valleys near Turin.</a:t>
            </a:r>
          </a:p>
          <a:p>
            <a:r>
              <a:rPr lang="en-US" dirty="0" smtClean="0"/>
              <a:t>Between 1540-1570, 900,000 or more “protestants” were put to death by the Pope’s war of extermination of the Waldensians.</a:t>
            </a:r>
          </a:p>
          <a:p>
            <a:endParaRPr lang="en-US" dirty="0"/>
          </a:p>
          <a:p>
            <a:r>
              <a:rPr lang="en-US" dirty="0" smtClean="0"/>
              <a:t>The Inquisition lasted over 500 years.</a:t>
            </a:r>
          </a:p>
        </p:txBody>
      </p:sp>
    </p:spTree>
    <p:extLst>
      <p:ext uri="{BB962C8B-B14F-4D97-AF65-F5344CB8AC3E}">
        <p14:creationId xmlns:p14="http://schemas.microsoft.com/office/powerpoint/2010/main" val="3100402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Boniface VIII (1294-1303) – declared in the </a:t>
            </a:r>
            <a:r>
              <a:rPr lang="en-US" dirty="0" err="1" smtClean="0"/>
              <a:t>Unam</a:t>
            </a:r>
            <a:r>
              <a:rPr lang="en-US" dirty="0" smtClean="0"/>
              <a:t> </a:t>
            </a:r>
            <a:r>
              <a:rPr lang="en-US" dirty="0" err="1" smtClean="0"/>
              <a:t>Sanctam</a:t>
            </a:r>
            <a:endParaRPr lang="en-US" dirty="0" smtClean="0"/>
          </a:p>
          <a:p>
            <a:pPr lvl="1"/>
            <a:r>
              <a:rPr lang="en-US" dirty="0" smtClean="0"/>
              <a:t>“We declare, affirm, define and pronounce that it is altogether necessary for salvation that every creature be subject to the Roman Pontiff.”</a:t>
            </a:r>
          </a:p>
          <a:p>
            <a:pPr lvl="1"/>
            <a:r>
              <a:rPr lang="en-US" dirty="0"/>
              <a:t>H</a:t>
            </a:r>
            <a:r>
              <a:rPr lang="en-US" dirty="0" smtClean="0"/>
              <a:t>e </a:t>
            </a:r>
            <a:r>
              <a:rPr lang="en-US" dirty="0" smtClean="0"/>
              <a:t>was corrupt enough that Dante (who visited Rome during Boniface’s reign) called the Vatican a “sewer of corruption” and assigned Boniface VIII, Nicolas III and Clement V to the lower parts of Hell in his book.</a:t>
            </a:r>
            <a:endParaRPr lang="en-US" dirty="0"/>
          </a:p>
          <a:p>
            <a:r>
              <a:rPr lang="en-US" dirty="0" smtClean="0"/>
              <a:t>	</a:t>
            </a:r>
          </a:p>
        </p:txBody>
      </p:sp>
    </p:spTree>
    <p:extLst>
      <p:ext uri="{BB962C8B-B14F-4D97-AF65-F5344CB8AC3E}">
        <p14:creationId xmlns:p14="http://schemas.microsoft.com/office/powerpoint/2010/main" val="414391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139321"/>
          </a:xfrm>
          <a:prstGeom prst="rect">
            <a:avLst/>
          </a:prstGeom>
          <a:noFill/>
        </p:spPr>
        <p:txBody>
          <a:bodyPr wrap="square" rtlCol="0">
            <a:spAutoFit/>
          </a:bodyPr>
          <a:lstStyle/>
          <a:p>
            <a:r>
              <a:rPr lang="en-US" dirty="0" smtClean="0"/>
              <a:t>France controlled the Papacy between 1305 and 1377.</a:t>
            </a:r>
          </a:p>
          <a:p>
            <a:r>
              <a:rPr lang="en-US" dirty="0" smtClean="0"/>
              <a:t>During this time there were two Popes.  One in Avignon and one in Rome.  Both claiming to be the “Vicar of Christ”.</a:t>
            </a:r>
          </a:p>
          <a:p>
            <a:pPr marL="285750" indent="-285750">
              <a:buFont typeface="Arial" panose="020B0604020202020204" pitchFamily="34" charset="0"/>
              <a:buChar char="•"/>
            </a:pPr>
            <a:r>
              <a:rPr lang="en-US" dirty="0" smtClean="0"/>
              <a:t>John XXIII (1410-1415) – As Cardinal in Bologna, 200 maidens, nuns and married women fell to his amours. </a:t>
            </a:r>
          </a:p>
          <a:p>
            <a:r>
              <a:rPr lang="en-US" dirty="0" smtClean="0"/>
              <a:t>	As Pope:</a:t>
            </a:r>
          </a:p>
          <a:p>
            <a:pPr marL="1657350" lvl="3" indent="-285750">
              <a:buFont typeface="Arial" panose="020B0604020202020204" pitchFamily="34" charset="0"/>
              <a:buChar char="•"/>
            </a:pPr>
            <a:r>
              <a:rPr lang="en-US" dirty="0" smtClean="0"/>
              <a:t>Violated virgins and nuns</a:t>
            </a:r>
          </a:p>
          <a:p>
            <a:pPr marL="1657350" lvl="3" indent="-285750">
              <a:buFont typeface="Arial" panose="020B0604020202020204" pitchFamily="34" charset="0"/>
              <a:buChar char="•"/>
            </a:pPr>
            <a:r>
              <a:rPr lang="en-US" dirty="0" smtClean="0"/>
              <a:t>Lived in adultery with his brother’s wife</a:t>
            </a:r>
          </a:p>
          <a:p>
            <a:pPr marL="1657350" lvl="3" indent="-285750">
              <a:buFont typeface="Arial" panose="020B0604020202020204" pitchFamily="34" charset="0"/>
              <a:buChar char="•"/>
            </a:pPr>
            <a:r>
              <a:rPr lang="en-US" dirty="0" smtClean="0"/>
              <a:t>Guilty of sodomy and other nameless vices</a:t>
            </a:r>
          </a:p>
          <a:p>
            <a:pPr marL="1657350" lvl="3" indent="-285750">
              <a:buFont typeface="Arial" panose="020B0604020202020204" pitchFamily="34" charset="0"/>
              <a:buChar char="•"/>
            </a:pPr>
            <a:r>
              <a:rPr lang="en-US" dirty="0" smtClean="0"/>
              <a:t>Bought the Papal Office</a:t>
            </a:r>
          </a:p>
          <a:p>
            <a:pPr marL="1657350" lvl="3" indent="-285750">
              <a:buFont typeface="Arial" panose="020B0604020202020204" pitchFamily="34" charset="0"/>
              <a:buChar char="•"/>
            </a:pPr>
            <a:r>
              <a:rPr lang="en-US" dirty="0" smtClean="0"/>
              <a:t>Sold Cardinalates to children of wealthy family</a:t>
            </a:r>
          </a:p>
          <a:p>
            <a:pPr marL="1657350" lvl="3" indent="-285750">
              <a:buFont typeface="Arial" panose="020B0604020202020204" pitchFamily="34" charset="0"/>
              <a:buChar char="•"/>
            </a:pPr>
            <a:r>
              <a:rPr lang="en-US" dirty="0" smtClean="0"/>
              <a:t>Openly denied the future life.	</a:t>
            </a:r>
          </a:p>
        </p:txBody>
      </p:sp>
    </p:spTree>
    <p:extLst>
      <p:ext uri="{BB962C8B-B14F-4D97-AF65-F5344CB8AC3E}">
        <p14:creationId xmlns:p14="http://schemas.microsoft.com/office/powerpoint/2010/main" val="3045857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Pius II (1458-1464) – fathered many illegitimate children and spoke openly of his methods of seducing women and even offered to instruct young men in methods of self indulgence.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Paul II (1464-1471) – “filled his house with concubines.”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smtClean="0"/>
              <a:t>Sixtus</a:t>
            </a:r>
            <a:r>
              <a:rPr lang="en-US" dirty="0" smtClean="0"/>
              <a:t> IV (1471-1484)- </a:t>
            </a:r>
          </a:p>
          <a:p>
            <a:pPr marL="742950" lvl="1" indent="-285750">
              <a:buFont typeface="Arial" panose="020B0604020202020204" pitchFamily="34" charset="0"/>
              <a:buChar char="•"/>
            </a:pPr>
            <a:r>
              <a:rPr lang="en-US" dirty="0" smtClean="0"/>
              <a:t>Sanctioned the Spanish Inquisition</a:t>
            </a:r>
          </a:p>
          <a:p>
            <a:pPr marL="742950" lvl="1" indent="-285750">
              <a:buFont typeface="Arial" panose="020B0604020202020204" pitchFamily="34" charset="0"/>
              <a:buChar char="•"/>
            </a:pPr>
            <a:r>
              <a:rPr lang="en-US" dirty="0" smtClean="0"/>
              <a:t>Decreed that money would deliver souls from Purgatory</a:t>
            </a:r>
          </a:p>
          <a:p>
            <a:pPr marL="742950" lvl="1" indent="-285750">
              <a:buFont typeface="Arial" panose="020B0604020202020204" pitchFamily="34" charset="0"/>
              <a:buChar char="•"/>
            </a:pPr>
            <a:r>
              <a:rPr lang="en-US" dirty="0" smtClean="0"/>
              <a:t>Implicated in a plot to murder Lorenzo de Medici (and others who opposed his policies)</a:t>
            </a:r>
          </a:p>
          <a:p>
            <a:pPr marL="742950" lvl="1" indent="-285750">
              <a:buFont typeface="Arial" panose="020B0604020202020204" pitchFamily="34" charset="0"/>
              <a:buChar char="•"/>
            </a:pPr>
            <a:r>
              <a:rPr lang="en-US" dirty="0" smtClean="0"/>
              <a:t>Made 8 of his nephews Cardinals</a:t>
            </a:r>
          </a:p>
        </p:txBody>
      </p:sp>
    </p:spTree>
    <p:extLst>
      <p:ext uri="{BB962C8B-B14F-4D97-AF65-F5344CB8AC3E}">
        <p14:creationId xmlns:p14="http://schemas.microsoft.com/office/powerpoint/2010/main" val="126132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Innocent VIII (1484-1492) –</a:t>
            </a:r>
          </a:p>
          <a:p>
            <a:pPr marL="742950" lvl="1" indent="-285750">
              <a:buFont typeface="Arial" panose="020B0604020202020204" pitchFamily="34" charset="0"/>
              <a:buChar char="•"/>
            </a:pPr>
            <a:r>
              <a:rPr lang="en-US" dirty="0" smtClean="0"/>
              <a:t>Had 16 children by various married women</a:t>
            </a:r>
          </a:p>
          <a:p>
            <a:pPr marL="742950" lvl="1" indent="-285750">
              <a:buFont typeface="Arial" panose="020B0604020202020204" pitchFamily="34" charset="0"/>
              <a:buChar char="•"/>
            </a:pPr>
            <a:r>
              <a:rPr lang="en-US" dirty="0" smtClean="0"/>
              <a:t>Multiplied church offices and sold them</a:t>
            </a:r>
          </a:p>
          <a:p>
            <a:pPr marL="742950" lvl="1" indent="-285750">
              <a:buFont typeface="Arial" panose="020B0604020202020204" pitchFamily="34" charset="0"/>
              <a:buChar char="•"/>
            </a:pPr>
            <a:r>
              <a:rPr lang="en-US" dirty="0" smtClean="0"/>
              <a:t>Decreed the extermination of the Waldensians</a:t>
            </a:r>
          </a:p>
          <a:p>
            <a:pPr marL="742950" lvl="1" indent="-285750">
              <a:buFont typeface="Arial" panose="020B0604020202020204" pitchFamily="34" charset="0"/>
              <a:buChar char="•"/>
            </a:pPr>
            <a:r>
              <a:rPr lang="en-US" dirty="0" smtClean="0"/>
              <a:t>Appointed Thomas of Torquemada Inquisitor General of Spain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Alexander VI (1492-1503) –</a:t>
            </a:r>
          </a:p>
          <a:p>
            <a:pPr marL="742950" lvl="1" indent="-285750">
              <a:buFont typeface="Arial" panose="020B0604020202020204" pitchFamily="34" charset="0"/>
              <a:buChar char="•"/>
            </a:pPr>
            <a:r>
              <a:rPr lang="en-US" dirty="0" smtClean="0"/>
              <a:t>The most corrupt of the Renaissance Popes</a:t>
            </a:r>
          </a:p>
          <a:p>
            <a:pPr marL="742950" lvl="1" indent="-285750">
              <a:buFont typeface="Arial" panose="020B0604020202020204" pitchFamily="34" charset="0"/>
              <a:buChar char="•"/>
            </a:pPr>
            <a:r>
              <a:rPr lang="en-US" dirty="0" smtClean="0"/>
              <a:t>Bought the Papacy</a:t>
            </a:r>
          </a:p>
          <a:p>
            <a:pPr marL="742950" lvl="1" indent="-285750">
              <a:buFont typeface="Arial" panose="020B0604020202020204" pitchFamily="34" charset="0"/>
              <a:buChar char="•"/>
            </a:pPr>
            <a:r>
              <a:rPr lang="en-US" dirty="0" smtClean="0"/>
              <a:t>Made new Cardinal positions for money</a:t>
            </a:r>
          </a:p>
          <a:p>
            <a:pPr marL="742950" lvl="1" indent="-285750">
              <a:buFont typeface="Arial" panose="020B0604020202020204" pitchFamily="34" charset="0"/>
              <a:buChar char="•"/>
            </a:pPr>
            <a:r>
              <a:rPr lang="en-US" dirty="0" smtClean="0"/>
              <a:t>Had a number of Illegitimate children whom he openly acknowledged and appointed to church office</a:t>
            </a:r>
          </a:p>
          <a:p>
            <a:pPr marL="742950" lvl="1" indent="-285750">
              <a:buFont typeface="Arial" panose="020B0604020202020204" pitchFamily="34" charset="0"/>
              <a:buChar char="•"/>
            </a:pPr>
            <a:r>
              <a:rPr lang="en-US" dirty="0" smtClean="0"/>
              <a:t>One of his mistresses was the sister of the cardinal who became the next Pope </a:t>
            </a:r>
            <a:r>
              <a:rPr lang="en-US" smtClean="0"/>
              <a:t>(Pius III)</a:t>
            </a:r>
            <a:endParaRPr lang="en-US" dirty="0" smtClean="0"/>
          </a:p>
        </p:txBody>
      </p:sp>
    </p:spTree>
    <p:extLst>
      <p:ext uri="{BB962C8B-B14F-4D97-AF65-F5344CB8AC3E}">
        <p14:creationId xmlns:p14="http://schemas.microsoft.com/office/powerpoint/2010/main" val="717729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Martin Luther</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Born in 1483 in </a:t>
            </a:r>
            <a:r>
              <a:rPr lang="en-US" dirty="0" err="1" smtClean="0"/>
              <a:t>Eisleben</a:t>
            </a:r>
            <a:r>
              <a:rPr lang="en-US" dirty="0" smtClean="0"/>
              <a:t>, Saxony. (near modern </a:t>
            </a:r>
            <a:r>
              <a:rPr lang="en-US" dirty="0" err="1" smtClean="0"/>
              <a:t>Reinsberg</a:t>
            </a:r>
            <a:r>
              <a:rPr lang="en-US" dirty="0" smtClean="0"/>
              <a:t>, Germany)</a:t>
            </a:r>
          </a:p>
          <a:p>
            <a:pPr marL="285750" indent="-285750">
              <a:buFont typeface="Arial" panose="020B0604020202020204" pitchFamily="34" charset="0"/>
              <a:buChar char="•"/>
            </a:pPr>
            <a:r>
              <a:rPr lang="en-US" dirty="0" smtClean="0"/>
              <a:t>His father was a poor coal miner.</a:t>
            </a:r>
          </a:p>
          <a:p>
            <a:pPr marL="285750" indent="-285750">
              <a:buFont typeface="Arial" panose="020B0604020202020204" pitchFamily="34" charset="0"/>
              <a:buChar char="•"/>
            </a:pPr>
            <a:r>
              <a:rPr lang="en-US" dirty="0" smtClean="0"/>
              <a:t>He chose to become a lawyer.</a:t>
            </a:r>
          </a:p>
          <a:p>
            <a:pPr marL="285750" indent="-285750">
              <a:buFont typeface="Arial" panose="020B0604020202020204" pitchFamily="34" charset="0"/>
              <a:buChar char="•"/>
            </a:pPr>
            <a:r>
              <a:rPr lang="en-US" dirty="0" smtClean="0"/>
              <a:t>Attended the University of Erfurt.</a:t>
            </a:r>
          </a:p>
          <a:p>
            <a:pPr marL="742950" lvl="1" indent="-285750">
              <a:buFont typeface="Arial" panose="020B0604020202020204" pitchFamily="34" charset="0"/>
              <a:buChar char="•"/>
            </a:pPr>
            <a:r>
              <a:rPr lang="en-US" dirty="0" smtClean="0"/>
              <a:t>Near the end of his schooling, in 1504, he was walking the campus grounds and a fierce storm broke out.</a:t>
            </a:r>
          </a:p>
          <a:p>
            <a:pPr marL="742950" lvl="1" indent="-285750">
              <a:buFont typeface="Arial" panose="020B0604020202020204" pitchFamily="34" charset="0"/>
              <a:buChar char="•"/>
            </a:pPr>
            <a:r>
              <a:rPr lang="en-US" dirty="0" smtClean="0"/>
              <a:t>The thunder struck so forcefully he fell to his face in fear.</a:t>
            </a:r>
            <a:r>
              <a:rPr lang="en-US" dirty="0"/>
              <a:t> </a:t>
            </a:r>
            <a:r>
              <a:rPr lang="en-US" dirty="0" smtClean="0"/>
              <a:t> Lightning struck a tree nearby.</a:t>
            </a:r>
          </a:p>
          <a:p>
            <a:pPr marL="742950" lvl="1" indent="-285750">
              <a:buFont typeface="Arial" panose="020B0604020202020204" pitchFamily="34" charset="0"/>
              <a:buChar char="•"/>
            </a:pPr>
            <a:r>
              <a:rPr lang="en-US" dirty="0" smtClean="0"/>
              <a:t>He cried out </a:t>
            </a:r>
            <a:r>
              <a:rPr lang="en-US" dirty="0" smtClean="0"/>
              <a:t>to the </a:t>
            </a:r>
            <a:r>
              <a:rPr lang="en-US" dirty="0" smtClean="0"/>
              <a:t>patron saint of coal miners.</a:t>
            </a:r>
          </a:p>
          <a:p>
            <a:pPr marL="742950" lvl="1" indent="-285750">
              <a:buFont typeface="Arial" panose="020B0604020202020204" pitchFamily="34" charset="0"/>
              <a:buChar char="•"/>
            </a:pPr>
            <a:r>
              <a:rPr lang="en-US" dirty="0" smtClean="0"/>
              <a:t>Prayed that if Saint Anne would save him he would become a monk.</a:t>
            </a:r>
          </a:p>
          <a:p>
            <a:pPr marL="742950" lvl="1" indent="-285750">
              <a:buFont typeface="Arial" panose="020B0604020202020204" pitchFamily="34" charset="0"/>
              <a:buChar char="•"/>
            </a:pPr>
            <a:r>
              <a:rPr lang="en-US" dirty="0" smtClean="0"/>
              <a:t>The storm stopped shortly afterward.</a:t>
            </a:r>
          </a:p>
          <a:p>
            <a:pPr marL="285750" indent="-285750">
              <a:buFont typeface="Arial" panose="020B0604020202020204" pitchFamily="34" charset="0"/>
              <a:buChar char="•"/>
            </a:pPr>
            <a:r>
              <a:rPr lang="en-US" dirty="0" smtClean="0"/>
              <a:t>Left law school and entered the Augustinian monastery where he obtained a Doctorate of Theology.</a:t>
            </a:r>
          </a:p>
        </p:txBody>
      </p:sp>
    </p:spTree>
    <p:extLst>
      <p:ext uri="{BB962C8B-B14F-4D97-AF65-F5344CB8AC3E}">
        <p14:creationId xmlns:p14="http://schemas.microsoft.com/office/powerpoint/2010/main" val="3251059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Martin Luther</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He studied well but became more and more troubled by a question.</a:t>
            </a:r>
          </a:p>
          <a:p>
            <a:pPr marL="742950" lvl="1" indent="-285750">
              <a:buFont typeface="Arial" panose="020B0604020202020204" pitchFamily="34" charset="0"/>
              <a:buChar char="•"/>
            </a:pPr>
            <a:r>
              <a:rPr lang="en-US" dirty="0" smtClean="0"/>
              <a:t>How can a man find favor with God?</a:t>
            </a:r>
          </a:p>
          <a:p>
            <a:pPr marL="742950" lvl="1" indent="-285750">
              <a:buFont typeface="Arial" panose="020B0604020202020204" pitchFamily="34" charset="0"/>
              <a:buChar char="•"/>
            </a:pPr>
            <a:r>
              <a:rPr lang="en-US" dirty="0" err="1" smtClean="0"/>
              <a:t>Habbakuk</a:t>
            </a:r>
            <a:r>
              <a:rPr lang="en-US" dirty="0" smtClean="0"/>
              <a:t> 2:4 became his life text.</a:t>
            </a:r>
          </a:p>
          <a:p>
            <a:pPr marL="742950" lvl="1" indent="-285750">
              <a:buFont typeface="Arial" panose="020B0604020202020204" pitchFamily="34" charset="0"/>
              <a:buChar char="•"/>
            </a:pPr>
            <a:r>
              <a:rPr lang="en-US" dirty="0" smtClean="0"/>
              <a:t>On October 31, 1517, he nailed the now famous 95 theses to the door at </a:t>
            </a:r>
            <a:r>
              <a:rPr lang="en-US" dirty="0" err="1" smtClean="0"/>
              <a:t>Wittenburg</a:t>
            </a:r>
            <a:r>
              <a:rPr lang="en-US" dirty="0" smtClean="0"/>
              <a:t> College.</a:t>
            </a:r>
          </a:p>
          <a:p>
            <a:pPr marL="742950" lvl="1" indent="-285750">
              <a:buFont typeface="Arial" panose="020B0604020202020204" pitchFamily="34" charset="0"/>
              <a:buChar char="•"/>
            </a:pPr>
            <a:r>
              <a:rPr lang="en-US" dirty="0" smtClean="0"/>
              <a:t>On December 10, 1520, Luther was excommunicated as he chose not to “retract within 60 days or death”.  He burned the papal </a:t>
            </a:r>
            <a:r>
              <a:rPr lang="en-US" dirty="0" err="1" smtClean="0"/>
              <a:t>Bul</a:t>
            </a:r>
            <a:r>
              <a:rPr lang="en-US" dirty="0" smtClean="0"/>
              <a:t> publicly and thus began the Reformation.</a:t>
            </a:r>
          </a:p>
          <a:p>
            <a:pPr marL="285750" indent="-285750">
              <a:buFont typeface="Arial" panose="020B0604020202020204" pitchFamily="34" charset="0"/>
              <a:buChar char="•"/>
            </a:pPr>
            <a:r>
              <a:rPr lang="en-US" dirty="0" smtClean="0"/>
              <a:t>Diet of </a:t>
            </a:r>
            <a:r>
              <a:rPr lang="en-US" dirty="0" err="1" smtClean="0"/>
              <a:t>Wurms</a:t>
            </a:r>
            <a:r>
              <a:rPr lang="en-US" dirty="0" smtClean="0"/>
              <a:t>: 1521</a:t>
            </a:r>
          </a:p>
          <a:p>
            <a:pPr marL="742950" lvl="1" indent="-285750">
              <a:buFont typeface="Arial" panose="020B0604020202020204" pitchFamily="34" charset="0"/>
              <a:buChar char="•"/>
            </a:pPr>
            <a:r>
              <a:rPr lang="en-US" dirty="0" smtClean="0"/>
              <a:t>It means assembly (diet) in the city of </a:t>
            </a:r>
            <a:r>
              <a:rPr lang="en-US" dirty="0" err="1" smtClean="0"/>
              <a:t>Wurms</a:t>
            </a:r>
            <a:r>
              <a:rPr lang="en-US" dirty="0" smtClean="0"/>
              <a:t>, Germany.</a:t>
            </a:r>
          </a:p>
          <a:p>
            <a:pPr marL="742950" lvl="1" indent="-285750">
              <a:buFont typeface="Arial" panose="020B0604020202020204" pitchFamily="34" charset="0"/>
              <a:buChar char="•"/>
            </a:pPr>
            <a:r>
              <a:rPr lang="en-US" dirty="0" smtClean="0"/>
              <a:t>Charles V, Emperor of the Holy Roman Empire summoned Luther to appear at the Diet where Luther made his famous statement:</a:t>
            </a:r>
          </a:p>
          <a:p>
            <a:pPr lvl="1"/>
            <a:r>
              <a:rPr lang="en-US" dirty="0" smtClean="0"/>
              <a:t>	“Here I stand; I can do naught else; so help me God.”</a:t>
            </a:r>
          </a:p>
        </p:txBody>
      </p:sp>
    </p:spTree>
    <p:extLst>
      <p:ext uri="{BB962C8B-B14F-4D97-AF65-F5344CB8AC3E}">
        <p14:creationId xmlns:p14="http://schemas.microsoft.com/office/powerpoint/2010/main" val="1222260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693319"/>
          </a:xfrm>
          <a:prstGeom prst="rect">
            <a:avLst/>
          </a:prstGeom>
          <a:noFill/>
        </p:spPr>
        <p:txBody>
          <a:bodyPr wrap="square" rtlCol="0">
            <a:spAutoFit/>
          </a:bodyPr>
          <a:lstStyle/>
          <a:p>
            <a:r>
              <a:rPr lang="en-US" dirty="0" smtClean="0"/>
              <a:t>The following wars were started by Roman Catholic Kings in order to crush the Protestants.</a:t>
            </a:r>
          </a:p>
          <a:p>
            <a:pPr marL="742950" lvl="1" indent="-285750">
              <a:buFont typeface="Arial" panose="020B0604020202020204" pitchFamily="34" charset="0"/>
              <a:buChar char="•"/>
            </a:pPr>
            <a:r>
              <a:rPr lang="en-US" dirty="0" smtClean="0"/>
              <a:t>The war on German Protestants (1566-1609)</a:t>
            </a:r>
          </a:p>
          <a:p>
            <a:pPr marL="742950" lvl="1" indent="-285750">
              <a:buFont typeface="Arial" panose="020B0604020202020204" pitchFamily="34" charset="0"/>
              <a:buChar char="•"/>
            </a:pPr>
            <a:r>
              <a:rPr lang="en-US" dirty="0" smtClean="0"/>
              <a:t>War on Protestants of Netherlands (1566-1609)</a:t>
            </a:r>
          </a:p>
          <a:p>
            <a:pPr marL="742950" lvl="1" indent="-285750">
              <a:buFont typeface="Arial" panose="020B0604020202020204" pitchFamily="34" charset="0"/>
              <a:buChar char="•"/>
            </a:pPr>
            <a:r>
              <a:rPr lang="en-US" dirty="0" smtClean="0"/>
              <a:t>Huguenot Wars in France (1572-1598)</a:t>
            </a:r>
          </a:p>
          <a:p>
            <a:pPr marL="1200150" lvl="2" indent="-285750">
              <a:buFont typeface="Arial" panose="020B0604020202020204" pitchFamily="34" charset="0"/>
              <a:buChar char="•"/>
            </a:pPr>
            <a:r>
              <a:rPr lang="en-US" dirty="0" smtClean="0"/>
              <a:t>St. Bartholomew’s Massacre. August 23, 1572</a:t>
            </a:r>
          </a:p>
          <a:p>
            <a:pPr marL="1200150" lvl="2" indent="-285750">
              <a:buFont typeface="Arial" panose="020B0604020202020204" pitchFamily="34" charset="0"/>
              <a:buChar char="•"/>
            </a:pPr>
            <a:r>
              <a:rPr lang="en-US" dirty="0" smtClean="0"/>
              <a:t>70,000 Huguenots massacred.</a:t>
            </a:r>
          </a:p>
          <a:p>
            <a:pPr marL="1657350" lvl="3" indent="-285750">
              <a:buFont typeface="Arial" panose="020B0604020202020204" pitchFamily="34" charset="0"/>
              <a:buChar char="•"/>
            </a:pPr>
            <a:r>
              <a:rPr lang="en-US" dirty="0" smtClean="0"/>
              <a:t>Rome rejoiced.  The Pope and his Cardinals went to the Church of San Marco and ordered the </a:t>
            </a:r>
            <a:r>
              <a:rPr lang="en-US" dirty="0" err="1" smtClean="0"/>
              <a:t>Te</a:t>
            </a:r>
            <a:r>
              <a:rPr lang="en-US" dirty="0" smtClean="0"/>
              <a:t> Deum be sung in thanksgiving.</a:t>
            </a:r>
          </a:p>
          <a:p>
            <a:pPr marL="1657350" lvl="3" indent="-285750">
              <a:buFont typeface="Arial" panose="020B0604020202020204" pitchFamily="34" charset="0"/>
              <a:buChar char="•"/>
            </a:pPr>
            <a:r>
              <a:rPr lang="en-US" dirty="0" smtClean="0"/>
              <a:t>Struck a medal to commemorate the massacre</a:t>
            </a:r>
          </a:p>
          <a:p>
            <a:pPr marL="1657350" lvl="3" indent="-285750">
              <a:buFont typeface="Arial" panose="020B0604020202020204" pitchFamily="34" charset="0"/>
              <a:buChar char="•"/>
            </a:pPr>
            <a:r>
              <a:rPr lang="en-US" dirty="0" smtClean="0"/>
              <a:t>Sent a Cardinal to Paris to bring the congratulations of the Pope and Cardinals.</a:t>
            </a:r>
          </a:p>
          <a:p>
            <a:pPr marL="742950" lvl="1" indent="-285750">
              <a:buFont typeface="Arial" panose="020B0604020202020204" pitchFamily="34" charset="0"/>
              <a:buChar char="•"/>
            </a:pPr>
            <a:r>
              <a:rPr lang="en-US" dirty="0" smtClean="0"/>
              <a:t>Philip’s attempt against England (1588)</a:t>
            </a:r>
          </a:p>
          <a:p>
            <a:pPr marL="1200150" lvl="2" indent="-285750">
              <a:buFont typeface="Arial" panose="020B0604020202020204" pitchFamily="34" charset="0"/>
              <a:buChar char="•"/>
            </a:pPr>
            <a:r>
              <a:rPr lang="en-US" dirty="0" smtClean="0"/>
              <a:t>Spanish Armada incident</a:t>
            </a:r>
          </a:p>
          <a:p>
            <a:pPr marL="742950" lvl="1" indent="-285750">
              <a:buFont typeface="Arial" panose="020B0604020202020204" pitchFamily="34" charset="0"/>
              <a:buChar char="•"/>
            </a:pPr>
            <a:r>
              <a:rPr lang="en-US" dirty="0" smtClean="0"/>
              <a:t>Thirty Years War (1618-1648)</a:t>
            </a:r>
          </a:p>
        </p:txBody>
      </p:sp>
    </p:spTree>
    <p:extLst>
      <p:ext uri="{BB962C8B-B14F-4D97-AF65-F5344CB8AC3E}">
        <p14:creationId xmlns:p14="http://schemas.microsoft.com/office/powerpoint/2010/main" val="152214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416320"/>
          </a:xfrm>
          <a:prstGeom prst="rect">
            <a:avLst/>
          </a:prstGeom>
          <a:noFill/>
        </p:spPr>
        <p:txBody>
          <a:bodyPr wrap="square" rtlCol="0">
            <a:spAutoFit/>
          </a:bodyPr>
          <a:lstStyle/>
          <a:p>
            <a:r>
              <a:rPr lang="en-US" dirty="0" smtClean="0"/>
              <a:t>The Jesuits were created to counter the Lutheran secession.</a:t>
            </a:r>
          </a:p>
          <a:p>
            <a:r>
              <a:rPr lang="en-US" dirty="0" smtClean="0"/>
              <a:t>The Inquisition under Jesuit leadership was to retake territory lost to the Protestants and Muslims and eventually conquer the entire heathen world for the Roman Catholic Church.</a:t>
            </a:r>
          </a:p>
          <a:p>
            <a:endParaRPr lang="en-US" dirty="0"/>
          </a:p>
          <a:p>
            <a:endParaRPr lang="en-US" dirty="0"/>
          </a:p>
          <a:p>
            <a:r>
              <a:rPr lang="en-US" dirty="0"/>
              <a:t>Julius II (1503-1513</a:t>
            </a:r>
            <a:r>
              <a:rPr lang="en-US" dirty="0" smtClean="0"/>
              <a:t>) – </a:t>
            </a:r>
          </a:p>
          <a:p>
            <a:pPr marL="742950" lvl="1" indent="-285750">
              <a:buFont typeface="Arial" panose="020B0604020202020204" pitchFamily="34" charset="0"/>
              <a:buChar char="•"/>
            </a:pPr>
            <a:r>
              <a:rPr lang="en-US" dirty="0" smtClean="0"/>
              <a:t>The warrior Pope.</a:t>
            </a:r>
          </a:p>
          <a:p>
            <a:pPr marL="742950" lvl="1" indent="-285750">
              <a:buFont typeface="Arial" panose="020B0604020202020204" pitchFamily="34" charset="0"/>
              <a:buChar char="•"/>
            </a:pPr>
            <a:r>
              <a:rPr lang="en-US" dirty="0" smtClean="0"/>
              <a:t>Richest of the Cardinals.</a:t>
            </a:r>
          </a:p>
          <a:p>
            <a:pPr marL="742950" lvl="1" indent="-285750">
              <a:buFont typeface="Arial" panose="020B0604020202020204" pitchFamily="34" charset="0"/>
              <a:buChar char="•"/>
            </a:pPr>
            <a:r>
              <a:rPr lang="en-US" dirty="0" smtClean="0"/>
              <a:t>Bought the Papacy.</a:t>
            </a:r>
          </a:p>
          <a:p>
            <a:pPr marL="742950" lvl="1" indent="-285750">
              <a:buFont typeface="Arial" panose="020B0604020202020204" pitchFamily="34" charset="0"/>
              <a:buChar char="•"/>
            </a:pPr>
            <a:r>
              <a:rPr lang="en-US" dirty="0" smtClean="0"/>
              <a:t>Attained and led a vast army.</a:t>
            </a:r>
          </a:p>
          <a:p>
            <a:pPr marL="742950" lvl="1" indent="-285750">
              <a:buFont typeface="Arial" panose="020B0604020202020204" pitchFamily="34" charset="0"/>
              <a:buChar char="•"/>
            </a:pPr>
            <a:r>
              <a:rPr lang="en-US" dirty="0" smtClean="0"/>
              <a:t>Issued indulgences for money. </a:t>
            </a:r>
            <a:endParaRPr lang="en-US" dirty="0"/>
          </a:p>
          <a:p>
            <a:endParaRPr lang="en-US" dirty="0" smtClean="0"/>
          </a:p>
        </p:txBody>
      </p:sp>
    </p:spTree>
    <p:extLst>
      <p:ext uri="{BB962C8B-B14F-4D97-AF65-F5344CB8AC3E}">
        <p14:creationId xmlns:p14="http://schemas.microsoft.com/office/powerpoint/2010/main" val="1605051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2308324"/>
          </a:xfrm>
          <a:prstGeom prst="rect">
            <a:avLst/>
          </a:prstGeom>
          <a:noFill/>
        </p:spPr>
        <p:txBody>
          <a:bodyPr wrap="square" rtlCol="0">
            <a:spAutoFit/>
          </a:bodyPr>
          <a:lstStyle/>
          <a:p>
            <a:r>
              <a:rPr lang="en-US" dirty="0" smtClean="0"/>
              <a:t>Leo X (1513-1521) –</a:t>
            </a:r>
          </a:p>
          <a:p>
            <a:pPr marL="742950" lvl="1" indent="-285750">
              <a:buFont typeface="Arial" panose="020B0604020202020204" pitchFamily="34" charset="0"/>
              <a:buChar char="•"/>
            </a:pPr>
            <a:r>
              <a:rPr lang="en-US" dirty="0" smtClean="0"/>
              <a:t>Pope when Luther started the Protestant Reformation</a:t>
            </a:r>
          </a:p>
          <a:p>
            <a:pPr marL="742950" lvl="1" indent="-285750">
              <a:buFont typeface="Arial" panose="020B0604020202020204" pitchFamily="34" charset="0"/>
              <a:buChar char="•"/>
            </a:pPr>
            <a:r>
              <a:rPr lang="en-US" dirty="0" smtClean="0"/>
              <a:t>Sold indulgences</a:t>
            </a:r>
          </a:p>
          <a:p>
            <a:pPr marL="742950" lvl="1" indent="-285750">
              <a:buFont typeface="Arial" panose="020B0604020202020204" pitchFamily="34" charset="0"/>
              <a:buChar char="•"/>
            </a:pPr>
            <a:r>
              <a:rPr lang="en-US" dirty="0" smtClean="0"/>
              <a:t>Reaffirmed the </a:t>
            </a:r>
            <a:r>
              <a:rPr lang="en-US" dirty="0" err="1" smtClean="0"/>
              <a:t>Unam</a:t>
            </a:r>
            <a:r>
              <a:rPr lang="en-US" dirty="0" smtClean="0"/>
              <a:t> </a:t>
            </a:r>
            <a:r>
              <a:rPr lang="en-US" dirty="0" err="1" smtClean="0"/>
              <a:t>Sanctam</a:t>
            </a:r>
            <a:endParaRPr lang="en-US" dirty="0" smtClean="0"/>
          </a:p>
          <a:p>
            <a:pPr marL="1200150" lvl="2" indent="-285750">
              <a:buFont typeface="Arial" panose="020B0604020202020204" pitchFamily="34" charset="0"/>
              <a:buChar char="•"/>
            </a:pPr>
            <a:r>
              <a:rPr lang="en-US" dirty="0" smtClean="0"/>
              <a:t>Declaration that every human being must be subject to the Roman Pontiff for salvation.</a:t>
            </a:r>
          </a:p>
          <a:p>
            <a:pPr marL="742950" lvl="1" indent="-285750">
              <a:buFont typeface="Arial" panose="020B0604020202020204" pitchFamily="34" charset="0"/>
              <a:buChar char="•"/>
            </a:pPr>
            <a:r>
              <a:rPr lang="en-US" dirty="0" smtClean="0"/>
              <a:t>Declared the burning of heretics a </a:t>
            </a:r>
            <a:r>
              <a:rPr lang="en-US" dirty="0" smtClean="0"/>
              <a:t>divine </a:t>
            </a:r>
            <a:r>
              <a:rPr lang="en-US" dirty="0" smtClean="0"/>
              <a:t>appointment.</a:t>
            </a:r>
          </a:p>
          <a:p>
            <a:pPr marL="742950" lvl="1" indent="-285750">
              <a:buFont typeface="Arial" panose="020B0604020202020204" pitchFamily="34" charset="0"/>
              <a:buChar char="•"/>
            </a:pPr>
            <a:r>
              <a:rPr lang="en-US" dirty="0" smtClean="0"/>
              <a:t>Offered Charles V his army to help exterminate the Protestants.</a:t>
            </a:r>
            <a:endParaRPr lang="en-US" dirty="0"/>
          </a:p>
          <a:p>
            <a:endParaRPr lang="en-US" dirty="0" smtClean="0"/>
          </a:p>
        </p:txBody>
      </p:sp>
    </p:spTree>
    <p:extLst>
      <p:ext uri="{BB962C8B-B14F-4D97-AF65-F5344CB8AC3E}">
        <p14:creationId xmlns:p14="http://schemas.microsoft.com/office/powerpoint/2010/main" val="876920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p:txBody>
          <a:bodyPr>
            <a:normAutofit/>
          </a:bodyPr>
          <a:lstStyle/>
          <a:p>
            <a:pPr marL="0" indent="0" algn="ctr">
              <a:buNone/>
            </a:pPr>
            <a:r>
              <a:rPr lang="en-US" b="1" dirty="0" smtClean="0"/>
              <a:t>“Day of the Lord” / “The Lord’s Day”</a:t>
            </a:r>
          </a:p>
          <a:p>
            <a:pPr marL="0" indent="0">
              <a:buNone/>
            </a:pPr>
            <a:r>
              <a:rPr lang="en-US" dirty="0" smtClean="0"/>
              <a:t>Assumed to be Sunday…</a:t>
            </a:r>
          </a:p>
          <a:p>
            <a:pPr marL="0" indent="0">
              <a:buNone/>
            </a:pPr>
            <a:r>
              <a:rPr lang="en-US" dirty="0"/>
              <a:t>	</a:t>
            </a:r>
            <a:r>
              <a:rPr lang="en-US" dirty="0" smtClean="0"/>
              <a:t>Sunday was not made into the “official day of worship” until 4</a:t>
            </a:r>
            <a:r>
              <a:rPr lang="en-US" baseline="30000" dirty="0" smtClean="0"/>
              <a:t>th</a:t>
            </a:r>
            <a:r>
              <a:rPr lang="en-US" dirty="0" smtClean="0"/>
              <a:t> century.  Long after the Bible canon was written.</a:t>
            </a:r>
          </a:p>
          <a:p>
            <a:pPr marL="0" indent="0">
              <a:buNone/>
            </a:pPr>
            <a:r>
              <a:rPr lang="en-US" dirty="0" smtClean="0"/>
              <a:t>Everywhere else in the bible that speaks of the Lord’s Day is in reference to the last day.  The day of the Lord’s Wrath, the Great and Terrible Day of the Lord, etc.</a:t>
            </a:r>
          </a:p>
          <a:p>
            <a:pPr marL="0" indent="0">
              <a:buNone/>
            </a:pPr>
            <a:r>
              <a:rPr lang="en-US" dirty="0" smtClean="0"/>
              <a:t>John was transported through time, to THE </a:t>
            </a:r>
            <a:r>
              <a:rPr lang="en-US" dirty="0" smtClean="0"/>
              <a:t>last </a:t>
            </a:r>
            <a:r>
              <a:rPr lang="en-US" dirty="0" smtClean="0"/>
              <a:t>day.  He wrote what he actually saw, heard and felt.</a:t>
            </a:r>
          </a:p>
        </p:txBody>
      </p:sp>
    </p:spTree>
    <p:extLst>
      <p:ext uri="{BB962C8B-B14F-4D97-AF65-F5344CB8AC3E}">
        <p14:creationId xmlns:p14="http://schemas.microsoft.com/office/powerpoint/2010/main" val="213855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77500" lnSpcReduction="20000"/>
          </a:bodyPr>
          <a:lstStyle/>
          <a:p>
            <a:pPr marL="0" indent="0">
              <a:buNone/>
            </a:pPr>
            <a:r>
              <a:rPr lang="en-US" sz="4800" dirty="0" smtClean="0"/>
              <a:t>—</a:t>
            </a:r>
            <a:r>
              <a:rPr lang="en-US" sz="4800" dirty="0"/>
              <a:t>and that your last actions are greater than the first.</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923330"/>
          </a:xfrm>
          <a:prstGeom prst="rect">
            <a:avLst/>
          </a:prstGeom>
          <a:noFill/>
        </p:spPr>
        <p:txBody>
          <a:bodyPr wrap="square" rtlCol="0">
            <a:spAutoFit/>
          </a:bodyPr>
          <a:lstStyle/>
          <a:p>
            <a:r>
              <a:rPr lang="en-US" dirty="0" smtClean="0"/>
              <a:t>May 21, 1995:</a:t>
            </a:r>
          </a:p>
          <a:p>
            <a:r>
              <a:rPr lang="en-US" dirty="0" smtClean="0"/>
              <a:t>Pope John Paul II asked forgiveness for all the wrongs and crimes permitted and committed by the Roman Catholic Church throughout history.</a:t>
            </a:r>
          </a:p>
        </p:txBody>
      </p:sp>
    </p:spTree>
    <p:extLst>
      <p:ext uri="{BB962C8B-B14F-4D97-AF65-F5344CB8AC3E}">
        <p14:creationId xmlns:p14="http://schemas.microsoft.com/office/powerpoint/2010/main" val="3659257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962" y="1741621"/>
            <a:ext cx="4192942" cy="2817133"/>
          </a:xfrm>
          <a:prstGeom prst="rect">
            <a:avLst/>
          </a:prstGeom>
        </p:spPr>
      </p:pic>
      <p:sp>
        <p:nvSpPr>
          <p:cNvPr id="6" name="TextBox 5"/>
          <p:cNvSpPr txBox="1"/>
          <p:nvPr/>
        </p:nvSpPr>
        <p:spPr>
          <a:xfrm>
            <a:off x="818147" y="2358948"/>
            <a:ext cx="5149516" cy="3046988"/>
          </a:xfrm>
          <a:prstGeom prst="rect">
            <a:avLst/>
          </a:prstGeom>
          <a:noFill/>
        </p:spPr>
        <p:txBody>
          <a:bodyPr wrap="square" rtlCol="0">
            <a:spAutoFit/>
          </a:bodyPr>
          <a:lstStyle/>
          <a:p>
            <a:r>
              <a:rPr lang="en-US" sz="2400" b="1" dirty="0"/>
              <a:t>Meaning</a:t>
            </a:r>
            <a:r>
              <a:rPr lang="en-US" sz="2400" dirty="0"/>
              <a:t>: </a:t>
            </a:r>
            <a:r>
              <a:rPr lang="en-US" sz="2400" dirty="0" smtClean="0"/>
              <a:t>Possibly means “red stone”.  It is difficult to find agreement on the meaning.</a:t>
            </a:r>
          </a:p>
          <a:p>
            <a:r>
              <a:rPr lang="en-US" sz="2400" b="1" dirty="0" smtClean="0"/>
              <a:t>Location</a:t>
            </a:r>
            <a:r>
              <a:rPr lang="en-US" sz="2400" dirty="0"/>
              <a:t>: </a:t>
            </a:r>
            <a:r>
              <a:rPr lang="en-US" sz="2400" dirty="0" smtClean="0"/>
              <a:t>Near </a:t>
            </a:r>
            <a:r>
              <a:rPr lang="en-US" sz="2400" dirty="0" err="1" smtClean="0"/>
              <a:t>Odemis</a:t>
            </a:r>
            <a:r>
              <a:rPr lang="en-US" sz="2400" dirty="0" smtClean="0"/>
              <a:t>.</a:t>
            </a:r>
            <a:endParaRPr lang="en-US" sz="2400" dirty="0"/>
          </a:p>
          <a:p>
            <a:r>
              <a:rPr lang="en-US" sz="2400" b="1" dirty="0"/>
              <a:t>Title</a:t>
            </a:r>
            <a:r>
              <a:rPr lang="en-US" sz="2400" dirty="0"/>
              <a:t>: To the </a:t>
            </a:r>
            <a:r>
              <a:rPr lang="en-US" sz="2400" dirty="0" smtClean="0"/>
              <a:t>messenger of </a:t>
            </a:r>
            <a:r>
              <a:rPr lang="en-US" sz="2400" dirty="0"/>
              <a:t>the church in Sardis, write:</a:t>
            </a:r>
          </a:p>
          <a:p>
            <a:r>
              <a:rPr lang="en-US" sz="2400" dirty="0" smtClean="0"/>
              <a:t>‘The </a:t>
            </a:r>
            <a:r>
              <a:rPr lang="en-US" sz="2400" dirty="0"/>
              <a:t>one who has the seven spirits of God and the seven </a:t>
            </a:r>
            <a:r>
              <a:rPr lang="en-US" sz="2400" dirty="0" smtClean="0"/>
              <a:t>stars says this:</a:t>
            </a:r>
            <a:endParaRPr lang="en-US" sz="2400" dirty="0"/>
          </a:p>
        </p:txBody>
      </p:sp>
    </p:spTree>
    <p:extLst>
      <p:ext uri="{BB962C8B-B14F-4D97-AF65-F5344CB8AC3E}">
        <p14:creationId xmlns:p14="http://schemas.microsoft.com/office/powerpoint/2010/main" val="121218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962" y="1741621"/>
            <a:ext cx="4192942" cy="2817133"/>
          </a:xfrm>
          <a:prstGeom prst="rect">
            <a:avLst/>
          </a:prstGeom>
        </p:spPr>
      </p:pic>
      <p:sp>
        <p:nvSpPr>
          <p:cNvPr id="6" name="TextBox 5"/>
          <p:cNvSpPr txBox="1"/>
          <p:nvPr/>
        </p:nvSpPr>
        <p:spPr>
          <a:xfrm>
            <a:off x="818147" y="2358948"/>
            <a:ext cx="5149516" cy="3046988"/>
          </a:xfrm>
          <a:prstGeom prst="rect">
            <a:avLst/>
          </a:prstGeom>
          <a:noFill/>
        </p:spPr>
        <p:txBody>
          <a:bodyPr wrap="square" rtlCol="0">
            <a:spAutoFit/>
          </a:bodyPr>
          <a:lstStyle/>
          <a:p>
            <a:r>
              <a:rPr lang="en-US" sz="2400" dirty="0" smtClean="0"/>
              <a:t>Consider the Title Jesus uses in this letter.</a:t>
            </a:r>
          </a:p>
          <a:p>
            <a:r>
              <a:rPr lang="en-US" sz="2400" dirty="0" smtClean="0"/>
              <a:t>The Seven Spirits of God is an Old Testament idiom for the Holy Spirit.  Many of today’s denominations are uncomfortable with the concept of the Holy Spirit.  It is one of the major divisions within churches.</a:t>
            </a:r>
            <a:endParaRPr lang="en-US" sz="2400" dirty="0"/>
          </a:p>
        </p:txBody>
      </p:sp>
    </p:spTree>
    <p:extLst>
      <p:ext uri="{BB962C8B-B14F-4D97-AF65-F5344CB8AC3E}">
        <p14:creationId xmlns:p14="http://schemas.microsoft.com/office/powerpoint/2010/main" val="208908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962" y="1741621"/>
            <a:ext cx="4192942" cy="2817133"/>
          </a:xfrm>
          <a:prstGeom prst="rect">
            <a:avLst/>
          </a:prstGeom>
        </p:spPr>
      </p:pic>
      <p:sp>
        <p:nvSpPr>
          <p:cNvPr id="5" name="TextBox 4"/>
          <p:cNvSpPr txBox="1"/>
          <p:nvPr/>
        </p:nvSpPr>
        <p:spPr>
          <a:xfrm>
            <a:off x="810322" y="2229299"/>
            <a:ext cx="5813502" cy="461665"/>
          </a:xfrm>
          <a:prstGeom prst="rect">
            <a:avLst/>
          </a:prstGeom>
          <a:noFill/>
        </p:spPr>
        <p:txBody>
          <a:bodyPr wrap="square" rtlCol="0">
            <a:spAutoFit/>
          </a:bodyPr>
          <a:lstStyle/>
          <a:p>
            <a:r>
              <a:rPr lang="en-US" sz="2400" b="1" dirty="0"/>
              <a:t>Commendation</a:t>
            </a:r>
            <a:r>
              <a:rPr lang="en-US" sz="2400" dirty="0" smtClean="0"/>
              <a:t>: </a:t>
            </a:r>
            <a:endParaRPr lang="en-US" sz="2400" dirty="0"/>
          </a:p>
        </p:txBody>
      </p:sp>
      <p:sp>
        <p:nvSpPr>
          <p:cNvPr id="8" name="TextBox 7"/>
          <p:cNvSpPr txBox="1"/>
          <p:nvPr/>
        </p:nvSpPr>
        <p:spPr>
          <a:xfrm>
            <a:off x="2903944" y="2229298"/>
            <a:ext cx="4043860" cy="461665"/>
          </a:xfrm>
          <a:prstGeom prst="rect">
            <a:avLst/>
          </a:prstGeom>
          <a:noFill/>
        </p:spPr>
        <p:txBody>
          <a:bodyPr wrap="square" rtlCol="0">
            <a:spAutoFit/>
          </a:bodyPr>
          <a:lstStyle/>
          <a:p>
            <a:r>
              <a:rPr lang="en-US" sz="2400" dirty="0" smtClean="0">
                <a:solidFill>
                  <a:srgbClr val="FF0000"/>
                </a:solidFill>
              </a:rPr>
              <a:t>None</a:t>
            </a:r>
            <a:endParaRPr lang="en-US" sz="2400" dirty="0">
              <a:solidFill>
                <a:srgbClr val="FF0000"/>
              </a:solidFill>
            </a:endParaRPr>
          </a:p>
        </p:txBody>
      </p:sp>
    </p:spTree>
    <p:extLst>
      <p:ext uri="{BB962C8B-B14F-4D97-AF65-F5344CB8AC3E}">
        <p14:creationId xmlns:p14="http://schemas.microsoft.com/office/powerpoint/2010/main" val="2990963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8"/>
                                        </p:tgtEl>
                                        <p:attrNameLst>
                                          <p:attrName>ppt_x</p:attrName>
                                          <p:attrName>ppt_y</p:attrName>
                                        </p:attrNameLst>
                                      </p:cBhvr>
                                    </p:animMotion>
                                    <p:animRot by="1500000">
                                      <p:cBhvr>
                                        <p:cTn id="10" dur="125" fill="hold">
                                          <p:stCondLst>
                                            <p:cond delay="0"/>
                                          </p:stCondLst>
                                        </p:cTn>
                                        <p:tgtEl>
                                          <p:spTgt spid="8"/>
                                        </p:tgtEl>
                                        <p:attrNameLst>
                                          <p:attrName>r</p:attrName>
                                        </p:attrNameLst>
                                      </p:cBhvr>
                                    </p:animRot>
                                    <p:animRot by="-1500000">
                                      <p:cBhvr>
                                        <p:cTn id="11" dur="125" fill="hold">
                                          <p:stCondLst>
                                            <p:cond delay="125"/>
                                          </p:stCondLst>
                                        </p:cTn>
                                        <p:tgtEl>
                                          <p:spTgt spid="8"/>
                                        </p:tgtEl>
                                        <p:attrNameLst>
                                          <p:attrName>r</p:attrName>
                                        </p:attrNameLst>
                                      </p:cBhvr>
                                    </p:animRot>
                                    <p:animRot by="-1500000">
                                      <p:cBhvr>
                                        <p:cTn id="12" dur="125" fill="hold">
                                          <p:stCondLst>
                                            <p:cond delay="250"/>
                                          </p:stCondLst>
                                        </p:cTn>
                                        <p:tgtEl>
                                          <p:spTgt spid="8"/>
                                        </p:tgtEl>
                                        <p:attrNameLst>
                                          <p:attrName>r</p:attrName>
                                        </p:attrNameLst>
                                      </p:cBhvr>
                                    </p:animRot>
                                    <p:animRot by="1500000">
                                      <p:cBhvr>
                                        <p:cTn id="13"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962" y="1741621"/>
            <a:ext cx="4192942" cy="2817133"/>
          </a:xfrm>
          <a:prstGeom prst="rect">
            <a:avLst/>
          </a:prstGeom>
        </p:spPr>
      </p:pic>
      <p:sp>
        <p:nvSpPr>
          <p:cNvPr id="4" name="TextBox 3"/>
          <p:cNvSpPr txBox="1"/>
          <p:nvPr/>
        </p:nvSpPr>
        <p:spPr>
          <a:xfrm>
            <a:off x="818147" y="2352907"/>
            <a:ext cx="5493443" cy="2677656"/>
          </a:xfrm>
          <a:prstGeom prst="rect">
            <a:avLst/>
          </a:prstGeom>
          <a:noFill/>
        </p:spPr>
        <p:txBody>
          <a:bodyPr wrap="square" rtlCol="0">
            <a:spAutoFit/>
          </a:bodyPr>
          <a:lstStyle/>
          <a:p>
            <a:r>
              <a:rPr lang="en-US" sz="2400" dirty="0" smtClean="0"/>
              <a:t>Sardis is one of the oldest cities of Asia.  Probably dating back to 2000 B.C.</a:t>
            </a:r>
          </a:p>
          <a:p>
            <a:r>
              <a:rPr lang="en-US" sz="2400" dirty="0" smtClean="0"/>
              <a:t>Was the ancient capital of the Lydian Empire (1200B.C.)</a:t>
            </a:r>
          </a:p>
          <a:p>
            <a:r>
              <a:rPr lang="en-US" sz="2400" dirty="0" smtClean="0"/>
              <a:t>It was located on a hill 1000 feet above the Valley of </a:t>
            </a:r>
            <a:r>
              <a:rPr lang="en-US" sz="2400" dirty="0" err="1" smtClean="0"/>
              <a:t>Hermus</a:t>
            </a:r>
            <a:r>
              <a:rPr lang="en-US" sz="2400" dirty="0" smtClean="0"/>
              <a:t> at the foot of Mount </a:t>
            </a:r>
            <a:r>
              <a:rPr lang="en-US" sz="2400" dirty="0" err="1" smtClean="0"/>
              <a:t>Tmolus</a:t>
            </a:r>
            <a:r>
              <a:rPr lang="en-US" sz="2400" dirty="0" smtClean="0"/>
              <a:t>.</a:t>
            </a:r>
            <a:endParaRPr lang="en-US" sz="2400" dirty="0"/>
          </a:p>
        </p:txBody>
      </p:sp>
    </p:spTree>
    <p:extLst>
      <p:ext uri="{BB962C8B-B14F-4D97-AF65-F5344CB8AC3E}">
        <p14:creationId xmlns:p14="http://schemas.microsoft.com/office/powerpoint/2010/main" val="4039894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962" y="1741621"/>
            <a:ext cx="4192942" cy="2817133"/>
          </a:xfrm>
          <a:prstGeom prst="rect">
            <a:avLst/>
          </a:prstGeom>
        </p:spPr>
      </p:pic>
      <p:sp>
        <p:nvSpPr>
          <p:cNvPr id="4" name="TextBox 3"/>
          <p:cNvSpPr txBox="1"/>
          <p:nvPr/>
        </p:nvSpPr>
        <p:spPr>
          <a:xfrm>
            <a:off x="818147" y="2352907"/>
            <a:ext cx="5493443" cy="3785652"/>
          </a:xfrm>
          <a:prstGeom prst="rect">
            <a:avLst/>
          </a:prstGeom>
          <a:noFill/>
        </p:spPr>
        <p:txBody>
          <a:bodyPr wrap="square" rtlCol="0">
            <a:spAutoFit/>
          </a:bodyPr>
          <a:lstStyle/>
          <a:p>
            <a:r>
              <a:rPr lang="en-US" sz="2400" dirty="0" smtClean="0"/>
              <a:t>It appeared to be impregnable but the cliff it was built upon was made of clay which suffered erosion leaving cracks that could be exploited.</a:t>
            </a:r>
          </a:p>
          <a:p>
            <a:r>
              <a:rPr lang="en-US" sz="2400" dirty="0" smtClean="0"/>
              <a:t>When besieged by the Persians in 549 B.C., the king (Croesus) left the </a:t>
            </a:r>
            <a:r>
              <a:rPr lang="en-US" sz="2400" dirty="0" err="1" smtClean="0"/>
              <a:t>cliffside</a:t>
            </a:r>
            <a:r>
              <a:rPr lang="en-US" sz="2400" dirty="0" smtClean="0"/>
              <a:t> precipice unguarded which was three sides of the city.</a:t>
            </a:r>
          </a:p>
          <a:p>
            <a:r>
              <a:rPr lang="en-US" sz="2400" dirty="0" smtClean="0"/>
              <a:t>The </a:t>
            </a:r>
            <a:r>
              <a:rPr lang="en-US" sz="2400" dirty="0"/>
              <a:t>P</a:t>
            </a:r>
            <a:r>
              <a:rPr lang="en-US" sz="2400" dirty="0" smtClean="0"/>
              <a:t>ersian army climbed the cliffs and over the battlements to take the city.</a:t>
            </a:r>
            <a:endParaRPr lang="en-US" sz="2400" dirty="0"/>
          </a:p>
        </p:txBody>
      </p:sp>
    </p:spTree>
    <p:extLst>
      <p:ext uri="{BB962C8B-B14F-4D97-AF65-F5344CB8AC3E}">
        <p14:creationId xmlns:p14="http://schemas.microsoft.com/office/powerpoint/2010/main" val="3451084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962" y="1741621"/>
            <a:ext cx="4192942" cy="2817133"/>
          </a:xfrm>
          <a:prstGeom prst="rect">
            <a:avLst/>
          </a:prstGeom>
        </p:spPr>
      </p:pic>
      <p:sp>
        <p:nvSpPr>
          <p:cNvPr id="4" name="TextBox 3"/>
          <p:cNvSpPr txBox="1"/>
          <p:nvPr/>
        </p:nvSpPr>
        <p:spPr>
          <a:xfrm>
            <a:off x="818147" y="2352907"/>
            <a:ext cx="5493443" cy="3108543"/>
          </a:xfrm>
          <a:prstGeom prst="rect">
            <a:avLst/>
          </a:prstGeom>
          <a:noFill/>
        </p:spPr>
        <p:txBody>
          <a:bodyPr wrap="square" rtlCol="0">
            <a:spAutoFit/>
          </a:bodyPr>
          <a:lstStyle/>
          <a:p>
            <a:r>
              <a:rPr lang="en-US" sz="2400" dirty="0" smtClean="0"/>
              <a:t>In 214 B.C. the cliffs were again scaled by Antiochus’ army.</a:t>
            </a:r>
          </a:p>
          <a:p>
            <a:endParaRPr lang="en-US" sz="2400" dirty="0"/>
          </a:p>
          <a:p>
            <a:r>
              <a:rPr lang="en-US" sz="2400" dirty="0" smtClean="0"/>
              <a:t>History of Sardis</a:t>
            </a:r>
          </a:p>
          <a:p>
            <a:pPr marL="342900" indent="-342900">
              <a:buFont typeface="Arial" panose="020B0604020202020204" pitchFamily="34" charset="0"/>
              <a:buChar char="•"/>
            </a:pPr>
            <a:r>
              <a:rPr lang="en-US" sz="2000" dirty="0" smtClean="0"/>
              <a:t>549 BC Fell to Persians</a:t>
            </a:r>
          </a:p>
          <a:p>
            <a:pPr marL="342900" indent="-342900">
              <a:buFont typeface="Arial" panose="020B0604020202020204" pitchFamily="34" charset="0"/>
              <a:buChar char="•"/>
            </a:pPr>
            <a:r>
              <a:rPr lang="en-US" sz="2000" dirty="0" smtClean="0"/>
              <a:t>501 BC Burned by Ionians</a:t>
            </a:r>
          </a:p>
          <a:p>
            <a:pPr marL="342900" indent="-342900">
              <a:buFont typeface="Arial" panose="020B0604020202020204" pitchFamily="34" charset="0"/>
              <a:buChar char="•"/>
            </a:pPr>
            <a:r>
              <a:rPr lang="en-US" sz="2000" dirty="0" smtClean="0"/>
              <a:t>334 BC Surrendered to Alexander the Great</a:t>
            </a:r>
          </a:p>
          <a:p>
            <a:pPr marL="342900" indent="-342900">
              <a:buFont typeface="Arial" panose="020B0604020202020204" pitchFamily="34" charset="0"/>
              <a:buChar char="•"/>
            </a:pPr>
            <a:r>
              <a:rPr lang="en-US" sz="2000" dirty="0" smtClean="0"/>
              <a:t>322 BC Taken by </a:t>
            </a:r>
            <a:r>
              <a:rPr lang="en-US" sz="2000" dirty="0" err="1" smtClean="0"/>
              <a:t>Antigonus</a:t>
            </a:r>
            <a:endParaRPr lang="en-US" sz="2000" dirty="0" smtClean="0"/>
          </a:p>
          <a:p>
            <a:pPr marL="342900" indent="-342900">
              <a:buFont typeface="Arial" panose="020B0604020202020204" pitchFamily="34" charset="0"/>
              <a:buChar char="•"/>
            </a:pPr>
            <a:r>
              <a:rPr lang="en-US" sz="2000" dirty="0" smtClean="0"/>
              <a:t>214 BC Fell to the Seleucids.</a:t>
            </a:r>
            <a:endParaRPr lang="en-US" sz="2000" dirty="0"/>
          </a:p>
        </p:txBody>
      </p:sp>
    </p:spTree>
    <p:extLst>
      <p:ext uri="{BB962C8B-B14F-4D97-AF65-F5344CB8AC3E}">
        <p14:creationId xmlns:p14="http://schemas.microsoft.com/office/powerpoint/2010/main" val="3451084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962" y="1741621"/>
            <a:ext cx="4192942" cy="2817133"/>
          </a:xfrm>
          <a:prstGeom prst="rect">
            <a:avLst/>
          </a:prstGeom>
        </p:spPr>
      </p:pic>
      <p:sp>
        <p:nvSpPr>
          <p:cNvPr id="4" name="TextBox 3"/>
          <p:cNvSpPr txBox="1"/>
          <p:nvPr/>
        </p:nvSpPr>
        <p:spPr>
          <a:xfrm>
            <a:off x="818147" y="2352907"/>
            <a:ext cx="5493443" cy="2677656"/>
          </a:xfrm>
          <a:prstGeom prst="rect">
            <a:avLst/>
          </a:prstGeom>
          <a:noFill/>
        </p:spPr>
        <p:txBody>
          <a:bodyPr wrap="square" rtlCol="0">
            <a:spAutoFit/>
          </a:bodyPr>
          <a:lstStyle/>
          <a:p>
            <a:r>
              <a:rPr lang="en-US" sz="2400" dirty="0" smtClean="0"/>
              <a:t>By the New Testament time, the city’s name had become synonymous with unjustified pretension; promise without performance; appearance without reality; and false confidence.</a:t>
            </a:r>
          </a:p>
          <a:p>
            <a:r>
              <a:rPr lang="en-US" sz="2400" dirty="0" smtClean="0"/>
              <a:t>The city suffered an earthquake in 17 A.D. and was destroyed by Tamerlane in 1402.</a:t>
            </a:r>
            <a:endParaRPr lang="en-US" sz="2000" dirty="0"/>
          </a:p>
        </p:txBody>
      </p:sp>
    </p:spTree>
    <p:extLst>
      <p:ext uri="{BB962C8B-B14F-4D97-AF65-F5344CB8AC3E}">
        <p14:creationId xmlns:p14="http://schemas.microsoft.com/office/powerpoint/2010/main" val="2015248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962" y="1741621"/>
            <a:ext cx="4192942" cy="2817133"/>
          </a:xfrm>
          <a:prstGeom prst="rect">
            <a:avLst/>
          </a:prstGeom>
        </p:spPr>
      </p:pic>
      <p:sp>
        <p:nvSpPr>
          <p:cNvPr id="5" name="TextBox 4"/>
          <p:cNvSpPr txBox="1"/>
          <p:nvPr/>
        </p:nvSpPr>
        <p:spPr>
          <a:xfrm>
            <a:off x="818147" y="2319190"/>
            <a:ext cx="5744018" cy="1200329"/>
          </a:xfrm>
          <a:prstGeom prst="rect">
            <a:avLst/>
          </a:prstGeom>
          <a:noFill/>
        </p:spPr>
        <p:txBody>
          <a:bodyPr wrap="square" rtlCol="0">
            <a:spAutoFit/>
          </a:bodyPr>
          <a:lstStyle/>
          <a:p>
            <a:r>
              <a:rPr lang="en-US" sz="2400" b="1" dirty="0" smtClean="0"/>
              <a:t>Concern</a:t>
            </a:r>
            <a:r>
              <a:rPr lang="en-US" sz="2400" dirty="0" smtClean="0"/>
              <a:t>: </a:t>
            </a:r>
            <a:r>
              <a:rPr lang="en-US" sz="2400" dirty="0"/>
              <a:t>I know what you’ve been doing. You are known for being alive, but you are dead.</a:t>
            </a:r>
            <a:r>
              <a:rPr lang="en-US" sz="2400" dirty="0" smtClean="0"/>
              <a:t> </a:t>
            </a:r>
            <a:endParaRPr lang="en-US" sz="2400" dirty="0"/>
          </a:p>
        </p:txBody>
      </p:sp>
    </p:spTree>
    <p:extLst>
      <p:ext uri="{BB962C8B-B14F-4D97-AF65-F5344CB8AC3E}">
        <p14:creationId xmlns:p14="http://schemas.microsoft.com/office/powerpoint/2010/main" val="823962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The Reformation</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297151"/>
            <a:ext cx="10121199" cy="3416320"/>
          </a:xfrm>
          <a:prstGeom prst="rect">
            <a:avLst/>
          </a:prstGeom>
          <a:noFill/>
        </p:spPr>
        <p:txBody>
          <a:bodyPr wrap="square" rtlCol="0">
            <a:spAutoFit/>
          </a:bodyPr>
          <a:lstStyle/>
          <a:p>
            <a:r>
              <a:rPr lang="en-US" sz="2400" dirty="0" smtClean="0"/>
              <a:t>Leaders and followers of the Reformation were not looking to get rid of the church.  They simply saw abuses and doctrinal drifts and wanted to correct them.</a:t>
            </a:r>
          </a:p>
          <a:p>
            <a:endParaRPr lang="en-US" sz="2400" dirty="0" smtClean="0"/>
          </a:p>
          <a:p>
            <a:r>
              <a:rPr lang="en-US" sz="2400" dirty="0" smtClean="0"/>
              <a:t>History marks the beginning of the Reformation  on December 10, 1520 when Luther burned the Papal </a:t>
            </a:r>
            <a:r>
              <a:rPr lang="en-US" sz="2400" dirty="0" err="1" smtClean="0"/>
              <a:t>Bul</a:t>
            </a:r>
            <a:r>
              <a:rPr lang="en-US" sz="2400" dirty="0" smtClean="0"/>
              <a:t> </a:t>
            </a:r>
            <a:r>
              <a:rPr lang="en-US" sz="2400" dirty="0" smtClean="0"/>
              <a:t>which excommunicated Luther unless he retracted his concerns within 60 days.</a:t>
            </a:r>
          </a:p>
          <a:p>
            <a:endParaRPr lang="en-US" sz="2400" dirty="0" smtClean="0"/>
          </a:p>
          <a:p>
            <a:r>
              <a:rPr lang="en-US" sz="2400" dirty="0" smtClean="0"/>
              <a:t>The roots of the Reformation, however, existed centuries before.</a:t>
            </a:r>
          </a:p>
        </p:txBody>
      </p:sp>
    </p:spTree>
    <p:extLst>
      <p:ext uri="{BB962C8B-B14F-4D97-AF65-F5344CB8AC3E}">
        <p14:creationId xmlns:p14="http://schemas.microsoft.com/office/powerpoint/2010/main" val="3683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a:xfrm>
            <a:off x="838200" y="1825625"/>
            <a:ext cx="10515600" cy="3249958"/>
          </a:xfrm>
        </p:spPr>
        <p:txBody>
          <a:bodyPr>
            <a:normAutofit/>
          </a:bodyPr>
          <a:lstStyle/>
          <a:p>
            <a:r>
              <a:rPr lang="en-US" dirty="0" smtClean="0"/>
              <a:t>Revelation is traditionally thought to be a difficult book to understand.</a:t>
            </a:r>
          </a:p>
          <a:p>
            <a:pPr lvl="1"/>
            <a:r>
              <a:rPr lang="en-US" dirty="0" smtClean="0"/>
              <a:t>It contains a great number of symbols and idioms.</a:t>
            </a:r>
          </a:p>
          <a:p>
            <a:pPr lvl="2"/>
            <a:r>
              <a:rPr lang="en-US" dirty="0" smtClean="0"/>
              <a:t>One bible teacher explains that Revelation is written in code and that every code is explained somewhere else in the bible.</a:t>
            </a:r>
          </a:p>
          <a:p>
            <a:pPr lvl="1"/>
            <a:r>
              <a:rPr lang="en-US" dirty="0" smtClean="0"/>
              <a:t>Becomes much more understandable as one becomes more familiar with the bible as these idioms are used throughout the bible especially in the Old Testament. (Principle of expositional constancy)</a:t>
            </a:r>
          </a:p>
          <a:p>
            <a:pPr lvl="1"/>
            <a:endParaRPr lang="en-US" dirty="0" smtClean="0"/>
          </a:p>
        </p:txBody>
      </p:sp>
    </p:spTree>
    <p:extLst>
      <p:ext uri="{BB962C8B-B14F-4D97-AF65-F5344CB8AC3E}">
        <p14:creationId xmlns:p14="http://schemas.microsoft.com/office/powerpoint/2010/main" val="184893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The Reformation</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6" y="2274848"/>
            <a:ext cx="5582654" cy="4093428"/>
          </a:xfrm>
          <a:prstGeom prst="rect">
            <a:avLst/>
          </a:prstGeom>
          <a:noFill/>
        </p:spPr>
        <p:txBody>
          <a:bodyPr wrap="square" rtlCol="0">
            <a:spAutoFit/>
          </a:bodyPr>
          <a:lstStyle/>
          <a:p>
            <a:r>
              <a:rPr lang="en-US" sz="2000" dirty="0" smtClean="0"/>
              <a:t>14</a:t>
            </a:r>
            <a:r>
              <a:rPr lang="en-US" sz="2000" baseline="30000" dirty="0" smtClean="0"/>
              <a:t>th</a:t>
            </a:r>
            <a:r>
              <a:rPr lang="en-US" sz="2000" dirty="0" smtClean="0"/>
              <a:t> century - John Wycliffe attacked the papacy due to indulgences, excessive veneration of the saints and moral standards of the priesthood.</a:t>
            </a:r>
          </a:p>
          <a:p>
            <a:r>
              <a:rPr lang="en-US" sz="2000" dirty="0" smtClean="0"/>
              <a:t>He translated the bible into English from Latin.</a:t>
            </a:r>
          </a:p>
          <a:p>
            <a:endParaRPr lang="en-US" sz="2000" dirty="0"/>
          </a:p>
          <a:p>
            <a:r>
              <a:rPr lang="en-US" sz="2000" dirty="0" smtClean="0"/>
              <a:t>Followers of Wycliffe were known as Lollards.</a:t>
            </a:r>
          </a:p>
          <a:p>
            <a:r>
              <a:rPr lang="en-US" sz="2000" dirty="0" smtClean="0"/>
              <a:t>Lollards regarded the scripture as the only reliable guide to the truth of God.  Known as Sola Scriptura.</a:t>
            </a:r>
          </a:p>
          <a:p>
            <a:endParaRPr lang="en-US" sz="2000" dirty="0"/>
          </a:p>
          <a:p>
            <a:r>
              <a:rPr lang="en-US" sz="2000" dirty="0" smtClean="0"/>
              <a:t>The Catholic church declared him a heretic but couldn’t do any thing to him while he lived.  In 1428, his bones were removed from consecrated ground and burned.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334" y="2069432"/>
            <a:ext cx="3223437" cy="4219772"/>
          </a:xfrm>
          <a:prstGeom prst="rect">
            <a:avLst/>
          </a:prstGeom>
        </p:spPr>
      </p:pic>
      <p:sp>
        <p:nvSpPr>
          <p:cNvPr id="8" name="TextBox 7"/>
          <p:cNvSpPr txBox="1"/>
          <p:nvPr/>
        </p:nvSpPr>
        <p:spPr>
          <a:xfrm>
            <a:off x="6484066" y="6333809"/>
            <a:ext cx="3306705" cy="261610"/>
          </a:xfrm>
          <a:prstGeom prst="rect">
            <a:avLst/>
          </a:prstGeom>
          <a:noFill/>
        </p:spPr>
        <p:txBody>
          <a:bodyPr wrap="square" rtlCol="0">
            <a:spAutoFit/>
          </a:bodyPr>
          <a:lstStyle/>
          <a:p>
            <a:r>
              <a:rPr lang="en-US" sz="1100" dirty="0" smtClean="0"/>
              <a:t>Portrait of John Wycliffe, c. 1828</a:t>
            </a:r>
            <a:endParaRPr lang="en-US" sz="1100" dirty="0"/>
          </a:p>
        </p:txBody>
      </p:sp>
    </p:spTree>
    <p:extLst>
      <p:ext uri="{BB962C8B-B14F-4D97-AF65-F5344CB8AC3E}">
        <p14:creationId xmlns:p14="http://schemas.microsoft.com/office/powerpoint/2010/main" val="1791705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The Reformation</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6" y="2274848"/>
            <a:ext cx="5515747" cy="4524315"/>
          </a:xfrm>
          <a:prstGeom prst="rect">
            <a:avLst/>
          </a:prstGeom>
          <a:noFill/>
        </p:spPr>
        <p:txBody>
          <a:bodyPr wrap="square" rtlCol="0">
            <a:spAutoFit/>
          </a:bodyPr>
          <a:lstStyle/>
          <a:p>
            <a:r>
              <a:rPr lang="en-US" sz="2400" dirty="0" smtClean="0"/>
              <a:t>Wycliffe’s teaches spread to Bohemia (now known as Czechoslovakia.  Jan Hus became prominent preaching the ideals of Wycliffe.</a:t>
            </a:r>
          </a:p>
          <a:p>
            <a:endParaRPr lang="en-US" sz="2400" dirty="0" smtClean="0"/>
          </a:p>
          <a:p>
            <a:r>
              <a:rPr lang="en-US" sz="2400" dirty="0" smtClean="0"/>
              <a:t>His </a:t>
            </a:r>
            <a:r>
              <a:rPr lang="en-US" sz="2400" dirty="0" smtClean="0"/>
              <a:t>execution in 1415 lead to the Hussite wars (1419-1436)  </a:t>
            </a:r>
            <a:r>
              <a:rPr lang="en-US" sz="2400" dirty="0" smtClean="0"/>
              <a:t>between the Holy </a:t>
            </a:r>
            <a:r>
              <a:rPr lang="en-US" sz="2400" dirty="0" smtClean="0"/>
              <a:t>Roman Empire (under Sigismund) and </a:t>
            </a:r>
            <a:r>
              <a:rPr lang="en-US" sz="2400" dirty="0" err="1" smtClean="0"/>
              <a:t>Hussites</a:t>
            </a:r>
            <a:r>
              <a:rPr lang="en-US" sz="2400" dirty="0" smtClean="0"/>
              <a:t>, </a:t>
            </a:r>
            <a:r>
              <a:rPr lang="en-US" sz="2400" dirty="0" err="1" smtClean="0"/>
              <a:t>Taborites</a:t>
            </a:r>
            <a:r>
              <a:rPr lang="en-US" sz="2400" dirty="0" smtClean="0"/>
              <a:t> and other Hussite spinoffs</a:t>
            </a:r>
            <a:r>
              <a:rPr lang="en-US" sz="2400" dirty="0" smtClean="0"/>
              <a:t>.</a:t>
            </a:r>
            <a:endParaRPr lang="en-US" sz="2400" dirty="0" smtClean="0"/>
          </a:p>
          <a:p>
            <a:r>
              <a:rPr lang="en-US" sz="2400" dirty="0" smtClean="0"/>
              <a:t>The </a:t>
            </a:r>
            <a:r>
              <a:rPr lang="en-US" sz="2400" dirty="0" err="1" smtClean="0"/>
              <a:t>Hussites</a:t>
            </a:r>
            <a:r>
              <a:rPr lang="en-US" sz="2400" dirty="0" smtClean="0"/>
              <a:t>, etc. were allowed to practice their rites so long as they submitted to the King and the Church.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334" y="2369588"/>
            <a:ext cx="3223437" cy="3619459"/>
          </a:xfrm>
          <a:prstGeom prst="rect">
            <a:avLst/>
          </a:prstGeom>
        </p:spPr>
      </p:pic>
    </p:spTree>
    <p:extLst>
      <p:ext uri="{BB962C8B-B14F-4D97-AF65-F5344CB8AC3E}">
        <p14:creationId xmlns:p14="http://schemas.microsoft.com/office/powerpoint/2010/main" val="3898899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The Reformation</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6" y="2274848"/>
            <a:ext cx="5515747" cy="3785652"/>
          </a:xfrm>
          <a:prstGeom prst="rect">
            <a:avLst/>
          </a:prstGeom>
          <a:noFill/>
        </p:spPr>
        <p:txBody>
          <a:bodyPr wrap="square" rtlCol="0">
            <a:spAutoFit/>
          </a:bodyPr>
          <a:lstStyle/>
          <a:p>
            <a:r>
              <a:rPr lang="en-US" sz="2400" dirty="0" smtClean="0"/>
              <a:t>French Papacy –</a:t>
            </a:r>
          </a:p>
          <a:p>
            <a:r>
              <a:rPr lang="en-US" sz="2400" dirty="0" smtClean="0"/>
              <a:t>In the 14</a:t>
            </a:r>
            <a:r>
              <a:rPr lang="en-US" sz="2400" baseline="30000" dirty="0" smtClean="0"/>
              <a:t>th</a:t>
            </a:r>
            <a:r>
              <a:rPr lang="en-US" sz="2400" dirty="0" smtClean="0"/>
              <a:t> century the Popes were under the rule of the French King in </a:t>
            </a:r>
            <a:r>
              <a:rPr lang="en-US" sz="2400" dirty="0" err="1" smtClean="0"/>
              <a:t>Avingnon</a:t>
            </a:r>
            <a:r>
              <a:rPr lang="en-US" sz="2400" dirty="0" smtClean="0"/>
              <a:t>.</a:t>
            </a:r>
          </a:p>
          <a:p>
            <a:endParaRPr lang="en-US" sz="2400" dirty="0"/>
          </a:p>
          <a:p>
            <a:r>
              <a:rPr lang="en-US" sz="2400" dirty="0" smtClean="0"/>
              <a:t>The Council of Constance (1414-1418) tried to reorganize the church hierarchy but nothing came of it in the end.</a:t>
            </a:r>
          </a:p>
          <a:p>
            <a:endParaRPr lang="en-US" sz="2400" dirty="0"/>
          </a:p>
          <a:p>
            <a:r>
              <a:rPr lang="en-US" sz="2400" dirty="0" smtClean="0"/>
              <a:t>1516 Concordant put the Pope under French royal authority.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3273" y="2386362"/>
            <a:ext cx="4592859" cy="2966224"/>
          </a:xfrm>
          <a:prstGeom prst="rect">
            <a:avLst/>
          </a:prstGeom>
        </p:spPr>
      </p:pic>
    </p:spTree>
    <p:extLst>
      <p:ext uri="{BB962C8B-B14F-4D97-AF65-F5344CB8AC3E}">
        <p14:creationId xmlns:p14="http://schemas.microsoft.com/office/powerpoint/2010/main" val="2851150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The Reformation</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501658" y="2294760"/>
            <a:ext cx="5515747" cy="3046988"/>
          </a:xfrm>
          <a:prstGeom prst="rect">
            <a:avLst/>
          </a:prstGeom>
          <a:noFill/>
        </p:spPr>
        <p:txBody>
          <a:bodyPr wrap="square" rtlCol="0">
            <a:spAutoFit/>
          </a:bodyPr>
          <a:lstStyle/>
          <a:p>
            <a:r>
              <a:rPr lang="en-US" sz="2400" dirty="0" smtClean="0"/>
              <a:t>The Gutenberg Press, invented by Johannes Gutenberg in Mainz, Germany in 1455, lead to increased literacy and spread of ideas.</a:t>
            </a:r>
          </a:p>
          <a:p>
            <a:r>
              <a:rPr lang="en-US" sz="2400" dirty="0" smtClean="0"/>
              <a:t>Scholarly study laid the foundation for Luther, Calvin and other reformers to claim the Bible rather than the church to be the sole authority.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052" y="2174737"/>
            <a:ext cx="4098198" cy="4125702"/>
          </a:xfrm>
          <a:prstGeom prst="rect">
            <a:avLst/>
          </a:prstGeom>
        </p:spPr>
      </p:pic>
    </p:spTree>
    <p:extLst>
      <p:ext uri="{BB962C8B-B14F-4D97-AF65-F5344CB8AC3E}">
        <p14:creationId xmlns:p14="http://schemas.microsoft.com/office/powerpoint/2010/main" val="2763535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The Reformation</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8" y="2294760"/>
            <a:ext cx="10199258" cy="3785652"/>
          </a:xfrm>
          <a:prstGeom prst="rect">
            <a:avLst/>
          </a:prstGeom>
          <a:noFill/>
        </p:spPr>
        <p:txBody>
          <a:bodyPr wrap="square" rtlCol="0">
            <a:spAutoFit/>
          </a:bodyPr>
          <a:lstStyle/>
          <a:p>
            <a:r>
              <a:rPr lang="en-US" sz="2400" dirty="0" smtClean="0"/>
              <a:t>1054 – Eastern Orthodoxy</a:t>
            </a:r>
          </a:p>
          <a:p>
            <a:r>
              <a:rPr lang="en-US" sz="2400" dirty="0" smtClean="0"/>
              <a:t>1173 – Waldensians (Peter Waldo)</a:t>
            </a:r>
          </a:p>
          <a:p>
            <a:r>
              <a:rPr lang="en-US" sz="2400" dirty="0" smtClean="0"/>
              <a:t>1379 – Lollards (John Wycliffe)</a:t>
            </a:r>
          </a:p>
          <a:p>
            <a:r>
              <a:rPr lang="en-US" sz="2400" dirty="0" smtClean="0"/>
              <a:t>1415 – </a:t>
            </a:r>
            <a:r>
              <a:rPr lang="en-US" sz="2400" dirty="0" err="1" smtClean="0"/>
              <a:t>Hussites</a:t>
            </a:r>
            <a:r>
              <a:rPr lang="en-US" sz="2400" dirty="0" smtClean="0"/>
              <a:t> (Jan Hus)</a:t>
            </a:r>
          </a:p>
          <a:p>
            <a:r>
              <a:rPr lang="en-US" sz="2400" dirty="0" smtClean="0"/>
              <a:t>1517 – Lutheranism</a:t>
            </a:r>
            <a:r>
              <a:rPr lang="en-US" sz="2400" dirty="0"/>
              <a:t> </a:t>
            </a:r>
            <a:r>
              <a:rPr lang="en-US" sz="2400" dirty="0" smtClean="0"/>
              <a:t>(Martin Luther)</a:t>
            </a:r>
          </a:p>
          <a:p>
            <a:r>
              <a:rPr lang="en-US" sz="2400" dirty="0" smtClean="0"/>
              <a:t>1521 – Anabaptists (</a:t>
            </a:r>
            <a:r>
              <a:rPr lang="en-US" sz="2400" dirty="0" err="1" smtClean="0"/>
              <a:t>Scandanavian</a:t>
            </a:r>
            <a:r>
              <a:rPr lang="en-US" sz="2400" dirty="0" smtClean="0"/>
              <a:t> Lutherans)</a:t>
            </a:r>
          </a:p>
          <a:p>
            <a:r>
              <a:rPr lang="en-US" sz="2400" dirty="0" smtClean="0"/>
              <a:t>1523 – </a:t>
            </a:r>
            <a:r>
              <a:rPr lang="en-US" sz="2400" dirty="0" err="1" smtClean="0"/>
              <a:t>Swinglianism</a:t>
            </a:r>
            <a:r>
              <a:rPr lang="en-US" sz="2400" dirty="0" smtClean="0"/>
              <a:t> (</a:t>
            </a:r>
            <a:r>
              <a:rPr lang="en-US" sz="2400" dirty="0" err="1" smtClean="0"/>
              <a:t>Huldreich</a:t>
            </a:r>
            <a:r>
              <a:rPr lang="en-US" sz="2400" dirty="0" smtClean="0"/>
              <a:t> Zwingli)</a:t>
            </a:r>
          </a:p>
          <a:p>
            <a:r>
              <a:rPr lang="en-US" sz="2400" dirty="0" smtClean="0"/>
              <a:t>1534 – Anglicanism (Henry VIII)</a:t>
            </a:r>
          </a:p>
          <a:p>
            <a:r>
              <a:rPr lang="en-US" sz="2400" dirty="0" smtClean="0"/>
              <a:t>1536 – Mennonites (Menno Simons)</a:t>
            </a:r>
          </a:p>
          <a:p>
            <a:r>
              <a:rPr lang="en-US" sz="2400" dirty="0"/>
              <a:t> </a:t>
            </a:r>
            <a:r>
              <a:rPr lang="en-US" sz="2400" dirty="0" smtClean="0"/>
              <a:t>         – Calvinism (John Calvin)</a:t>
            </a:r>
          </a:p>
        </p:txBody>
      </p:sp>
    </p:spTree>
    <p:extLst>
      <p:ext uri="{BB962C8B-B14F-4D97-AF65-F5344CB8AC3E}">
        <p14:creationId xmlns:p14="http://schemas.microsoft.com/office/powerpoint/2010/main" val="211096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The Reformation</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8" y="2294760"/>
            <a:ext cx="10199258" cy="4154984"/>
          </a:xfrm>
          <a:prstGeom prst="rect">
            <a:avLst/>
          </a:prstGeom>
          <a:noFill/>
        </p:spPr>
        <p:txBody>
          <a:bodyPr wrap="square" rtlCol="0">
            <a:spAutoFit/>
          </a:bodyPr>
          <a:lstStyle/>
          <a:p>
            <a:r>
              <a:rPr lang="en-US" sz="2400" dirty="0" smtClean="0"/>
              <a:t>1540s – German Reformation Church</a:t>
            </a:r>
          </a:p>
          <a:p>
            <a:r>
              <a:rPr lang="en-US" sz="2400" dirty="0" smtClean="0"/>
              <a:t>1550s – Hungarian Reformation Church</a:t>
            </a:r>
          </a:p>
          <a:p>
            <a:r>
              <a:rPr lang="en-US" sz="2400" dirty="0" smtClean="0"/>
              <a:t>1560s – French Calvinists (</a:t>
            </a:r>
            <a:r>
              <a:rPr lang="en-US" sz="2400" dirty="0" err="1" smtClean="0"/>
              <a:t>Hugueonots</a:t>
            </a:r>
            <a:r>
              <a:rPr lang="en-US" sz="2400" dirty="0" smtClean="0"/>
              <a:t>)</a:t>
            </a:r>
          </a:p>
          <a:p>
            <a:r>
              <a:rPr lang="en-US" sz="2400" dirty="0"/>
              <a:t> </a:t>
            </a:r>
            <a:r>
              <a:rPr lang="en-US" sz="2400" dirty="0" smtClean="0"/>
              <a:t>           -- Scottish Presbyterians (John Knox)</a:t>
            </a:r>
          </a:p>
          <a:p>
            <a:r>
              <a:rPr lang="en-US" sz="2400" dirty="0"/>
              <a:t> </a:t>
            </a:r>
            <a:r>
              <a:rPr lang="en-US" sz="2400" dirty="0" smtClean="0"/>
              <a:t>           -- Congregationalism (Puritans)</a:t>
            </a:r>
          </a:p>
          <a:p>
            <a:r>
              <a:rPr lang="en-US" sz="2400" dirty="0" smtClean="0"/>
              <a:t>1570s – Dutch Reformed Church</a:t>
            </a:r>
          </a:p>
          <a:p>
            <a:r>
              <a:rPr lang="en-US" sz="2400" dirty="0" smtClean="0"/>
              <a:t>1606 – English Baptists (John Smyth)</a:t>
            </a:r>
          </a:p>
          <a:p>
            <a:r>
              <a:rPr lang="en-US" sz="2400" dirty="0" smtClean="0"/>
              <a:t>1647 – Quakers (George Fox)</a:t>
            </a:r>
          </a:p>
          <a:p>
            <a:r>
              <a:rPr lang="en-US" sz="2400" dirty="0" smtClean="0"/>
              <a:t>1690 – Amish (</a:t>
            </a:r>
            <a:r>
              <a:rPr lang="en-US" sz="2400" dirty="0" err="1" smtClean="0"/>
              <a:t>Jacom</a:t>
            </a:r>
            <a:r>
              <a:rPr lang="en-US" sz="2400" dirty="0" smtClean="0"/>
              <a:t> Ammon)</a:t>
            </a:r>
          </a:p>
          <a:p>
            <a:r>
              <a:rPr lang="en-US" sz="2400" dirty="0" smtClean="0"/>
              <a:t>1739 – Methodism (John Wesley)</a:t>
            </a:r>
          </a:p>
          <a:p>
            <a:r>
              <a:rPr lang="en-US" sz="2400" dirty="0" smtClean="0"/>
              <a:t>1785 – Protestant Episcopal Church </a:t>
            </a:r>
          </a:p>
        </p:txBody>
      </p:sp>
    </p:spTree>
    <p:extLst>
      <p:ext uri="{BB962C8B-B14F-4D97-AF65-F5344CB8AC3E}">
        <p14:creationId xmlns:p14="http://schemas.microsoft.com/office/powerpoint/2010/main" val="1105699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The Reformation</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8" y="2294760"/>
            <a:ext cx="10199258" cy="2677656"/>
          </a:xfrm>
          <a:prstGeom prst="rect">
            <a:avLst/>
          </a:prstGeom>
          <a:noFill/>
        </p:spPr>
        <p:txBody>
          <a:bodyPr wrap="square" rtlCol="0">
            <a:spAutoFit/>
          </a:bodyPr>
          <a:lstStyle/>
          <a:p>
            <a:r>
              <a:rPr lang="en-US" sz="2400" dirty="0" smtClean="0"/>
              <a:t>1800 – United Brethren in Christ</a:t>
            </a:r>
          </a:p>
          <a:p>
            <a:r>
              <a:rPr lang="en-US" sz="2400" dirty="0" smtClean="0"/>
              <a:t>1819 – Unitarianism (William Channing)</a:t>
            </a:r>
          </a:p>
          <a:p>
            <a:r>
              <a:rPr lang="en-US" sz="2400" dirty="0" smtClean="0"/>
              <a:t>1831 – Disciples of Christ (Thomas Campbell)</a:t>
            </a:r>
          </a:p>
          <a:p>
            <a:r>
              <a:rPr lang="en-US" sz="2400" dirty="0" smtClean="0"/>
              <a:t>1863 – Seventh-day Adventists (William Miller)</a:t>
            </a:r>
          </a:p>
          <a:p>
            <a:r>
              <a:rPr lang="en-US" sz="2400" dirty="0" smtClean="0"/>
              <a:t>1865 – </a:t>
            </a:r>
            <a:r>
              <a:rPr lang="en-US" sz="2400" dirty="0" err="1" smtClean="0"/>
              <a:t>Savlation</a:t>
            </a:r>
            <a:r>
              <a:rPr lang="en-US" sz="2400" dirty="0" smtClean="0"/>
              <a:t> Army (William Booth)</a:t>
            </a:r>
          </a:p>
          <a:p>
            <a:r>
              <a:rPr lang="en-US" sz="2400" dirty="0" smtClean="0"/>
              <a:t>1879 – Christian Science (Mary Baker Eddy)</a:t>
            </a:r>
          </a:p>
          <a:p>
            <a:r>
              <a:rPr lang="en-US" sz="2400" dirty="0" smtClean="0"/>
              <a:t>1914 – Assemblies of God</a:t>
            </a:r>
          </a:p>
        </p:txBody>
      </p:sp>
      <p:sp>
        <p:nvSpPr>
          <p:cNvPr id="5" name="TextBox 4"/>
          <p:cNvSpPr txBox="1"/>
          <p:nvPr/>
        </p:nvSpPr>
        <p:spPr>
          <a:xfrm>
            <a:off x="1025912" y="5252224"/>
            <a:ext cx="8597590" cy="646331"/>
          </a:xfrm>
          <a:prstGeom prst="rect">
            <a:avLst/>
          </a:prstGeom>
          <a:noFill/>
        </p:spPr>
        <p:txBody>
          <a:bodyPr wrap="square" rtlCol="0">
            <a:spAutoFit/>
          </a:bodyPr>
          <a:lstStyle/>
          <a:p>
            <a:r>
              <a:rPr lang="en-US" dirty="0" smtClean="0"/>
              <a:t>At the time of these notes AOG had approximately 11,900 churches, 2,530,000 members in the US. ~175,000 churches in 158 countries.  World wide membership is ~32million.</a:t>
            </a:r>
            <a:endParaRPr lang="en-US" dirty="0"/>
          </a:p>
        </p:txBody>
      </p:sp>
    </p:spTree>
    <p:extLst>
      <p:ext uri="{BB962C8B-B14F-4D97-AF65-F5344CB8AC3E}">
        <p14:creationId xmlns:p14="http://schemas.microsoft.com/office/powerpoint/2010/main" val="3362221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The Denominational Church</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8" y="2294760"/>
            <a:ext cx="10199258" cy="4154984"/>
          </a:xfrm>
          <a:prstGeom prst="rect">
            <a:avLst/>
          </a:prstGeom>
          <a:noFill/>
        </p:spPr>
        <p:txBody>
          <a:bodyPr wrap="square" rtlCol="0">
            <a:spAutoFit/>
          </a:bodyPr>
          <a:lstStyle/>
          <a:p>
            <a:r>
              <a:rPr lang="en-US" sz="2400" dirty="0" smtClean="0"/>
              <a:t>The denominational church made great strides in soteriology (study of salvation) but has some failures that persist through today.</a:t>
            </a:r>
          </a:p>
          <a:p>
            <a:pPr marL="342900" indent="-342900">
              <a:buFont typeface="Arial" panose="020B0604020202020204" pitchFamily="34" charset="0"/>
              <a:buChar char="•"/>
            </a:pPr>
            <a:r>
              <a:rPr lang="en-US" dirty="0" smtClean="0"/>
              <a:t>“Soft” hermeneutical traditions</a:t>
            </a:r>
          </a:p>
          <a:p>
            <a:pPr marL="800100" lvl="1" indent="-342900">
              <a:buFont typeface="Arial" panose="020B0604020202020204" pitchFamily="34" charset="0"/>
              <a:buChar char="•"/>
            </a:pPr>
            <a:r>
              <a:rPr lang="en-US" dirty="0" err="1" smtClean="0"/>
              <a:t>Allegorization</a:t>
            </a:r>
            <a:r>
              <a:rPr lang="en-US" dirty="0" smtClean="0"/>
              <a:t> of the bible.</a:t>
            </a:r>
          </a:p>
          <a:p>
            <a:pPr marL="342900" indent="-342900">
              <a:buFont typeface="Arial" panose="020B0604020202020204" pitchFamily="34" charset="0"/>
              <a:buChar char="•"/>
            </a:pPr>
            <a:r>
              <a:rPr lang="en-US" dirty="0" smtClean="0"/>
              <a:t>Denial of the Millennial Reign</a:t>
            </a:r>
          </a:p>
          <a:p>
            <a:pPr marL="342900" indent="-342900">
              <a:buFont typeface="Arial" panose="020B0604020202020204" pitchFamily="34" charset="0"/>
              <a:buChar char="•"/>
            </a:pPr>
            <a:r>
              <a:rPr lang="en-US" dirty="0" smtClean="0"/>
              <a:t>Denial of Israel’s prophetic destiny</a:t>
            </a:r>
          </a:p>
          <a:p>
            <a:pPr marL="800100" lvl="1" indent="-342900">
              <a:buFont typeface="Arial" panose="020B0604020202020204" pitchFamily="34" charset="0"/>
              <a:buChar char="•"/>
            </a:pPr>
            <a:r>
              <a:rPr lang="en-US" dirty="0" smtClean="0"/>
              <a:t>Replacement Theology</a:t>
            </a:r>
          </a:p>
          <a:p>
            <a:pPr marL="342900" indent="-342900">
              <a:buFont typeface="Arial" panose="020B0604020202020204" pitchFamily="34" charset="0"/>
              <a:buChar char="•"/>
            </a:pPr>
            <a:r>
              <a:rPr lang="en-US" dirty="0" smtClean="0"/>
              <a:t>De-emphasis of the Gospel of Christ</a:t>
            </a:r>
          </a:p>
          <a:p>
            <a:pPr marL="800100" lvl="1" indent="-342900">
              <a:buFont typeface="Arial" panose="020B0604020202020204" pitchFamily="34" charset="0"/>
              <a:buChar char="•"/>
            </a:pPr>
            <a:r>
              <a:rPr lang="en-US" dirty="0" smtClean="0"/>
              <a:t>Been to many churches where you rarely if ever hear the straight up gospel.  The power of the blood of Christ for our salvation.</a:t>
            </a:r>
          </a:p>
          <a:p>
            <a:pPr marL="342900" indent="-342900">
              <a:buFont typeface="Arial" panose="020B0604020202020204" pitchFamily="34" charset="0"/>
              <a:buChar char="•"/>
            </a:pPr>
            <a:r>
              <a:rPr lang="en-US" dirty="0" smtClean="0"/>
              <a:t>Ordination of homosexuals.</a:t>
            </a:r>
          </a:p>
          <a:p>
            <a:pPr marL="342900" indent="-342900">
              <a:buFont typeface="Arial" panose="020B0604020202020204" pitchFamily="34" charset="0"/>
              <a:buChar char="•"/>
            </a:pPr>
            <a:r>
              <a:rPr lang="en-US" dirty="0" smtClean="0"/>
              <a:t>Change of focus to environmentalism (Gaia worship)</a:t>
            </a:r>
          </a:p>
          <a:p>
            <a:pPr marL="342900" indent="-342900">
              <a:buFont typeface="Arial" panose="020B0604020202020204" pitchFamily="34" charset="0"/>
              <a:buChar char="•"/>
            </a:pPr>
            <a:r>
              <a:rPr lang="en-US" dirty="0" smtClean="0"/>
              <a:t>Voting on doctrine.</a:t>
            </a:r>
          </a:p>
          <a:p>
            <a:pPr marL="342900" indent="-342900">
              <a:buFont typeface="Arial" panose="020B0604020202020204" pitchFamily="34" charset="0"/>
              <a:buChar char="•"/>
            </a:pPr>
            <a:r>
              <a:rPr lang="en-US" smtClean="0"/>
              <a:t>Prosperity gospel.</a:t>
            </a:r>
            <a:endParaRPr lang="en-US" dirty="0" smtClean="0"/>
          </a:p>
        </p:txBody>
      </p:sp>
    </p:spTree>
    <p:extLst>
      <p:ext uri="{BB962C8B-B14F-4D97-AF65-F5344CB8AC3E}">
        <p14:creationId xmlns:p14="http://schemas.microsoft.com/office/powerpoint/2010/main" val="2728557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Evangelicals &amp; Catholics Together</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8" y="2294760"/>
            <a:ext cx="10199258" cy="1200329"/>
          </a:xfrm>
          <a:prstGeom prst="rect">
            <a:avLst/>
          </a:prstGeom>
          <a:noFill/>
        </p:spPr>
        <p:txBody>
          <a:bodyPr wrap="square" rtlCol="0">
            <a:spAutoFit/>
          </a:bodyPr>
          <a:lstStyle/>
          <a:p>
            <a:r>
              <a:rPr lang="en-US" sz="2400" dirty="0" smtClean="0"/>
              <a:t>On March 29, 1994 a joint declaration named “Evangelicals and Catholics Together: The Christian Mission in the Third Millennium” was signed.</a:t>
            </a:r>
          </a:p>
          <a:p>
            <a:r>
              <a:rPr lang="en-US" sz="2400" dirty="0" smtClean="0"/>
              <a:t>At it’s heart is the compromise of the Gospel.</a:t>
            </a:r>
          </a:p>
        </p:txBody>
      </p:sp>
    </p:spTree>
    <p:extLst>
      <p:ext uri="{BB962C8B-B14F-4D97-AF65-F5344CB8AC3E}">
        <p14:creationId xmlns:p14="http://schemas.microsoft.com/office/powerpoint/2010/main" val="351415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Evangelicals &amp; Catholics Together</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8" y="2294760"/>
            <a:ext cx="10199258" cy="2954655"/>
          </a:xfrm>
          <a:prstGeom prst="rect">
            <a:avLst/>
          </a:prstGeom>
          <a:noFill/>
        </p:spPr>
        <p:txBody>
          <a:bodyPr wrap="square" rtlCol="0">
            <a:spAutoFit/>
          </a:bodyPr>
          <a:lstStyle/>
          <a:p>
            <a:r>
              <a:rPr lang="en-US" sz="2400" dirty="0" smtClean="0"/>
              <a:t>The gospel:</a:t>
            </a:r>
          </a:p>
          <a:p>
            <a:endParaRPr lang="en-US" sz="2400" dirty="0" smtClean="0"/>
          </a:p>
          <a:p>
            <a:pPr fontAlgn="base"/>
            <a:r>
              <a:rPr lang="en-US" sz="2000" dirty="0"/>
              <a:t>Now I’m making known to you, brothers, the gospel that I proclaimed to you, which you accepted, on which you have taken your stand, </a:t>
            </a:r>
            <a:r>
              <a:rPr lang="en-US" sz="2000" dirty="0" smtClean="0"/>
              <a:t>and </a:t>
            </a:r>
            <a:r>
              <a:rPr lang="en-US" sz="2000" dirty="0"/>
              <a:t>by which you are also being saved if you hold firmly to the message I proclaimed to you—unless, of course, your faith was worthless.</a:t>
            </a:r>
          </a:p>
          <a:p>
            <a:pPr fontAlgn="base"/>
            <a:r>
              <a:rPr lang="en-US" sz="2000" dirty="0" smtClean="0"/>
              <a:t>For </a:t>
            </a:r>
            <a:r>
              <a:rPr lang="en-US" sz="2000" dirty="0"/>
              <a:t>I passed on to you the most important points </a:t>
            </a:r>
            <a:r>
              <a:rPr lang="en-US" sz="2000" dirty="0" smtClean="0"/>
              <a:t>that I </a:t>
            </a:r>
            <a:r>
              <a:rPr lang="en-US" sz="2000" dirty="0"/>
              <a:t>received: The </a:t>
            </a:r>
            <a:r>
              <a:rPr lang="en-US" sz="2000" dirty="0" smtClean="0"/>
              <a:t>Messiah died </a:t>
            </a:r>
            <a:r>
              <a:rPr lang="en-US" sz="2000" dirty="0"/>
              <a:t>for our sins according to the Scriptures, </a:t>
            </a:r>
            <a:r>
              <a:rPr lang="en-US" sz="2000" dirty="0" smtClean="0"/>
              <a:t>he </a:t>
            </a:r>
            <a:r>
              <a:rPr lang="en-US" sz="2000" dirty="0"/>
              <a:t>was buried, he was raised on the third day according to the Scriptures—and is still alive</a:t>
            </a:r>
            <a:r>
              <a:rPr lang="en-US" sz="2000" dirty="0" smtClean="0"/>
              <a:t>!</a:t>
            </a:r>
          </a:p>
          <a:p>
            <a:pPr fontAlgn="base"/>
            <a:r>
              <a:rPr lang="en-US" dirty="0" smtClean="0">
                <a:solidFill>
                  <a:schemeClr val="accent1">
                    <a:lumMod val="75000"/>
                  </a:schemeClr>
                </a:solidFill>
              </a:rPr>
              <a:t>(</a:t>
            </a:r>
            <a:r>
              <a:rPr lang="en-US" dirty="0">
                <a:solidFill>
                  <a:schemeClr val="accent1">
                    <a:lumMod val="75000"/>
                  </a:schemeClr>
                </a:solidFill>
              </a:rPr>
              <a:t>1 Corinthians 15:1-4, ISV</a:t>
            </a:r>
            <a:r>
              <a:rPr lang="en-US" dirty="0" smtClean="0">
                <a:solidFill>
                  <a:schemeClr val="accent1">
                    <a:lumMod val="75000"/>
                  </a:schemeClr>
                </a:solidFill>
              </a:rPr>
              <a:t>)</a:t>
            </a:r>
            <a:endParaRPr lang="en-US" dirty="0">
              <a:solidFill>
                <a:schemeClr val="accent1">
                  <a:lumMod val="75000"/>
                </a:schemeClr>
              </a:solidFill>
            </a:endParaRPr>
          </a:p>
        </p:txBody>
      </p:sp>
    </p:spTree>
    <p:extLst>
      <p:ext uri="{BB962C8B-B14F-4D97-AF65-F5344CB8AC3E}">
        <p14:creationId xmlns:p14="http://schemas.microsoft.com/office/powerpoint/2010/main" val="772759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a:xfrm>
            <a:off x="838200" y="1825626"/>
            <a:ext cx="10515600" cy="3526304"/>
          </a:xfrm>
        </p:spPr>
        <p:txBody>
          <a:bodyPr>
            <a:normAutofit/>
          </a:bodyPr>
          <a:lstStyle/>
          <a:p>
            <a:r>
              <a:rPr lang="en-US" dirty="0" smtClean="0"/>
              <a:t>Who is John?</a:t>
            </a:r>
          </a:p>
          <a:p>
            <a:pPr lvl="1"/>
            <a:r>
              <a:rPr lang="en-US" dirty="0" smtClean="0"/>
              <a:t>Born in Bethsaida.</a:t>
            </a:r>
          </a:p>
          <a:p>
            <a:pPr lvl="1"/>
            <a:r>
              <a:rPr lang="en-US" dirty="0" smtClean="0"/>
              <a:t>Father : Zebedee, Mother: Salome</a:t>
            </a:r>
          </a:p>
          <a:p>
            <a:pPr lvl="2"/>
            <a:r>
              <a:rPr lang="en-US" dirty="0" smtClean="0"/>
              <a:t>Not the one who is daughter of Herod.</a:t>
            </a:r>
          </a:p>
          <a:p>
            <a:pPr lvl="1"/>
            <a:r>
              <a:rPr lang="en-US" dirty="0" smtClean="0"/>
              <a:t>Galilean fisherman partnered with Peter and Andrew.</a:t>
            </a:r>
          </a:p>
          <a:p>
            <a:pPr lvl="1"/>
            <a:r>
              <a:rPr lang="en-US" dirty="0" smtClean="0"/>
              <a:t>Early disciple of John the Baptist.</a:t>
            </a:r>
          </a:p>
          <a:p>
            <a:pPr lvl="1"/>
            <a:r>
              <a:rPr lang="en-US" dirty="0" smtClean="0"/>
              <a:t>Well connected.</a:t>
            </a:r>
          </a:p>
          <a:p>
            <a:pPr lvl="2"/>
            <a:r>
              <a:rPr lang="en-US" dirty="0" smtClean="0"/>
              <a:t>Knew the high priest.</a:t>
            </a:r>
          </a:p>
          <a:p>
            <a:pPr lvl="2"/>
            <a:r>
              <a:rPr lang="en-US" dirty="0" smtClean="0"/>
              <a:t>Nicodemus.</a:t>
            </a:r>
          </a:p>
        </p:txBody>
      </p:sp>
    </p:spTree>
    <p:extLst>
      <p:ext uri="{BB962C8B-B14F-4D97-AF65-F5344CB8AC3E}">
        <p14:creationId xmlns:p14="http://schemas.microsoft.com/office/powerpoint/2010/main" val="6448850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Life Cycle of Churches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8" y="2294760"/>
            <a:ext cx="10199258"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People- oriented Pastor.</a:t>
            </a:r>
          </a:p>
          <a:p>
            <a:pPr marL="342900" indent="-342900">
              <a:buFont typeface="Arial" panose="020B0604020202020204" pitchFamily="34" charset="0"/>
              <a:buChar char="•"/>
            </a:pPr>
            <a:r>
              <a:rPr lang="en-US" sz="2400" dirty="0" smtClean="0"/>
              <a:t>Pulpit- oriented Pastor</a:t>
            </a:r>
          </a:p>
          <a:p>
            <a:pPr marL="342900" indent="-342900">
              <a:buFont typeface="Arial" panose="020B0604020202020204" pitchFamily="34" charset="0"/>
              <a:buChar char="•"/>
            </a:pPr>
            <a:r>
              <a:rPr lang="en-US" sz="2400" dirty="0" smtClean="0"/>
              <a:t>Property-oriented Pastorate</a:t>
            </a:r>
          </a:p>
          <a:p>
            <a:pPr marL="800100" lvl="1" indent="-342900">
              <a:buFont typeface="Arial" panose="020B0604020202020204" pitchFamily="34" charset="0"/>
              <a:buChar char="•"/>
            </a:pPr>
            <a:r>
              <a:rPr lang="en-US" sz="2400" dirty="0" smtClean="0"/>
              <a:t>See Gideon for example</a:t>
            </a:r>
          </a:p>
          <a:p>
            <a:pPr marL="342900" indent="-342900">
              <a:buFont typeface="Arial" panose="020B0604020202020204" pitchFamily="34" charset="0"/>
              <a:buChar char="•"/>
            </a:pPr>
            <a:r>
              <a:rPr lang="en-US" sz="2400" dirty="0" smtClean="0"/>
              <a:t>Power-oriented Pastorate</a:t>
            </a:r>
          </a:p>
          <a:p>
            <a:pPr marL="342900" indent="-342900">
              <a:buFont typeface="Arial" panose="020B0604020202020204" pitchFamily="34" charset="0"/>
              <a:buChar char="•"/>
            </a:pPr>
            <a:r>
              <a:rPr lang="en-US" sz="2400" dirty="0" smtClean="0"/>
              <a:t>Politically-driven decay</a:t>
            </a:r>
          </a:p>
          <a:p>
            <a:pPr marL="800100" lvl="1" indent="-342900">
              <a:buFont typeface="Arial" panose="020B0604020202020204" pitchFamily="34" charset="0"/>
              <a:buChar char="•"/>
            </a:pPr>
            <a:r>
              <a:rPr lang="en-US" sz="2400" dirty="0" smtClean="0"/>
              <a:t>Accountability; management by hearsay; lack of an “Objective Function”</a:t>
            </a:r>
          </a:p>
        </p:txBody>
      </p:sp>
    </p:spTree>
    <p:extLst>
      <p:ext uri="{BB962C8B-B14F-4D97-AF65-F5344CB8AC3E}">
        <p14:creationId xmlns:p14="http://schemas.microsoft.com/office/powerpoint/2010/main" val="574198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736364"/>
            <a:ext cx="4208592" cy="282764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57361742"/>
              </p:ext>
            </p:extLst>
          </p:nvPr>
        </p:nvGraphicFramePr>
        <p:xfrm>
          <a:off x="818147" y="2271030"/>
          <a:ext cx="5493444" cy="296672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Admonitory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Devotion,</a:t>
                      </a:r>
                      <a:r>
                        <a:rPr lang="en-US" baseline="0" dirty="0" smtClean="0"/>
                        <a:t> not just doctrine</a:t>
                      </a:r>
                      <a:endParaRPr lang="en-US" dirty="0"/>
                    </a:p>
                  </a:txBody>
                  <a:tcPr/>
                </a:tc>
              </a:tr>
              <a:tr h="370840">
                <a:tc>
                  <a:txBody>
                    <a:bodyPr/>
                    <a:lstStyle/>
                    <a:p>
                      <a:r>
                        <a:rPr lang="en-US" dirty="0" smtClean="0"/>
                        <a:t>Smyrna</a:t>
                      </a:r>
                      <a:endParaRPr lang="en-US" dirty="0"/>
                    </a:p>
                  </a:txBody>
                  <a:tcPr/>
                </a:tc>
                <a:tc>
                  <a:txBody>
                    <a:bodyPr/>
                    <a:lstStyle/>
                    <a:p>
                      <a:r>
                        <a:rPr lang="en-US" dirty="0" smtClean="0"/>
                        <a:t>Endure Persecution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Purify ambassadorship</a:t>
                      </a:r>
                      <a:endParaRPr lang="en-US" dirty="0"/>
                    </a:p>
                  </a:txBody>
                  <a:tcPr/>
                </a:tc>
              </a:tr>
              <a:tr h="370840">
                <a:tc>
                  <a:txBody>
                    <a:bodyPr/>
                    <a:lstStyle/>
                    <a:p>
                      <a:r>
                        <a:rPr lang="en-US" dirty="0" smtClean="0"/>
                        <a:t>Thyatira</a:t>
                      </a:r>
                      <a:endParaRPr lang="en-US" dirty="0"/>
                    </a:p>
                  </a:txBody>
                  <a:tcPr/>
                </a:tc>
                <a:tc>
                  <a:txBody>
                    <a:bodyPr/>
                    <a:lstStyle/>
                    <a:p>
                      <a:r>
                        <a:rPr lang="en-US" dirty="0" err="1" smtClean="0"/>
                        <a:t>Pagain</a:t>
                      </a:r>
                      <a:r>
                        <a:rPr lang="en-US" dirty="0" smtClean="0"/>
                        <a:t> practices</a:t>
                      </a:r>
                      <a:endParaRPr lang="en-US" dirty="0"/>
                    </a:p>
                  </a:txBody>
                  <a:tcPr/>
                </a:tc>
              </a:tr>
              <a:tr h="370840">
                <a:tc>
                  <a:txBody>
                    <a:bodyPr/>
                    <a:lstStyle/>
                    <a:p>
                      <a:r>
                        <a:rPr lang="en-US" dirty="0" smtClean="0"/>
                        <a:t>Sardis</a:t>
                      </a:r>
                      <a:endParaRPr lang="en-US" dirty="0"/>
                    </a:p>
                  </a:txBody>
                  <a:tcPr/>
                </a:tc>
                <a:tc>
                  <a:txBody>
                    <a:bodyPr/>
                    <a:lstStyle/>
                    <a:p>
                      <a:r>
                        <a:rPr lang="en-US" dirty="0" smtClean="0"/>
                        <a:t>Be watchful, diligent</a:t>
                      </a:r>
                      <a:endParaRPr lang="en-US" dirty="0"/>
                    </a:p>
                  </a:txBody>
                  <a:tcPr/>
                </a:tc>
              </a:tr>
              <a:tr h="370840">
                <a:tc>
                  <a:txBody>
                    <a:bodyPr/>
                    <a:lstStyle/>
                    <a:p>
                      <a:endParaRPr lang="en-US" dirty="0"/>
                    </a:p>
                  </a:txBody>
                  <a:tcPr/>
                </a:tc>
                <a:tc>
                  <a:txBody>
                    <a:bodyPr/>
                    <a:lstStyle/>
                    <a:p>
                      <a:endParaRPr lang="en-US" dirty="0" smtClean="0"/>
                    </a:p>
                  </a:txBody>
                  <a:tcPr/>
                </a:tc>
              </a:tr>
              <a:tr h="370840">
                <a:tc>
                  <a:txBody>
                    <a:bodyPr/>
                    <a:lstStyle/>
                    <a:p>
                      <a:endParaRPr lang="en-US" dirty="0"/>
                    </a:p>
                  </a:txBody>
                  <a:tcPr/>
                </a:tc>
                <a:tc>
                  <a:txBody>
                    <a:bodyPr/>
                    <a:lstStyle/>
                    <a:p>
                      <a:endParaRPr lang="en-US" dirty="0" smtClean="0"/>
                    </a:p>
                  </a:txBody>
                  <a:tcPr/>
                </a:tc>
              </a:tr>
            </a:tbl>
          </a:graphicData>
        </a:graphic>
      </p:graphicFrame>
    </p:spTree>
    <p:extLst>
      <p:ext uri="{BB962C8B-B14F-4D97-AF65-F5344CB8AC3E}">
        <p14:creationId xmlns:p14="http://schemas.microsoft.com/office/powerpoint/2010/main" val="409632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736364"/>
            <a:ext cx="4208592" cy="282764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61936402"/>
              </p:ext>
            </p:extLst>
          </p:nvPr>
        </p:nvGraphicFramePr>
        <p:xfrm>
          <a:off x="818147" y="2271030"/>
          <a:ext cx="5493444" cy="323596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Personal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Neglected</a:t>
                      </a:r>
                      <a:r>
                        <a:rPr lang="en-US" baseline="0" dirty="0" smtClean="0"/>
                        <a:t> priorities</a:t>
                      </a:r>
                      <a:endParaRPr lang="en-US" dirty="0"/>
                    </a:p>
                  </a:txBody>
                  <a:tcPr/>
                </a:tc>
              </a:tr>
              <a:tr h="370840">
                <a:tc>
                  <a:txBody>
                    <a:bodyPr/>
                    <a:lstStyle/>
                    <a:p>
                      <a:r>
                        <a:rPr lang="en-US" dirty="0" smtClean="0"/>
                        <a:t>Smyrna</a:t>
                      </a:r>
                      <a:endParaRPr lang="en-US" dirty="0"/>
                    </a:p>
                  </a:txBody>
                  <a:tcPr/>
                </a:tc>
                <a:tc>
                  <a:txBody>
                    <a:bodyPr/>
                    <a:lstStyle/>
                    <a:p>
                      <a:r>
                        <a:rPr lang="en-US" dirty="0" smtClean="0"/>
                        <a:t>Satanic opposition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Spiritual</a:t>
                      </a:r>
                      <a:r>
                        <a:rPr lang="en-US" baseline="0" dirty="0" smtClean="0"/>
                        <a:t> compromise</a:t>
                      </a:r>
                      <a:endParaRPr lang="en-US" dirty="0"/>
                    </a:p>
                  </a:txBody>
                  <a:tcPr/>
                </a:tc>
              </a:tr>
              <a:tr h="370840">
                <a:tc>
                  <a:txBody>
                    <a:bodyPr/>
                    <a:lstStyle/>
                    <a:p>
                      <a:r>
                        <a:rPr lang="en-US" dirty="0" smtClean="0"/>
                        <a:t>Thyatira</a:t>
                      </a:r>
                      <a:endParaRPr lang="en-US" dirty="0"/>
                    </a:p>
                  </a:txBody>
                  <a:tcPr/>
                </a:tc>
                <a:tc>
                  <a:txBody>
                    <a:bodyPr/>
                    <a:lstStyle/>
                    <a:p>
                      <a:r>
                        <a:rPr lang="en-US" dirty="0" smtClean="0"/>
                        <a:t>Pagan</a:t>
                      </a:r>
                      <a:r>
                        <a:rPr lang="en-US" baseline="0" dirty="0" smtClean="0"/>
                        <a:t> practices</a:t>
                      </a:r>
                      <a:endParaRPr lang="en-US" dirty="0"/>
                    </a:p>
                  </a:txBody>
                  <a:tcPr/>
                </a:tc>
              </a:tr>
              <a:tr h="370840">
                <a:tc>
                  <a:txBody>
                    <a:bodyPr/>
                    <a:lstStyle/>
                    <a:p>
                      <a:r>
                        <a:rPr lang="en-US" dirty="0" smtClean="0"/>
                        <a:t>Sardis</a:t>
                      </a:r>
                      <a:endParaRPr lang="en-US" dirty="0"/>
                    </a:p>
                  </a:txBody>
                  <a:tcPr/>
                </a:tc>
                <a:tc>
                  <a:txBody>
                    <a:bodyPr/>
                    <a:lstStyle/>
                    <a:p>
                      <a:r>
                        <a:rPr lang="en-US" dirty="0" err="1" smtClean="0"/>
                        <a:t>Watchfullness</a:t>
                      </a:r>
                      <a:r>
                        <a:rPr lang="en-US" dirty="0" smtClean="0"/>
                        <a:t> and Diligence</a:t>
                      </a:r>
                      <a:endParaRPr lang="en-US" dirty="0"/>
                    </a:p>
                  </a:txBody>
                  <a:tcPr/>
                </a:tc>
              </a:tr>
              <a:tr h="370840">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396928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736364"/>
            <a:ext cx="4208592" cy="2827647"/>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986902937"/>
              </p:ext>
            </p:extLst>
          </p:nvPr>
        </p:nvGraphicFramePr>
        <p:xfrm>
          <a:off x="818145" y="2271030"/>
          <a:ext cx="5917192" cy="3505200"/>
        </p:xfrm>
        <a:graphic>
          <a:graphicData uri="http://schemas.openxmlformats.org/drawingml/2006/table">
            <a:tbl>
              <a:tblPr firstRow="1" bandRow="1">
                <a:tableStyleId>{5C22544A-7EE6-4342-B048-85BDC9FD1C3A}</a:tableStyleId>
              </a:tblPr>
              <a:tblGrid>
                <a:gridCol w="2958596"/>
                <a:gridCol w="2958596"/>
              </a:tblGrid>
              <a:tr h="370840">
                <a:tc gridSpan="2">
                  <a:txBody>
                    <a:bodyPr/>
                    <a:lstStyle/>
                    <a:p>
                      <a:r>
                        <a:rPr lang="en-US" dirty="0" smtClean="0"/>
                        <a:t>Promise to the Overcomer</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Eat of the Tree of Life</a:t>
                      </a:r>
                      <a:endParaRPr lang="en-US" dirty="0"/>
                    </a:p>
                  </a:txBody>
                  <a:tcPr/>
                </a:tc>
              </a:tr>
              <a:tr h="370840">
                <a:tc>
                  <a:txBody>
                    <a:bodyPr/>
                    <a:lstStyle/>
                    <a:p>
                      <a:r>
                        <a:rPr lang="en-US" dirty="0" smtClean="0"/>
                        <a:t>Smyrna</a:t>
                      </a:r>
                      <a:endParaRPr lang="en-US" dirty="0"/>
                    </a:p>
                  </a:txBody>
                  <a:tcPr/>
                </a:tc>
                <a:tc>
                  <a:txBody>
                    <a:bodyPr/>
                    <a:lstStyle/>
                    <a:p>
                      <a:r>
                        <a:rPr lang="en-US" dirty="0" smtClean="0"/>
                        <a:t>Not hurt of the</a:t>
                      </a:r>
                      <a:r>
                        <a:rPr lang="en-US" baseline="0" dirty="0" smtClean="0"/>
                        <a:t> Second Death</a:t>
                      </a:r>
                      <a:endParaRPr lang="en-US" dirty="0"/>
                    </a:p>
                  </a:txBody>
                  <a:tcPr/>
                </a:tc>
              </a:tr>
              <a:tr h="370840">
                <a:tc>
                  <a:txBody>
                    <a:bodyPr/>
                    <a:lstStyle/>
                    <a:p>
                      <a:r>
                        <a:rPr lang="en-US" dirty="0" err="1" smtClean="0"/>
                        <a:t>Pergamos</a:t>
                      </a:r>
                      <a:endParaRPr lang="en-US" dirty="0"/>
                    </a:p>
                  </a:txBody>
                  <a:tcPr/>
                </a:tc>
                <a:tc>
                  <a:txBody>
                    <a:bodyPr/>
                    <a:lstStyle/>
                    <a:p>
                      <a:r>
                        <a:rPr lang="en-US" dirty="0" smtClean="0"/>
                        <a:t>Eat</a:t>
                      </a:r>
                      <a:r>
                        <a:rPr lang="en-US" baseline="0" dirty="0" smtClean="0"/>
                        <a:t> manna, White stone, New name</a:t>
                      </a:r>
                      <a:endParaRPr lang="en-US" dirty="0"/>
                    </a:p>
                  </a:txBody>
                  <a:tcPr/>
                </a:tc>
              </a:tr>
              <a:tr h="370840">
                <a:tc>
                  <a:txBody>
                    <a:bodyPr/>
                    <a:lstStyle/>
                    <a:p>
                      <a:r>
                        <a:rPr lang="en-US" dirty="0" smtClean="0"/>
                        <a:t>Thyatira</a:t>
                      </a:r>
                      <a:endParaRPr lang="en-US" dirty="0"/>
                    </a:p>
                  </a:txBody>
                  <a:tcPr/>
                </a:tc>
                <a:tc>
                  <a:txBody>
                    <a:bodyPr/>
                    <a:lstStyle/>
                    <a:p>
                      <a:r>
                        <a:rPr lang="en-US" dirty="0" smtClean="0"/>
                        <a:t>Power over nations</a:t>
                      </a:r>
                      <a:endParaRPr lang="en-US" dirty="0"/>
                    </a:p>
                  </a:txBody>
                  <a:tcPr/>
                </a:tc>
              </a:tr>
              <a:tr h="370840">
                <a:tc>
                  <a:txBody>
                    <a:bodyPr/>
                    <a:lstStyle/>
                    <a:p>
                      <a:r>
                        <a:rPr lang="en-US" dirty="0" smtClean="0"/>
                        <a:t>Sardis</a:t>
                      </a:r>
                      <a:endParaRPr lang="en-US" dirty="0"/>
                    </a:p>
                  </a:txBody>
                  <a:tcPr/>
                </a:tc>
                <a:tc>
                  <a:txBody>
                    <a:bodyPr/>
                    <a:lstStyle/>
                    <a:p>
                      <a:r>
                        <a:rPr lang="en-US" dirty="0" smtClean="0"/>
                        <a:t>Walk with Him in white;</a:t>
                      </a:r>
                    </a:p>
                    <a:p>
                      <a:r>
                        <a:rPr lang="en-US" dirty="0" smtClean="0"/>
                        <a:t>Name not blotted out</a:t>
                      </a:r>
                      <a:endParaRPr lang="en-US" dirty="0"/>
                    </a:p>
                  </a:txBody>
                  <a:tcPr/>
                </a:tc>
              </a:tr>
              <a:tr h="370840">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396928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736364"/>
            <a:ext cx="4208592" cy="2827647"/>
          </a:xfrm>
          <a:prstGeom prst="rect">
            <a:avLst/>
          </a:prstGeom>
        </p:spPr>
      </p:pic>
      <p:sp>
        <p:nvSpPr>
          <p:cNvPr id="6" name="TextBox 5"/>
          <p:cNvSpPr txBox="1"/>
          <p:nvPr/>
        </p:nvSpPr>
        <p:spPr>
          <a:xfrm>
            <a:off x="818147" y="2358948"/>
            <a:ext cx="5149516" cy="2308324"/>
          </a:xfrm>
          <a:prstGeom prst="rect">
            <a:avLst/>
          </a:prstGeom>
          <a:noFill/>
        </p:spPr>
        <p:txBody>
          <a:bodyPr wrap="square" rtlCol="0">
            <a:spAutoFit/>
          </a:bodyPr>
          <a:lstStyle/>
          <a:p>
            <a:r>
              <a:rPr lang="en-US" sz="2400" b="1" dirty="0" smtClean="0"/>
              <a:t>Exhortation</a:t>
            </a:r>
            <a:r>
              <a:rPr lang="en-US" sz="2400" dirty="0" smtClean="0"/>
              <a:t>: Be </a:t>
            </a:r>
            <a:r>
              <a:rPr lang="en-US" sz="2400" dirty="0"/>
              <a:t>alert, and strengthen the things that are left, which are about to die. I note that your actions are incomplete before my God. </a:t>
            </a:r>
            <a:r>
              <a:rPr lang="en-US" sz="2400" dirty="0" smtClean="0"/>
              <a:t>So </a:t>
            </a:r>
            <a:r>
              <a:rPr lang="en-US" sz="2400" dirty="0"/>
              <a:t>remember what you received and heard. </a:t>
            </a:r>
          </a:p>
        </p:txBody>
      </p:sp>
      <p:sp>
        <p:nvSpPr>
          <p:cNvPr id="4" name="TextBox 3"/>
          <p:cNvSpPr txBox="1"/>
          <p:nvPr/>
        </p:nvSpPr>
        <p:spPr>
          <a:xfrm>
            <a:off x="837372" y="4911822"/>
            <a:ext cx="10260582" cy="1569660"/>
          </a:xfrm>
          <a:prstGeom prst="rect">
            <a:avLst/>
          </a:prstGeom>
          <a:noFill/>
        </p:spPr>
        <p:txBody>
          <a:bodyPr wrap="square" rtlCol="0">
            <a:spAutoFit/>
          </a:bodyPr>
          <a:lstStyle/>
          <a:p>
            <a:r>
              <a:rPr lang="en-US" sz="2400" dirty="0"/>
              <a:t>Obey it, and repent. If you are not alert, I will come like a thief, and you won’t know the time when I will come to you. </a:t>
            </a:r>
            <a:r>
              <a:rPr lang="en-US" sz="2400" dirty="0" smtClean="0"/>
              <a:t>But </a:t>
            </a:r>
            <a:r>
              <a:rPr lang="en-US" sz="2400" dirty="0"/>
              <a:t>you have a few people in Sardis who have not soiled their clothes. They will walk with me in white clothes because they are worthy.</a:t>
            </a:r>
          </a:p>
        </p:txBody>
      </p:sp>
    </p:spTree>
    <p:extLst>
      <p:ext uri="{BB962C8B-B14F-4D97-AF65-F5344CB8AC3E}">
        <p14:creationId xmlns:p14="http://schemas.microsoft.com/office/powerpoint/2010/main" val="16597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143" y="1737074"/>
            <a:ext cx="4206240" cy="2826067"/>
          </a:xfrm>
          <a:prstGeom prst="rect">
            <a:avLst/>
          </a:prstGeom>
        </p:spPr>
      </p:pic>
      <p:sp>
        <p:nvSpPr>
          <p:cNvPr id="6" name="TextBox 5"/>
          <p:cNvSpPr txBox="1"/>
          <p:nvPr/>
        </p:nvSpPr>
        <p:spPr>
          <a:xfrm>
            <a:off x="818147" y="2358948"/>
            <a:ext cx="5149516" cy="3046988"/>
          </a:xfrm>
          <a:prstGeom prst="rect">
            <a:avLst/>
          </a:prstGeom>
          <a:noFill/>
        </p:spPr>
        <p:txBody>
          <a:bodyPr wrap="square" rtlCol="0">
            <a:spAutoFit/>
          </a:bodyPr>
          <a:lstStyle/>
          <a:p>
            <a:r>
              <a:rPr lang="en-US" sz="2400" b="1" dirty="0"/>
              <a:t>Promise to overcomer</a:t>
            </a:r>
            <a:r>
              <a:rPr lang="en-US" sz="2400" b="1" dirty="0" smtClean="0"/>
              <a:t>: </a:t>
            </a:r>
            <a:r>
              <a:rPr lang="en-US" sz="2400" dirty="0"/>
              <a:t>The person who </a:t>
            </a:r>
            <a:r>
              <a:rPr lang="en-US" sz="2400" dirty="0" smtClean="0"/>
              <a:t>overcomes</a:t>
            </a:r>
            <a:r>
              <a:rPr lang="en-US" sz="2400" baseline="30000" dirty="0"/>
              <a:t> </a:t>
            </a:r>
            <a:r>
              <a:rPr lang="en-US" sz="2400" dirty="0" smtClean="0"/>
              <a:t>in </a:t>
            </a:r>
            <a:r>
              <a:rPr lang="en-US" sz="2400" dirty="0"/>
              <a:t>this way will wear white clothes, and I will never erase his name from the Book of Life. I will acknowledge his name in the presence of my Father and his angels.</a:t>
            </a:r>
          </a:p>
          <a:p>
            <a:r>
              <a:rPr lang="en-US" sz="2400" dirty="0" smtClean="0"/>
              <a:t>‘</a:t>
            </a:r>
            <a:r>
              <a:rPr lang="en-US" sz="2400" dirty="0"/>
              <a:t>Let </a:t>
            </a:r>
            <a:r>
              <a:rPr lang="en-US" sz="2400" dirty="0" smtClean="0"/>
              <a:t>everyone</a:t>
            </a:r>
            <a:r>
              <a:rPr lang="en-US" sz="2400" dirty="0"/>
              <a:t> listen to what the Spirit says to the churches</a:t>
            </a:r>
            <a:r>
              <a:rPr lang="en-US" sz="2400" dirty="0" smtClean="0"/>
              <a:t>.</a:t>
            </a:r>
            <a:endParaRPr lang="en-US" sz="2400" dirty="0"/>
          </a:p>
        </p:txBody>
      </p:sp>
    </p:spTree>
    <p:extLst>
      <p:ext uri="{BB962C8B-B14F-4D97-AF65-F5344CB8AC3E}">
        <p14:creationId xmlns:p14="http://schemas.microsoft.com/office/powerpoint/2010/main" val="1761485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Sardis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143" y="1737074"/>
            <a:ext cx="4206240" cy="2826067"/>
          </a:xfrm>
          <a:prstGeom prst="rect">
            <a:avLst/>
          </a:prstGeom>
        </p:spPr>
      </p:pic>
      <p:sp>
        <p:nvSpPr>
          <p:cNvPr id="6" name="TextBox 5"/>
          <p:cNvSpPr txBox="1"/>
          <p:nvPr/>
        </p:nvSpPr>
        <p:spPr>
          <a:xfrm>
            <a:off x="818147" y="2358948"/>
            <a:ext cx="5149516" cy="2677656"/>
          </a:xfrm>
          <a:prstGeom prst="rect">
            <a:avLst/>
          </a:prstGeom>
          <a:noFill/>
        </p:spPr>
        <p:txBody>
          <a:bodyPr wrap="square" rtlCol="0">
            <a:spAutoFit/>
          </a:bodyPr>
          <a:lstStyle/>
          <a:p>
            <a:r>
              <a:rPr lang="en-US" sz="2400" dirty="0" smtClean="0"/>
              <a:t>Greek </a:t>
            </a:r>
            <a:r>
              <a:rPr lang="en-US" sz="2400" dirty="0"/>
              <a:t>cities kept a list of citizens in a public registry.  When someone was condemned for committing a crime, their name was removed from the registry.  Sardis was also known for its quality </a:t>
            </a:r>
            <a:r>
              <a:rPr lang="en-US" sz="2400" dirty="0" smtClean="0"/>
              <a:t>white wool </a:t>
            </a:r>
            <a:r>
              <a:rPr lang="en-US" sz="2400" dirty="0"/>
              <a:t>with which clothes were made.</a:t>
            </a:r>
          </a:p>
        </p:txBody>
      </p:sp>
      <p:sp>
        <p:nvSpPr>
          <p:cNvPr id="5" name="TextBox 4"/>
          <p:cNvSpPr txBox="1"/>
          <p:nvPr/>
        </p:nvSpPr>
        <p:spPr>
          <a:xfrm>
            <a:off x="812801" y="5763021"/>
            <a:ext cx="10260582" cy="461665"/>
          </a:xfrm>
          <a:prstGeom prst="rect">
            <a:avLst/>
          </a:prstGeom>
          <a:noFill/>
        </p:spPr>
        <p:txBody>
          <a:bodyPr wrap="square" rtlCol="0">
            <a:spAutoFit/>
          </a:bodyPr>
          <a:lstStyle/>
          <a:p>
            <a:r>
              <a:rPr lang="en-US" sz="2400" b="1" dirty="0"/>
              <a:t>Prophetic position</a:t>
            </a:r>
            <a:r>
              <a:rPr lang="en-US" sz="2400" dirty="0"/>
              <a:t>: </a:t>
            </a:r>
            <a:r>
              <a:rPr lang="en-US" sz="2400" dirty="0" smtClean="0"/>
              <a:t>Reformation </a:t>
            </a:r>
            <a:r>
              <a:rPr lang="en-US" sz="2400" dirty="0"/>
              <a:t>church (1587-1648 AD)</a:t>
            </a:r>
          </a:p>
        </p:txBody>
      </p:sp>
    </p:spTree>
    <p:extLst>
      <p:ext uri="{BB962C8B-B14F-4D97-AF65-F5344CB8AC3E}">
        <p14:creationId xmlns:p14="http://schemas.microsoft.com/office/powerpoint/2010/main" val="138915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3416320"/>
          </a:xfrm>
          <a:prstGeom prst="rect">
            <a:avLst/>
          </a:prstGeom>
          <a:noFill/>
        </p:spPr>
        <p:txBody>
          <a:bodyPr wrap="square" rtlCol="0">
            <a:spAutoFit/>
          </a:bodyPr>
          <a:lstStyle/>
          <a:p>
            <a:r>
              <a:rPr lang="en-US" sz="2400" b="1" dirty="0"/>
              <a:t>Meaning</a:t>
            </a:r>
            <a:r>
              <a:rPr lang="en-US" sz="2400" dirty="0"/>
              <a:t>: </a:t>
            </a:r>
            <a:r>
              <a:rPr lang="en-US" sz="2400" dirty="0" smtClean="0"/>
              <a:t>Literally friendship city, but brotherly love works, too.</a:t>
            </a:r>
          </a:p>
          <a:p>
            <a:r>
              <a:rPr lang="en-US" sz="2400" b="1" dirty="0" smtClean="0"/>
              <a:t>Location</a:t>
            </a:r>
            <a:r>
              <a:rPr lang="en-US" sz="2400" dirty="0"/>
              <a:t>: </a:t>
            </a:r>
            <a:r>
              <a:rPr lang="en-US" sz="2400" dirty="0" err="1"/>
              <a:t>Alasehir</a:t>
            </a:r>
            <a:r>
              <a:rPr lang="en-US" sz="2400" dirty="0"/>
              <a:t>.</a:t>
            </a:r>
          </a:p>
          <a:p>
            <a:r>
              <a:rPr lang="en-US" sz="2400" b="1" dirty="0"/>
              <a:t>Title</a:t>
            </a:r>
            <a:r>
              <a:rPr lang="en-US" sz="2400" dirty="0"/>
              <a:t>: To the </a:t>
            </a:r>
            <a:r>
              <a:rPr lang="en-US" sz="2400" dirty="0" smtClean="0"/>
              <a:t>messenger</a:t>
            </a:r>
            <a:r>
              <a:rPr lang="en-US" sz="2400" dirty="0"/>
              <a:t> of the church in Philadelphia, </a:t>
            </a:r>
            <a:r>
              <a:rPr lang="en-US" sz="2400" dirty="0" smtClean="0"/>
              <a:t>write: ‘The </a:t>
            </a:r>
            <a:r>
              <a:rPr lang="en-US" sz="2400" dirty="0"/>
              <a:t>one who is holy, who is </a:t>
            </a:r>
            <a:r>
              <a:rPr lang="en-US" sz="2400" dirty="0" smtClean="0"/>
              <a:t>true, who </a:t>
            </a:r>
            <a:r>
              <a:rPr lang="en-US" sz="2400" dirty="0"/>
              <a:t>has the key of David</a:t>
            </a:r>
            <a:r>
              <a:rPr lang="en-US" sz="2400" dirty="0" smtClean="0"/>
              <a:t>, who </a:t>
            </a:r>
            <a:r>
              <a:rPr lang="en-US" sz="2400" dirty="0"/>
              <a:t>opens a door </a:t>
            </a:r>
            <a:r>
              <a:rPr lang="en-US" sz="2400" dirty="0" smtClean="0"/>
              <a:t>that no </a:t>
            </a:r>
            <a:r>
              <a:rPr lang="en-US" sz="2400" dirty="0"/>
              <a:t>one can shut</a:t>
            </a:r>
            <a:r>
              <a:rPr lang="en-US" sz="2400" dirty="0" smtClean="0"/>
              <a:t>, and </a:t>
            </a:r>
            <a:r>
              <a:rPr lang="en-US" sz="2400" dirty="0"/>
              <a:t>who shuts a door </a:t>
            </a:r>
            <a:r>
              <a:rPr lang="en-US" sz="2400" dirty="0" smtClean="0"/>
              <a:t>that no </a:t>
            </a:r>
            <a:r>
              <a:rPr lang="en-US" sz="2400" dirty="0"/>
              <a:t>one can </a:t>
            </a:r>
            <a:r>
              <a:rPr lang="en-US" sz="2400" dirty="0" smtClean="0"/>
              <a:t>open’ says this:</a:t>
            </a:r>
            <a:endParaRPr lang="en-US" sz="2400" dirty="0"/>
          </a:p>
        </p:txBody>
      </p:sp>
    </p:spTree>
    <p:extLst>
      <p:ext uri="{BB962C8B-B14F-4D97-AF65-F5344CB8AC3E}">
        <p14:creationId xmlns:p14="http://schemas.microsoft.com/office/powerpoint/2010/main" val="1689285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3785652"/>
          </a:xfrm>
          <a:prstGeom prst="rect">
            <a:avLst/>
          </a:prstGeom>
          <a:noFill/>
        </p:spPr>
        <p:txBody>
          <a:bodyPr wrap="square" rtlCol="0">
            <a:spAutoFit/>
          </a:bodyPr>
          <a:lstStyle/>
          <a:p>
            <a:r>
              <a:rPr lang="en-US" sz="2400" dirty="0" smtClean="0"/>
              <a:t>Youngest of the seven cities. Today known as </a:t>
            </a:r>
            <a:r>
              <a:rPr lang="en-US" sz="2400" dirty="0" err="1" smtClean="0"/>
              <a:t>Alashehir</a:t>
            </a:r>
            <a:r>
              <a:rPr lang="en-US" sz="2400" dirty="0" smtClean="0"/>
              <a:t>.</a:t>
            </a:r>
          </a:p>
          <a:p>
            <a:r>
              <a:rPr lang="en-US" sz="2400" dirty="0" smtClean="0"/>
              <a:t>It was named as such due to King </a:t>
            </a:r>
            <a:r>
              <a:rPr lang="en-US" sz="2400" dirty="0" err="1" smtClean="0"/>
              <a:t>Eumenes</a:t>
            </a:r>
            <a:r>
              <a:rPr lang="en-US" sz="2400" dirty="0" smtClean="0"/>
              <a:t> II, King of </a:t>
            </a:r>
            <a:r>
              <a:rPr lang="en-US" sz="2400" dirty="0" err="1" smtClean="0"/>
              <a:t>Pergamos</a:t>
            </a:r>
            <a:r>
              <a:rPr lang="en-US" sz="2400" dirty="0" smtClean="0"/>
              <a:t>, having a younger brother who was his successor.  They loved each other very much giving </a:t>
            </a:r>
            <a:r>
              <a:rPr lang="en-US" sz="2400" dirty="0" err="1" smtClean="0"/>
              <a:t>Attalus</a:t>
            </a:r>
            <a:r>
              <a:rPr lang="en-US" sz="2400" dirty="0" smtClean="0"/>
              <a:t> II the nickname </a:t>
            </a:r>
            <a:r>
              <a:rPr lang="en-US" sz="2400" dirty="0" err="1" smtClean="0"/>
              <a:t>Philadelphus</a:t>
            </a:r>
            <a:r>
              <a:rPr lang="en-US" sz="2400" dirty="0" smtClean="0"/>
              <a:t> (“One who loves his brother”).</a:t>
            </a:r>
          </a:p>
          <a:p>
            <a:r>
              <a:rPr lang="en-US" sz="2400" dirty="0" smtClean="0"/>
              <a:t>Philadelphian coins were minted with the two brothers depicted on them.</a:t>
            </a:r>
            <a:endParaRPr lang="en-US" sz="2400" dirty="0"/>
          </a:p>
        </p:txBody>
      </p:sp>
    </p:spTree>
    <p:extLst>
      <p:ext uri="{BB962C8B-B14F-4D97-AF65-F5344CB8AC3E}">
        <p14:creationId xmlns:p14="http://schemas.microsoft.com/office/powerpoint/2010/main" val="956328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2308324"/>
          </a:xfrm>
          <a:prstGeom prst="rect">
            <a:avLst/>
          </a:prstGeom>
          <a:noFill/>
        </p:spPr>
        <p:txBody>
          <a:bodyPr wrap="square" rtlCol="0">
            <a:spAutoFit/>
          </a:bodyPr>
          <a:lstStyle/>
          <a:p>
            <a:r>
              <a:rPr lang="en-US" sz="2400" dirty="0" smtClean="0"/>
              <a:t>It was in wine country so Dionysus was their local god.</a:t>
            </a:r>
          </a:p>
          <a:p>
            <a:r>
              <a:rPr lang="en-US" sz="2400" dirty="0" smtClean="0"/>
              <a:t>Even before it was the location of a Christian church, its location was such that Rome had used it to spread Greek culture throughout the eastern empire.</a:t>
            </a:r>
            <a:endParaRPr lang="en-US" sz="2400" dirty="0"/>
          </a:p>
        </p:txBody>
      </p:sp>
    </p:spTree>
    <p:extLst>
      <p:ext uri="{BB962C8B-B14F-4D97-AF65-F5344CB8AC3E}">
        <p14:creationId xmlns:p14="http://schemas.microsoft.com/office/powerpoint/2010/main" val="2218041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a:xfrm>
            <a:off x="838200" y="1825625"/>
            <a:ext cx="10515600" cy="4050740"/>
          </a:xfrm>
        </p:spPr>
        <p:txBody>
          <a:bodyPr>
            <a:normAutofit lnSpcReduction="10000"/>
          </a:bodyPr>
          <a:lstStyle/>
          <a:p>
            <a:r>
              <a:rPr lang="en-US" dirty="0" smtClean="0"/>
              <a:t>Who is John?</a:t>
            </a:r>
          </a:p>
          <a:p>
            <a:pPr lvl="1"/>
            <a:r>
              <a:rPr lang="en-US" dirty="0" smtClean="0"/>
              <a:t>One of the twelve disciples of Jesus.</a:t>
            </a:r>
          </a:p>
          <a:p>
            <a:pPr lvl="1"/>
            <a:r>
              <a:rPr lang="en-US" dirty="0" smtClean="0"/>
              <a:t>One of the “inner circle”.</a:t>
            </a:r>
          </a:p>
          <a:p>
            <a:pPr lvl="2"/>
            <a:r>
              <a:rPr lang="en-US" dirty="0" smtClean="0"/>
              <a:t>Present at the mount of transfiguration.</a:t>
            </a:r>
          </a:p>
          <a:p>
            <a:pPr lvl="2"/>
            <a:r>
              <a:rPr lang="en-US" dirty="0" smtClean="0"/>
              <a:t>Present at raising of </a:t>
            </a:r>
            <a:r>
              <a:rPr lang="en-US" dirty="0" err="1" smtClean="0"/>
              <a:t>Jairus</a:t>
            </a:r>
            <a:r>
              <a:rPr lang="en-US" dirty="0" smtClean="0"/>
              <a:t> daughter.</a:t>
            </a:r>
          </a:p>
          <a:p>
            <a:pPr lvl="2"/>
            <a:r>
              <a:rPr lang="en-US" dirty="0" smtClean="0"/>
              <a:t>Olivet Discourse.</a:t>
            </a:r>
          </a:p>
          <a:p>
            <a:pPr lvl="1"/>
            <a:r>
              <a:rPr lang="en-US" dirty="0" smtClean="0"/>
              <a:t>Wrote five books in the New Testament.</a:t>
            </a:r>
          </a:p>
          <a:p>
            <a:pPr lvl="2"/>
            <a:r>
              <a:rPr lang="en-US" dirty="0" smtClean="0"/>
              <a:t>Gospel of John</a:t>
            </a:r>
          </a:p>
          <a:p>
            <a:pPr lvl="2"/>
            <a:r>
              <a:rPr lang="en-US" dirty="0" smtClean="0"/>
              <a:t>John 1 – a sermon</a:t>
            </a:r>
          </a:p>
          <a:p>
            <a:pPr lvl="2"/>
            <a:r>
              <a:rPr lang="en-US" dirty="0" smtClean="0"/>
              <a:t>John 2 – a personal letter to Mary, mother of Jesus</a:t>
            </a:r>
          </a:p>
          <a:p>
            <a:pPr lvl="2"/>
            <a:r>
              <a:rPr lang="en-US" dirty="0" smtClean="0"/>
              <a:t>John 3 – a letter to his friend Gaius.</a:t>
            </a:r>
          </a:p>
          <a:p>
            <a:pPr lvl="1"/>
            <a:r>
              <a:rPr lang="en-US" dirty="0" smtClean="0"/>
              <a:t>Mary’s care consigned to him at the cross.</a:t>
            </a:r>
          </a:p>
        </p:txBody>
      </p:sp>
    </p:spTree>
    <p:extLst>
      <p:ext uri="{BB962C8B-B14F-4D97-AF65-F5344CB8AC3E}">
        <p14:creationId xmlns:p14="http://schemas.microsoft.com/office/powerpoint/2010/main" val="250396979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2308324"/>
          </a:xfrm>
          <a:prstGeom prst="rect">
            <a:avLst/>
          </a:prstGeom>
          <a:noFill/>
        </p:spPr>
        <p:txBody>
          <a:bodyPr wrap="square" rtlCol="0">
            <a:spAutoFit/>
          </a:bodyPr>
          <a:lstStyle/>
          <a:p>
            <a:r>
              <a:rPr lang="en-US" sz="2400" dirty="0" smtClean="0"/>
              <a:t>The 17 AD earthquake which also affected Sardis and ten other cities, completely ruined Philadelphia.  It was rebuilt with money from Emperor Tiberius and so the name of the city was changed to Neo-Caesarea. </a:t>
            </a:r>
            <a:endParaRPr lang="en-US" sz="2400" dirty="0"/>
          </a:p>
        </p:txBody>
      </p:sp>
    </p:spTree>
    <p:extLst>
      <p:ext uri="{BB962C8B-B14F-4D97-AF65-F5344CB8AC3E}">
        <p14:creationId xmlns:p14="http://schemas.microsoft.com/office/powerpoint/2010/main" val="2218041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1569660"/>
          </a:xfrm>
          <a:prstGeom prst="rect">
            <a:avLst/>
          </a:prstGeom>
          <a:noFill/>
        </p:spPr>
        <p:txBody>
          <a:bodyPr wrap="square" rtlCol="0">
            <a:spAutoFit/>
          </a:bodyPr>
          <a:lstStyle/>
          <a:p>
            <a:r>
              <a:rPr lang="en-US" sz="2400" dirty="0" smtClean="0"/>
              <a:t>Later the name was changed to Flavia in honor of the new emperor, Vespasian.</a:t>
            </a:r>
          </a:p>
          <a:p>
            <a:r>
              <a:rPr lang="en-US" sz="2400" dirty="0" smtClean="0"/>
              <a:t>None of the new names stuck long and the old name Philadelphia was revived.</a:t>
            </a:r>
            <a:endParaRPr lang="en-US" sz="2400" dirty="0"/>
          </a:p>
        </p:txBody>
      </p:sp>
    </p:spTree>
    <p:extLst>
      <p:ext uri="{BB962C8B-B14F-4D97-AF65-F5344CB8AC3E}">
        <p14:creationId xmlns:p14="http://schemas.microsoft.com/office/powerpoint/2010/main" val="3883898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1200329"/>
          </a:xfrm>
          <a:prstGeom prst="rect">
            <a:avLst/>
          </a:prstGeom>
          <a:noFill/>
        </p:spPr>
        <p:txBody>
          <a:bodyPr wrap="square" rtlCol="0">
            <a:spAutoFit/>
          </a:bodyPr>
          <a:lstStyle/>
          <a:p>
            <a:r>
              <a:rPr lang="en-US" sz="2400" dirty="0" smtClean="0"/>
              <a:t>The church here suffered from persecution coming from a large Jewish community in the city.</a:t>
            </a:r>
            <a:endParaRPr lang="en-US" sz="2400" dirty="0"/>
          </a:p>
        </p:txBody>
      </p:sp>
    </p:spTree>
    <p:extLst>
      <p:ext uri="{BB962C8B-B14F-4D97-AF65-F5344CB8AC3E}">
        <p14:creationId xmlns:p14="http://schemas.microsoft.com/office/powerpoint/2010/main" val="3883898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Keys of David</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4154984"/>
          </a:xfrm>
          <a:prstGeom prst="rect">
            <a:avLst/>
          </a:prstGeom>
          <a:noFill/>
        </p:spPr>
        <p:txBody>
          <a:bodyPr wrap="square" rtlCol="0">
            <a:spAutoFit/>
          </a:bodyPr>
          <a:lstStyle/>
          <a:p>
            <a:r>
              <a:rPr lang="en-US" sz="2400" dirty="0" smtClean="0"/>
              <a:t>The title Jesus has chosen for this letter may bring to mind an incident with Peter at Caesarea.</a:t>
            </a:r>
          </a:p>
          <a:p>
            <a:r>
              <a:rPr lang="en-US" sz="2400" dirty="0" smtClean="0"/>
              <a:t>Those “keys” were not just given to Peter (Matthew 16:19) but also to all the Apostles two chapters later (Matthew 18:18).</a:t>
            </a:r>
          </a:p>
          <a:p>
            <a:r>
              <a:rPr lang="en-US" sz="2400" dirty="0" smtClean="0"/>
              <a:t>These keys refer to a door being opened to the Gentiles (Acts 10) and Peter even clarifies this in his first letter (1 Peter 2:4-9)</a:t>
            </a:r>
            <a:endParaRPr lang="en-US" sz="2400" dirty="0"/>
          </a:p>
        </p:txBody>
      </p:sp>
    </p:spTree>
    <p:extLst>
      <p:ext uri="{BB962C8B-B14F-4D97-AF65-F5344CB8AC3E}">
        <p14:creationId xmlns:p14="http://schemas.microsoft.com/office/powerpoint/2010/main" val="2007315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Keys of David</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3046988"/>
          </a:xfrm>
          <a:prstGeom prst="rect">
            <a:avLst/>
          </a:prstGeom>
          <a:noFill/>
        </p:spPr>
        <p:txBody>
          <a:bodyPr wrap="square" rtlCol="0">
            <a:spAutoFit/>
          </a:bodyPr>
          <a:lstStyle/>
          <a:p>
            <a:r>
              <a:rPr lang="en-US" sz="2400" dirty="0" smtClean="0"/>
              <a:t>Isaiah 22:20-25 speaks of keys.</a:t>
            </a:r>
          </a:p>
          <a:p>
            <a:r>
              <a:rPr lang="en-US" sz="2400" dirty="0" err="1" smtClean="0"/>
              <a:t>Eliakim</a:t>
            </a:r>
            <a:r>
              <a:rPr lang="en-US" sz="2400" dirty="0" smtClean="0"/>
              <a:t> is replacing the former treasurer of the kingdom.</a:t>
            </a:r>
          </a:p>
          <a:p>
            <a:r>
              <a:rPr lang="en-US" sz="2400" dirty="0" err="1" smtClean="0"/>
              <a:t>Eliakim</a:t>
            </a:r>
            <a:r>
              <a:rPr lang="en-US" sz="2400" dirty="0" smtClean="0"/>
              <a:t> held a heavy key on a loop over his shoulder as a symbol of his office.</a:t>
            </a:r>
          </a:p>
          <a:p>
            <a:r>
              <a:rPr lang="en-US" sz="2400" dirty="0" smtClean="0"/>
              <a:t>Holding this key means that in order to have access to the king, one must go through the holder of this key.</a:t>
            </a:r>
            <a:endParaRPr lang="en-US" sz="2400" dirty="0"/>
          </a:p>
        </p:txBody>
      </p:sp>
    </p:spTree>
    <p:extLst>
      <p:ext uri="{BB962C8B-B14F-4D97-AF65-F5344CB8AC3E}">
        <p14:creationId xmlns:p14="http://schemas.microsoft.com/office/powerpoint/2010/main" val="1803450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Keys of David</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1200329"/>
          </a:xfrm>
          <a:prstGeom prst="rect">
            <a:avLst/>
          </a:prstGeom>
          <a:noFill/>
        </p:spPr>
        <p:txBody>
          <a:bodyPr wrap="square" rtlCol="0">
            <a:spAutoFit/>
          </a:bodyPr>
          <a:lstStyle/>
          <a:p>
            <a:r>
              <a:rPr lang="en-US" sz="2400" dirty="0" smtClean="0"/>
              <a:t>Interestingly enough, </a:t>
            </a:r>
            <a:r>
              <a:rPr lang="en-US" sz="2400" dirty="0" err="1" smtClean="0"/>
              <a:t>Eliakim</a:t>
            </a:r>
            <a:r>
              <a:rPr lang="en-US" sz="2400" dirty="0" smtClean="0"/>
              <a:t> is described as a nail.  Which is a messianic </a:t>
            </a:r>
            <a:r>
              <a:rPr lang="en-US" sz="2400" dirty="0"/>
              <a:t>prophecy</a:t>
            </a:r>
            <a:r>
              <a:rPr lang="en-US" sz="2400" dirty="0" smtClean="0"/>
              <a:t>.</a:t>
            </a:r>
          </a:p>
        </p:txBody>
      </p:sp>
    </p:spTree>
    <p:extLst>
      <p:ext uri="{BB962C8B-B14F-4D97-AF65-F5344CB8AC3E}">
        <p14:creationId xmlns:p14="http://schemas.microsoft.com/office/powerpoint/2010/main" val="2416979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Keys of David</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6" name="TextBox 5"/>
          <p:cNvSpPr txBox="1"/>
          <p:nvPr/>
        </p:nvSpPr>
        <p:spPr>
          <a:xfrm>
            <a:off x="818147" y="2358948"/>
            <a:ext cx="5149516" cy="3600986"/>
          </a:xfrm>
          <a:prstGeom prst="rect">
            <a:avLst/>
          </a:prstGeom>
          <a:noFill/>
        </p:spPr>
        <p:txBody>
          <a:bodyPr wrap="square" rtlCol="0">
            <a:spAutoFit/>
          </a:bodyPr>
          <a:lstStyle/>
          <a:p>
            <a:r>
              <a:rPr lang="en-US" sz="2400" dirty="0" smtClean="0"/>
              <a:t>This </a:t>
            </a:r>
            <a:r>
              <a:rPr lang="en-US" sz="2400" dirty="0"/>
              <a:t>is described in messianic terms in:</a:t>
            </a:r>
          </a:p>
          <a:p>
            <a:pPr marL="342900" indent="-342900">
              <a:buFont typeface="Arial" panose="020B0604020202020204" pitchFamily="34" charset="0"/>
              <a:buChar char="•"/>
            </a:pPr>
            <a:r>
              <a:rPr lang="en-US" sz="2400" dirty="0"/>
              <a:t>Authority is on his shoulders</a:t>
            </a:r>
          </a:p>
          <a:p>
            <a:pPr marL="800100" lvl="1" indent="-342900">
              <a:buFont typeface="Arial" panose="020B0604020202020204" pitchFamily="34" charset="0"/>
              <a:buChar char="•"/>
            </a:pPr>
            <a:r>
              <a:rPr lang="en-US" sz="2000" dirty="0"/>
              <a:t>Isaiah 9:6,7</a:t>
            </a:r>
          </a:p>
          <a:p>
            <a:pPr marL="342900" indent="-342900">
              <a:buFont typeface="Arial" panose="020B0604020202020204" pitchFamily="34" charset="0"/>
              <a:buChar char="•"/>
            </a:pPr>
            <a:r>
              <a:rPr lang="en-US" sz="2400" dirty="0"/>
              <a:t>His throne is that of the Kingdom of David</a:t>
            </a:r>
          </a:p>
          <a:p>
            <a:pPr marL="800100" lvl="1" indent="-342900">
              <a:buFont typeface="Arial" panose="020B0604020202020204" pitchFamily="34" charset="0"/>
              <a:buChar char="•"/>
            </a:pPr>
            <a:r>
              <a:rPr lang="en-US" sz="2400" dirty="0"/>
              <a:t> </a:t>
            </a:r>
            <a:r>
              <a:rPr lang="en-US" sz="2000" dirty="0"/>
              <a:t>Luke </a:t>
            </a:r>
            <a:r>
              <a:rPr lang="en-US" sz="2000" dirty="0" smtClean="0"/>
              <a:t>1:32-33</a:t>
            </a:r>
            <a:endParaRPr lang="en-US" sz="2000" dirty="0"/>
          </a:p>
          <a:p>
            <a:pPr marL="342900" indent="-342900">
              <a:buFont typeface="Arial" panose="020B0604020202020204" pitchFamily="34" charset="0"/>
              <a:buChar char="•"/>
            </a:pPr>
            <a:r>
              <a:rPr lang="en-US" sz="2400" dirty="0"/>
              <a:t>Authority in heaven and on earth</a:t>
            </a:r>
          </a:p>
          <a:p>
            <a:pPr marL="800100" lvl="1" indent="-342900">
              <a:buFont typeface="Arial" panose="020B0604020202020204" pitchFamily="34" charset="0"/>
              <a:buChar char="•"/>
            </a:pPr>
            <a:r>
              <a:rPr lang="en-US" sz="2000" dirty="0"/>
              <a:t>Matthew 28:18</a:t>
            </a:r>
          </a:p>
          <a:p>
            <a:pPr marL="342900" indent="-342900">
              <a:buFont typeface="Arial" panose="020B0604020202020204" pitchFamily="34" charset="0"/>
              <a:buChar char="•"/>
            </a:pPr>
            <a:r>
              <a:rPr lang="en-US" sz="2400" dirty="0"/>
              <a:t>Hold the keys to death and hades</a:t>
            </a:r>
          </a:p>
          <a:p>
            <a:pPr marL="800100" lvl="1" indent="-342900">
              <a:buFont typeface="Arial" panose="020B0604020202020204" pitchFamily="34" charset="0"/>
              <a:buChar char="•"/>
            </a:pPr>
            <a:r>
              <a:rPr lang="en-US" sz="2000" dirty="0"/>
              <a:t>Revelation </a:t>
            </a:r>
            <a:r>
              <a:rPr lang="en-US" sz="2000" dirty="0" smtClean="0"/>
              <a:t>1:18</a:t>
            </a:r>
            <a:endParaRPr lang="en-US" sz="2000" dirty="0"/>
          </a:p>
        </p:txBody>
      </p:sp>
    </p:spTree>
    <p:extLst>
      <p:ext uri="{BB962C8B-B14F-4D97-AF65-F5344CB8AC3E}">
        <p14:creationId xmlns:p14="http://schemas.microsoft.com/office/powerpoint/2010/main" val="3439023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8" name="TextBox 7"/>
          <p:cNvSpPr txBox="1"/>
          <p:nvPr/>
        </p:nvSpPr>
        <p:spPr>
          <a:xfrm>
            <a:off x="818147" y="2221954"/>
            <a:ext cx="6128753" cy="3046988"/>
          </a:xfrm>
          <a:prstGeom prst="rect">
            <a:avLst/>
          </a:prstGeom>
          <a:noFill/>
        </p:spPr>
        <p:txBody>
          <a:bodyPr wrap="square" rtlCol="0">
            <a:spAutoFit/>
          </a:bodyPr>
          <a:lstStyle/>
          <a:p>
            <a:r>
              <a:rPr lang="en-US" sz="2400" b="1" dirty="0"/>
              <a:t>Commendation</a:t>
            </a:r>
            <a:r>
              <a:rPr lang="en-US" sz="2400" dirty="0" smtClean="0"/>
              <a:t>: </a:t>
            </a:r>
            <a:r>
              <a:rPr lang="en-US" sz="2400" dirty="0"/>
              <a:t>‘I know what you’ve been doing. Look! I have put in front of you an open door that no one can shut. You have only a little strength, but you have obeyed my word and have not denied my </a:t>
            </a:r>
            <a:r>
              <a:rPr lang="en-US" sz="2400" dirty="0" smtClean="0"/>
              <a:t>name. I </a:t>
            </a:r>
            <a:r>
              <a:rPr lang="en-US" sz="2400" dirty="0"/>
              <a:t>will make those who belong to the synagogue of Satan—those who claim to be Jews and aren’t, but are lying—come and bow down at your feet. </a:t>
            </a:r>
          </a:p>
        </p:txBody>
      </p:sp>
      <p:sp>
        <p:nvSpPr>
          <p:cNvPr id="4" name="TextBox 3"/>
          <p:cNvSpPr txBox="1"/>
          <p:nvPr/>
        </p:nvSpPr>
        <p:spPr>
          <a:xfrm>
            <a:off x="818147" y="5268942"/>
            <a:ext cx="10129253" cy="1200329"/>
          </a:xfrm>
          <a:prstGeom prst="rect">
            <a:avLst/>
          </a:prstGeom>
          <a:noFill/>
        </p:spPr>
        <p:txBody>
          <a:bodyPr wrap="square" rtlCol="0">
            <a:spAutoFit/>
          </a:bodyPr>
          <a:lstStyle/>
          <a:p>
            <a:r>
              <a:rPr lang="en-US" sz="2400" dirty="0"/>
              <a:t>Then they will realize that I have loved you.</a:t>
            </a:r>
            <a:r>
              <a:rPr lang="en-US" sz="2400" b="1" baseline="30000" dirty="0"/>
              <a:t> </a:t>
            </a:r>
            <a:r>
              <a:rPr lang="en-US" sz="2400" dirty="0"/>
              <a:t>Because you have obeyed my command to endure, I will keep you from the hour of testing that is coming to the whole world to test those living on the earth</a:t>
            </a:r>
            <a:r>
              <a:rPr lang="en-US" sz="2400" dirty="0" smtClean="0"/>
              <a:t>.</a:t>
            </a:r>
            <a:endParaRPr lang="en-US" sz="2400" dirty="0"/>
          </a:p>
        </p:txBody>
      </p:sp>
    </p:spTree>
    <p:extLst>
      <p:ext uri="{BB962C8B-B14F-4D97-AF65-F5344CB8AC3E}">
        <p14:creationId xmlns:p14="http://schemas.microsoft.com/office/powerpoint/2010/main" val="446197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a:t>Doors of </a:t>
            </a:r>
            <a:r>
              <a:rPr lang="en-US" sz="4800" b="1" dirty="0" smtClean="0"/>
              <a:t>deliverance</a:t>
            </a:r>
            <a:endParaRPr lang="en-US" sz="4800" b="1" dirty="0"/>
          </a:p>
          <a:p>
            <a:pPr marL="0" indent="0">
              <a:buNone/>
            </a:pPr>
            <a:endParaRPr lang="en-US" b="1"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8" name="TextBox 7"/>
          <p:cNvSpPr txBox="1"/>
          <p:nvPr/>
        </p:nvSpPr>
        <p:spPr>
          <a:xfrm>
            <a:off x="818147" y="2221954"/>
            <a:ext cx="6128753"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“I am the door” (Jonah 10:7,9)</a:t>
            </a:r>
          </a:p>
          <a:p>
            <a:pPr marL="342900" indent="-342900">
              <a:buFont typeface="Arial" panose="020B0604020202020204" pitchFamily="34" charset="0"/>
              <a:buChar char="•"/>
            </a:pPr>
            <a:r>
              <a:rPr lang="en-US" sz="2400" dirty="0" smtClean="0"/>
              <a:t>Noah’s Ark had a door.</a:t>
            </a:r>
          </a:p>
          <a:p>
            <a:pPr marL="800100" lvl="1" indent="-342900">
              <a:buFont typeface="Arial" panose="020B0604020202020204" pitchFamily="34" charset="0"/>
              <a:buChar char="•"/>
            </a:pPr>
            <a:r>
              <a:rPr lang="en-US" sz="2400" dirty="0" smtClean="0"/>
              <a:t>Closed by God, Himself 7 days before the flood. (Genesis 7:16)</a:t>
            </a:r>
          </a:p>
          <a:p>
            <a:pPr marL="342900" indent="-342900">
              <a:buFont typeface="Arial" panose="020B0604020202020204" pitchFamily="34" charset="0"/>
              <a:buChar char="•"/>
            </a:pPr>
            <a:r>
              <a:rPr lang="en-US" sz="2400" dirty="0" smtClean="0"/>
              <a:t>Open doors (1 </a:t>
            </a:r>
            <a:r>
              <a:rPr lang="en-US" sz="2400" dirty="0" err="1" smtClean="0"/>
              <a:t>Cor</a:t>
            </a:r>
            <a:r>
              <a:rPr lang="en-US" sz="2400" dirty="0" smtClean="0"/>
              <a:t> 16:9; 2 </a:t>
            </a:r>
            <a:r>
              <a:rPr lang="en-US" sz="2400" dirty="0" err="1" smtClean="0"/>
              <a:t>Cor</a:t>
            </a:r>
            <a:r>
              <a:rPr lang="en-US" sz="2400" dirty="0" smtClean="0"/>
              <a:t> 2:12; Col 4:3)</a:t>
            </a:r>
            <a:endParaRPr lang="en-US" sz="2400" dirty="0"/>
          </a:p>
        </p:txBody>
      </p:sp>
    </p:spTree>
    <p:extLst>
      <p:ext uri="{BB962C8B-B14F-4D97-AF65-F5344CB8AC3E}">
        <p14:creationId xmlns:p14="http://schemas.microsoft.com/office/powerpoint/2010/main" val="3920097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Synagogue of Satan</a:t>
            </a:r>
            <a:endParaRPr lang="en-US" sz="4800" b="1" dirty="0"/>
          </a:p>
          <a:p>
            <a:pPr marL="0" indent="0">
              <a:buNone/>
            </a:pPr>
            <a:endParaRPr lang="en-US" b="1"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8" name="TextBox 7"/>
          <p:cNvSpPr txBox="1"/>
          <p:nvPr/>
        </p:nvSpPr>
        <p:spPr>
          <a:xfrm>
            <a:off x="818147" y="2221954"/>
            <a:ext cx="6128753" cy="1938992"/>
          </a:xfrm>
          <a:prstGeom prst="rect">
            <a:avLst/>
          </a:prstGeom>
          <a:noFill/>
        </p:spPr>
        <p:txBody>
          <a:bodyPr wrap="square" rtlCol="0">
            <a:spAutoFit/>
          </a:bodyPr>
          <a:lstStyle/>
          <a:p>
            <a:r>
              <a:rPr lang="en-US" sz="2400" dirty="0" smtClean="0"/>
              <a:t>Second time these are mentioned (revelation 2:9)</a:t>
            </a:r>
          </a:p>
          <a:p>
            <a:r>
              <a:rPr lang="en-US" sz="2400" dirty="0" smtClean="0"/>
              <a:t>False Jews = </a:t>
            </a:r>
            <a:r>
              <a:rPr lang="en-US" sz="2400" dirty="0" err="1" smtClean="0"/>
              <a:t>Reconstructionists</a:t>
            </a:r>
            <a:r>
              <a:rPr lang="en-US" sz="2400" dirty="0" smtClean="0"/>
              <a:t>?</a:t>
            </a:r>
          </a:p>
          <a:p>
            <a:r>
              <a:rPr lang="en-US" sz="2400" dirty="0"/>
              <a:t>	</a:t>
            </a:r>
            <a:r>
              <a:rPr lang="en-US" sz="2400" dirty="0" smtClean="0"/>
              <a:t>Replacement theology</a:t>
            </a:r>
          </a:p>
          <a:p>
            <a:r>
              <a:rPr lang="en-US" sz="2400" dirty="0" smtClean="0"/>
              <a:t>Legalists?</a:t>
            </a:r>
            <a:endParaRPr lang="en-US" sz="2400" dirty="0"/>
          </a:p>
        </p:txBody>
      </p:sp>
    </p:spTree>
    <p:extLst>
      <p:ext uri="{BB962C8B-B14F-4D97-AF65-F5344CB8AC3E}">
        <p14:creationId xmlns:p14="http://schemas.microsoft.com/office/powerpoint/2010/main" val="1447218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a:xfrm>
            <a:off x="838200" y="1825625"/>
            <a:ext cx="10515600" cy="4050740"/>
          </a:xfrm>
        </p:spPr>
        <p:txBody>
          <a:bodyPr>
            <a:normAutofit/>
          </a:bodyPr>
          <a:lstStyle/>
          <a:p>
            <a:r>
              <a:rPr lang="en-US" dirty="0" smtClean="0"/>
              <a:t>Who is John?</a:t>
            </a:r>
          </a:p>
          <a:p>
            <a:pPr lvl="1"/>
            <a:r>
              <a:rPr lang="en-US" dirty="0" smtClean="0"/>
              <a:t>After being let go from Patmos, he retired in Ephesus.</a:t>
            </a:r>
          </a:p>
        </p:txBody>
      </p:sp>
    </p:spTree>
    <p:extLst>
      <p:ext uri="{BB962C8B-B14F-4D97-AF65-F5344CB8AC3E}">
        <p14:creationId xmlns:p14="http://schemas.microsoft.com/office/powerpoint/2010/main" val="191566742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Kept from the Hour of Temptation</a:t>
            </a:r>
            <a:endParaRPr lang="en-US" sz="4800" b="1" dirty="0"/>
          </a:p>
          <a:p>
            <a:pPr marL="0" indent="0">
              <a:buNone/>
            </a:pPr>
            <a:endParaRPr lang="en-US" b="1"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3" y="2354939"/>
            <a:ext cx="3756177" cy="2817133"/>
          </a:xfrm>
          <a:prstGeom prst="rect">
            <a:avLst/>
          </a:prstGeom>
        </p:spPr>
      </p:pic>
      <p:sp>
        <p:nvSpPr>
          <p:cNvPr id="8" name="TextBox 7"/>
          <p:cNvSpPr txBox="1"/>
          <p:nvPr/>
        </p:nvSpPr>
        <p:spPr>
          <a:xfrm>
            <a:off x="818147" y="2221954"/>
            <a:ext cx="6128753" cy="4524315"/>
          </a:xfrm>
          <a:prstGeom prst="rect">
            <a:avLst/>
          </a:prstGeom>
          <a:noFill/>
        </p:spPr>
        <p:txBody>
          <a:bodyPr wrap="square" rtlCol="0">
            <a:spAutoFit/>
          </a:bodyPr>
          <a:lstStyle/>
          <a:p>
            <a:r>
              <a:rPr lang="en-US" sz="2400" dirty="0" smtClean="0"/>
              <a:t>Is this removal or immunity?</a:t>
            </a:r>
          </a:p>
          <a:p>
            <a:endParaRPr lang="en-US" sz="2400" dirty="0" smtClean="0"/>
          </a:p>
          <a:p>
            <a:r>
              <a:rPr lang="en-US" sz="2400" dirty="0" smtClean="0"/>
              <a:t>“From” (Greek </a:t>
            </a:r>
            <a:r>
              <a:rPr lang="en-US" sz="2400" dirty="0" err="1" smtClean="0"/>
              <a:t>ek</a:t>
            </a:r>
            <a:r>
              <a:rPr lang="en-US" sz="2400" dirty="0" smtClean="0"/>
              <a:t>) means “out of” as in removal.</a:t>
            </a:r>
          </a:p>
          <a:p>
            <a:endParaRPr lang="en-US" sz="2400" dirty="0" smtClean="0"/>
          </a:p>
          <a:p>
            <a:r>
              <a:rPr lang="en-US" sz="2400" dirty="0" smtClean="0"/>
              <a:t>The Greek definite articles say this is The hour and THE temptation.</a:t>
            </a:r>
          </a:p>
          <a:p>
            <a:endParaRPr lang="en-US" sz="2400" dirty="0"/>
          </a:p>
          <a:p>
            <a:r>
              <a:rPr lang="en-US" sz="2400" dirty="0" smtClean="0"/>
              <a:t>It is upon ALL the world.</a:t>
            </a:r>
          </a:p>
          <a:p>
            <a:endParaRPr lang="en-US" sz="2400" dirty="0"/>
          </a:p>
          <a:p>
            <a:r>
              <a:rPr lang="en-US" sz="2400" dirty="0" smtClean="0"/>
              <a:t>Its purpose is to try those who dwell on the earth.</a:t>
            </a:r>
            <a:endParaRPr lang="en-US" sz="2400" dirty="0"/>
          </a:p>
        </p:txBody>
      </p:sp>
    </p:spTree>
    <p:extLst>
      <p:ext uri="{BB962C8B-B14F-4D97-AF65-F5344CB8AC3E}">
        <p14:creationId xmlns:p14="http://schemas.microsoft.com/office/powerpoint/2010/main" val="1817665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Kept from the Hour of Temptation</a:t>
            </a:r>
            <a:endParaRPr lang="en-US" sz="4800" b="1" dirty="0"/>
          </a:p>
          <a:p>
            <a:pPr marL="0" indent="0">
              <a:buNone/>
            </a:pPr>
            <a:endParaRPr lang="en-US" b="1"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3" y="2354939"/>
            <a:ext cx="3756177" cy="2817133"/>
          </a:xfrm>
          <a:prstGeom prst="rect">
            <a:avLst/>
          </a:prstGeom>
        </p:spPr>
      </p:pic>
      <p:sp>
        <p:nvSpPr>
          <p:cNvPr id="8" name="TextBox 7"/>
          <p:cNvSpPr txBox="1"/>
          <p:nvPr/>
        </p:nvSpPr>
        <p:spPr>
          <a:xfrm>
            <a:off x="818147" y="2221954"/>
            <a:ext cx="6128753" cy="3416320"/>
          </a:xfrm>
          <a:prstGeom prst="rect">
            <a:avLst/>
          </a:prstGeom>
          <a:noFill/>
        </p:spPr>
        <p:txBody>
          <a:bodyPr wrap="square" rtlCol="0">
            <a:spAutoFit/>
          </a:bodyPr>
          <a:lstStyle/>
          <a:p>
            <a:r>
              <a:rPr lang="en-US" sz="2400" dirty="0" smtClean="0"/>
              <a:t>Earth Dwellers is not </a:t>
            </a:r>
            <a:r>
              <a:rPr lang="en-US" sz="2400" dirty="0" smtClean="0"/>
              <a:t>simply </a:t>
            </a:r>
            <a:r>
              <a:rPr lang="en-US" sz="2400" dirty="0" smtClean="0"/>
              <a:t>someone living on the earth (as the ISV translates).</a:t>
            </a:r>
          </a:p>
          <a:p>
            <a:endParaRPr lang="en-US" sz="2400" dirty="0" smtClean="0"/>
          </a:p>
          <a:p>
            <a:r>
              <a:rPr lang="en-US" sz="2400" dirty="0" smtClean="0"/>
              <a:t>The Greek word is not </a:t>
            </a:r>
            <a:r>
              <a:rPr lang="en-US" sz="2400" dirty="0" err="1" smtClean="0"/>
              <a:t>oikeo</a:t>
            </a:r>
            <a:r>
              <a:rPr lang="en-US" sz="2400" dirty="0" smtClean="0"/>
              <a:t> it is </a:t>
            </a:r>
            <a:r>
              <a:rPr lang="en-US" sz="2400" dirty="0" err="1" smtClean="0"/>
              <a:t>katoideo</a:t>
            </a:r>
            <a:r>
              <a:rPr lang="en-US" sz="2400" dirty="0" smtClean="0"/>
              <a:t> which is identified with Philippians 3:20 and Hebrews 11:13)</a:t>
            </a:r>
          </a:p>
          <a:p>
            <a:endParaRPr lang="en-US" sz="2400" dirty="0" smtClean="0"/>
          </a:p>
          <a:p>
            <a:r>
              <a:rPr lang="en-US" sz="2400" dirty="0" smtClean="0"/>
              <a:t>These are citizens of earth not simply people living on earth.</a:t>
            </a:r>
            <a:endParaRPr lang="en-US" sz="2400" dirty="0"/>
          </a:p>
        </p:txBody>
      </p:sp>
    </p:spTree>
    <p:extLst>
      <p:ext uri="{BB962C8B-B14F-4D97-AF65-F5344CB8AC3E}">
        <p14:creationId xmlns:p14="http://schemas.microsoft.com/office/powerpoint/2010/main" val="2596333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Kept from the Hour of Temptation</a:t>
            </a:r>
            <a:endParaRPr lang="en-US" sz="4800" b="1" dirty="0"/>
          </a:p>
          <a:p>
            <a:pPr marL="0" indent="0">
              <a:buNone/>
            </a:pPr>
            <a:endParaRPr lang="en-US" b="1"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3" y="2354939"/>
            <a:ext cx="3756177" cy="2817133"/>
          </a:xfrm>
          <a:prstGeom prst="rect">
            <a:avLst/>
          </a:prstGeom>
        </p:spPr>
      </p:pic>
      <p:sp>
        <p:nvSpPr>
          <p:cNvPr id="8" name="TextBox 7"/>
          <p:cNvSpPr txBox="1"/>
          <p:nvPr/>
        </p:nvSpPr>
        <p:spPr>
          <a:xfrm>
            <a:off x="818147" y="2221954"/>
            <a:ext cx="6128753" cy="1569660"/>
          </a:xfrm>
          <a:prstGeom prst="rect">
            <a:avLst/>
          </a:prstGeom>
          <a:noFill/>
        </p:spPr>
        <p:txBody>
          <a:bodyPr wrap="square" rtlCol="0">
            <a:spAutoFit/>
          </a:bodyPr>
          <a:lstStyle/>
          <a:p>
            <a:r>
              <a:rPr lang="en-US" sz="2400" dirty="0" smtClean="0"/>
              <a:t>This is the only letter with a promise of keeping out of the time of the “Great Tribulation”.</a:t>
            </a:r>
          </a:p>
          <a:p>
            <a:endParaRPr lang="en-US" sz="2400" dirty="0" smtClean="0"/>
          </a:p>
          <a:p>
            <a:r>
              <a:rPr lang="en-US" sz="2400" dirty="0" smtClean="0"/>
              <a:t>Not told to prepare for it.</a:t>
            </a:r>
          </a:p>
        </p:txBody>
      </p:sp>
    </p:spTree>
    <p:extLst>
      <p:ext uri="{BB962C8B-B14F-4D97-AF65-F5344CB8AC3E}">
        <p14:creationId xmlns:p14="http://schemas.microsoft.com/office/powerpoint/2010/main" val="682274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9" name="TextBox 8"/>
          <p:cNvSpPr txBox="1"/>
          <p:nvPr/>
        </p:nvSpPr>
        <p:spPr>
          <a:xfrm>
            <a:off x="818147" y="2232561"/>
            <a:ext cx="5149516" cy="461665"/>
          </a:xfrm>
          <a:prstGeom prst="rect">
            <a:avLst/>
          </a:prstGeom>
          <a:noFill/>
        </p:spPr>
        <p:txBody>
          <a:bodyPr wrap="square" rtlCol="0">
            <a:spAutoFit/>
          </a:bodyPr>
          <a:lstStyle/>
          <a:p>
            <a:r>
              <a:rPr lang="en-US" sz="2400" b="1" dirty="0" smtClean="0"/>
              <a:t>Concern</a:t>
            </a:r>
            <a:r>
              <a:rPr lang="en-US" sz="2400" dirty="0" smtClean="0"/>
              <a:t>: </a:t>
            </a:r>
            <a:endParaRPr lang="en-US" sz="2400" b="1" dirty="0"/>
          </a:p>
        </p:txBody>
      </p:sp>
      <p:sp>
        <p:nvSpPr>
          <p:cNvPr id="10" name="TextBox 9"/>
          <p:cNvSpPr txBox="1"/>
          <p:nvPr/>
        </p:nvSpPr>
        <p:spPr>
          <a:xfrm>
            <a:off x="2109333" y="2232560"/>
            <a:ext cx="4043860" cy="461665"/>
          </a:xfrm>
          <a:prstGeom prst="rect">
            <a:avLst/>
          </a:prstGeom>
          <a:noFill/>
        </p:spPr>
        <p:txBody>
          <a:bodyPr wrap="square" rtlCol="0">
            <a:spAutoFit/>
          </a:bodyPr>
          <a:lstStyle/>
          <a:p>
            <a:r>
              <a:rPr lang="en-US" sz="2400" dirty="0" smtClean="0">
                <a:solidFill>
                  <a:srgbClr val="FF0000"/>
                </a:solidFill>
              </a:rPr>
              <a:t>None</a:t>
            </a:r>
            <a:endParaRPr lang="en-US" sz="2400" dirty="0">
              <a:solidFill>
                <a:srgbClr val="FF0000"/>
              </a:solidFill>
            </a:endParaRPr>
          </a:p>
        </p:txBody>
      </p:sp>
    </p:spTree>
    <p:extLst>
      <p:ext uri="{BB962C8B-B14F-4D97-AF65-F5344CB8AC3E}">
        <p14:creationId xmlns:p14="http://schemas.microsoft.com/office/powerpoint/2010/main" val="166196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10"/>
                                        </p:tgtEl>
                                        <p:attrNameLst>
                                          <p:attrName>ppt_x</p:attrName>
                                          <p:attrName>ppt_y</p:attrName>
                                        </p:attrNameLst>
                                      </p:cBhvr>
                                    </p:animMotion>
                                    <p:animRot by="1500000">
                                      <p:cBhvr>
                                        <p:cTn id="10" dur="125" fill="hold">
                                          <p:stCondLst>
                                            <p:cond delay="0"/>
                                          </p:stCondLst>
                                        </p:cTn>
                                        <p:tgtEl>
                                          <p:spTgt spid="10"/>
                                        </p:tgtEl>
                                        <p:attrNameLst>
                                          <p:attrName>r</p:attrName>
                                        </p:attrNameLst>
                                      </p:cBhvr>
                                    </p:animRot>
                                    <p:animRot by="-1500000">
                                      <p:cBhvr>
                                        <p:cTn id="11" dur="125" fill="hold">
                                          <p:stCondLst>
                                            <p:cond delay="125"/>
                                          </p:stCondLst>
                                        </p:cTn>
                                        <p:tgtEl>
                                          <p:spTgt spid="10"/>
                                        </p:tgtEl>
                                        <p:attrNameLst>
                                          <p:attrName>r</p:attrName>
                                        </p:attrNameLst>
                                      </p:cBhvr>
                                    </p:animRot>
                                    <p:animRot by="-1500000">
                                      <p:cBhvr>
                                        <p:cTn id="12" dur="125" fill="hold">
                                          <p:stCondLst>
                                            <p:cond delay="250"/>
                                          </p:stCondLst>
                                        </p:cTn>
                                        <p:tgtEl>
                                          <p:spTgt spid="10"/>
                                        </p:tgtEl>
                                        <p:attrNameLst>
                                          <p:attrName>r</p:attrName>
                                        </p:attrNameLst>
                                      </p:cBhvr>
                                    </p:animRot>
                                    <p:animRot by="1500000">
                                      <p:cBhvr>
                                        <p:cTn id="13"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8" name="TextBox 7"/>
          <p:cNvSpPr txBox="1"/>
          <p:nvPr/>
        </p:nvSpPr>
        <p:spPr>
          <a:xfrm>
            <a:off x="818147" y="2221954"/>
            <a:ext cx="6128753" cy="1200329"/>
          </a:xfrm>
          <a:prstGeom prst="rect">
            <a:avLst/>
          </a:prstGeom>
          <a:noFill/>
        </p:spPr>
        <p:txBody>
          <a:bodyPr wrap="square" rtlCol="0">
            <a:spAutoFit/>
          </a:bodyPr>
          <a:lstStyle/>
          <a:p>
            <a:r>
              <a:rPr lang="en-US" sz="2400" b="1" dirty="0" smtClean="0"/>
              <a:t>Exhortation: </a:t>
            </a:r>
            <a:r>
              <a:rPr lang="en-US" sz="2400" dirty="0"/>
              <a:t>I am coming soon! Hold on to what you have so that no one takes your victor’s crown</a:t>
            </a:r>
            <a:r>
              <a:rPr lang="en-US" sz="2400" dirty="0" smtClean="0"/>
              <a:t>.</a:t>
            </a:r>
            <a:endParaRPr lang="en-US" sz="2400" dirty="0"/>
          </a:p>
        </p:txBody>
      </p:sp>
    </p:spTree>
    <p:extLst>
      <p:ext uri="{BB962C8B-B14F-4D97-AF65-F5344CB8AC3E}">
        <p14:creationId xmlns:p14="http://schemas.microsoft.com/office/powerpoint/2010/main" val="1475389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4" name="TextBox 3"/>
          <p:cNvSpPr txBox="1"/>
          <p:nvPr/>
        </p:nvSpPr>
        <p:spPr>
          <a:xfrm>
            <a:off x="818147" y="2219092"/>
            <a:ext cx="6129063" cy="3785652"/>
          </a:xfrm>
          <a:prstGeom prst="rect">
            <a:avLst/>
          </a:prstGeom>
          <a:noFill/>
        </p:spPr>
        <p:txBody>
          <a:bodyPr wrap="square" rtlCol="0">
            <a:spAutoFit/>
          </a:bodyPr>
          <a:lstStyle/>
          <a:p>
            <a:r>
              <a:rPr lang="en-US" sz="2000" dirty="0" smtClean="0"/>
              <a:t>This implies they already have said crown but to hold on and not let it be taken or lost.</a:t>
            </a:r>
          </a:p>
          <a:p>
            <a:endParaRPr lang="en-US" sz="2000" dirty="0"/>
          </a:p>
          <a:p>
            <a:pPr marL="285750" indent="-285750">
              <a:buFont typeface="Arial" panose="020B0604020202020204" pitchFamily="34" charset="0"/>
              <a:buChar char="•"/>
            </a:pPr>
            <a:r>
              <a:rPr lang="en-US" sz="2000" dirty="0" smtClean="0"/>
              <a:t>Esau lost his place to Jacob (Gen. 25:34; 27:36)</a:t>
            </a:r>
          </a:p>
          <a:p>
            <a:pPr marL="285750" indent="-285750">
              <a:buFont typeface="Arial" panose="020B0604020202020204" pitchFamily="34" charset="0"/>
              <a:buChar char="•"/>
            </a:pPr>
            <a:r>
              <a:rPr lang="en-US" sz="2000" dirty="0" smtClean="0"/>
              <a:t>Reuben lost his place to Judah (Gen 49:4, 8)</a:t>
            </a:r>
          </a:p>
          <a:p>
            <a:pPr marL="285750" indent="-285750">
              <a:buFont typeface="Arial" panose="020B0604020202020204" pitchFamily="34" charset="0"/>
              <a:buChar char="•"/>
            </a:pPr>
            <a:r>
              <a:rPr lang="en-US" sz="2000" dirty="0" smtClean="0"/>
              <a:t>Moses was replaced by Joshua for what he did at </a:t>
            </a:r>
            <a:r>
              <a:rPr lang="en-US" sz="2000" dirty="0" err="1" smtClean="0"/>
              <a:t>Meribah</a:t>
            </a:r>
            <a:r>
              <a:rPr lang="en-US" sz="2000" dirty="0" smtClean="0"/>
              <a:t> (</a:t>
            </a:r>
            <a:r>
              <a:rPr lang="en-US" sz="2000" dirty="0" err="1" smtClean="0"/>
              <a:t>Num</a:t>
            </a:r>
            <a:r>
              <a:rPr lang="en-US" sz="2000" dirty="0" smtClean="0"/>
              <a:t> 20:12; </a:t>
            </a:r>
            <a:r>
              <a:rPr lang="en-US" sz="2000" dirty="0" err="1" smtClean="0"/>
              <a:t>Deut</a:t>
            </a:r>
            <a:r>
              <a:rPr lang="en-US" sz="2000" dirty="0" smtClean="0"/>
              <a:t> 3:26-28)</a:t>
            </a:r>
          </a:p>
          <a:p>
            <a:pPr marL="285750" indent="-285750">
              <a:buFont typeface="Arial" panose="020B0604020202020204" pitchFamily="34" charset="0"/>
              <a:buChar char="•"/>
            </a:pPr>
            <a:r>
              <a:rPr lang="en-US" sz="2000" dirty="0" smtClean="0"/>
              <a:t>Saul lost the kingship to David (1 Sam 16:1,13)</a:t>
            </a:r>
          </a:p>
          <a:p>
            <a:pPr marL="285750" indent="-285750">
              <a:buFont typeface="Arial" panose="020B0604020202020204" pitchFamily="34" charset="0"/>
              <a:buChar char="•"/>
            </a:pPr>
            <a:r>
              <a:rPr lang="en-US" sz="2000" dirty="0" err="1" smtClean="0"/>
              <a:t>Shebna</a:t>
            </a:r>
            <a:r>
              <a:rPr lang="en-US" sz="2000" dirty="0" smtClean="0"/>
              <a:t> lost his place to </a:t>
            </a:r>
            <a:r>
              <a:rPr lang="en-US" sz="2000" dirty="0" err="1" smtClean="0"/>
              <a:t>Eliakim</a:t>
            </a:r>
            <a:r>
              <a:rPr lang="en-US" sz="2000" dirty="0" smtClean="0"/>
              <a:t> (Isa 22:15-25)</a:t>
            </a:r>
          </a:p>
          <a:p>
            <a:pPr marL="285750" indent="-285750">
              <a:buFont typeface="Arial" panose="020B0604020202020204" pitchFamily="34" charset="0"/>
              <a:buChar char="•"/>
            </a:pPr>
            <a:r>
              <a:rPr lang="en-US" sz="2000" dirty="0" smtClean="0"/>
              <a:t>Joab and </a:t>
            </a:r>
            <a:r>
              <a:rPr lang="en-US" sz="2000" dirty="0" err="1" smtClean="0"/>
              <a:t>Abiathar</a:t>
            </a:r>
            <a:r>
              <a:rPr lang="en-US" sz="2000" dirty="0" smtClean="0"/>
              <a:t> lost their </a:t>
            </a:r>
            <a:r>
              <a:rPr lang="en-US" sz="2000" dirty="0" err="1" smtClean="0"/>
              <a:t>placs</a:t>
            </a:r>
            <a:r>
              <a:rPr lang="en-US" sz="2000" dirty="0" smtClean="0"/>
              <a:t> to </a:t>
            </a:r>
            <a:r>
              <a:rPr lang="en-US" sz="2000" dirty="0" err="1" smtClean="0"/>
              <a:t>Benaiah</a:t>
            </a:r>
            <a:r>
              <a:rPr lang="en-US" sz="2000" dirty="0" smtClean="0"/>
              <a:t> and </a:t>
            </a:r>
            <a:r>
              <a:rPr lang="en-US" sz="2000" dirty="0" err="1" smtClean="0"/>
              <a:t>Zadok</a:t>
            </a:r>
            <a:r>
              <a:rPr lang="en-US" sz="2000" dirty="0" smtClean="0"/>
              <a:t> (1 Kgs 2:25)</a:t>
            </a:r>
          </a:p>
          <a:p>
            <a:pPr marL="285750" indent="-285750">
              <a:buFont typeface="Arial" panose="020B0604020202020204" pitchFamily="34" charset="0"/>
              <a:buChar char="•"/>
            </a:pPr>
            <a:r>
              <a:rPr lang="en-US" sz="2000" dirty="0" smtClean="0"/>
              <a:t>Elijah was replace by Elisha (1 Kgs 19:13-16)</a:t>
            </a:r>
          </a:p>
        </p:txBody>
      </p:sp>
    </p:spTree>
    <p:extLst>
      <p:ext uri="{BB962C8B-B14F-4D97-AF65-F5344CB8AC3E}">
        <p14:creationId xmlns:p14="http://schemas.microsoft.com/office/powerpoint/2010/main" val="488710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8" name="TextBox 7"/>
          <p:cNvSpPr txBox="1"/>
          <p:nvPr/>
        </p:nvSpPr>
        <p:spPr>
          <a:xfrm>
            <a:off x="818147" y="2221954"/>
            <a:ext cx="6128753" cy="3416320"/>
          </a:xfrm>
          <a:prstGeom prst="rect">
            <a:avLst/>
          </a:prstGeom>
          <a:noFill/>
        </p:spPr>
        <p:txBody>
          <a:bodyPr wrap="square" rtlCol="0">
            <a:spAutoFit/>
          </a:bodyPr>
          <a:lstStyle/>
          <a:p>
            <a:r>
              <a:rPr lang="en-US" sz="2400" b="1" dirty="0"/>
              <a:t>Promise to overcomer</a:t>
            </a:r>
            <a:r>
              <a:rPr lang="en-US" sz="2400" b="1" dirty="0" smtClean="0"/>
              <a:t>:</a:t>
            </a:r>
            <a:r>
              <a:rPr lang="en-US" sz="2400" dirty="0"/>
              <a:t> I will make the one who </a:t>
            </a:r>
            <a:r>
              <a:rPr lang="en-US" sz="2400" dirty="0" smtClean="0"/>
              <a:t>overcomes to </a:t>
            </a:r>
            <a:r>
              <a:rPr lang="en-US" sz="2400" dirty="0"/>
              <a:t>become a pillar in the sanctuary of my God, and he will never go out of it again. I will write on him the name of my God, the name of the city of my God (the new Jerusalem coming down out of heaven from God), and my own new name.</a:t>
            </a:r>
          </a:p>
          <a:p>
            <a:r>
              <a:rPr lang="en-US" sz="2400" dirty="0" smtClean="0"/>
              <a:t>‘</a:t>
            </a:r>
            <a:r>
              <a:rPr lang="en-US" sz="2400" dirty="0"/>
              <a:t>Let </a:t>
            </a:r>
            <a:r>
              <a:rPr lang="en-US" sz="2400" dirty="0" smtClean="0"/>
              <a:t>everyone listen </a:t>
            </a:r>
            <a:r>
              <a:rPr lang="en-US" sz="2400" dirty="0"/>
              <a:t>to what the Spirit says to the churches</a:t>
            </a:r>
            <a:r>
              <a:rPr lang="en-US" sz="2400" dirty="0" smtClean="0"/>
              <a:t>.’</a:t>
            </a:r>
            <a:endParaRPr lang="en-US" sz="2400" dirty="0"/>
          </a:p>
        </p:txBody>
      </p:sp>
    </p:spTree>
    <p:extLst>
      <p:ext uri="{BB962C8B-B14F-4D97-AF65-F5344CB8AC3E}">
        <p14:creationId xmlns:p14="http://schemas.microsoft.com/office/powerpoint/2010/main" val="4176893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8" name="TextBox 7"/>
          <p:cNvSpPr txBox="1"/>
          <p:nvPr/>
        </p:nvSpPr>
        <p:spPr>
          <a:xfrm>
            <a:off x="818147" y="2221954"/>
            <a:ext cx="6128753" cy="830997"/>
          </a:xfrm>
          <a:prstGeom prst="rect">
            <a:avLst/>
          </a:prstGeom>
          <a:noFill/>
        </p:spPr>
        <p:txBody>
          <a:bodyPr wrap="square" rtlCol="0">
            <a:spAutoFit/>
          </a:bodyPr>
          <a:lstStyle/>
          <a:p>
            <a:r>
              <a:rPr lang="en-US" sz="2400" dirty="0" smtClean="0"/>
              <a:t>Temples </a:t>
            </a:r>
            <a:r>
              <a:rPr lang="en-US" sz="2400" dirty="0"/>
              <a:t>were built on a foundation of charcoal and wool fleece.  </a:t>
            </a:r>
          </a:p>
        </p:txBody>
      </p:sp>
      <p:sp>
        <p:nvSpPr>
          <p:cNvPr id="4" name="TextBox 3"/>
          <p:cNvSpPr txBox="1"/>
          <p:nvPr/>
        </p:nvSpPr>
        <p:spPr>
          <a:xfrm>
            <a:off x="818147" y="4888954"/>
            <a:ext cx="10034374" cy="1200329"/>
          </a:xfrm>
          <a:prstGeom prst="rect">
            <a:avLst/>
          </a:prstGeom>
          <a:noFill/>
        </p:spPr>
        <p:txBody>
          <a:bodyPr wrap="square" rtlCol="0">
            <a:spAutoFit/>
          </a:bodyPr>
          <a:lstStyle/>
          <a:p>
            <a:r>
              <a:rPr lang="en-US" sz="2400" dirty="0" smtClean="0"/>
              <a:t>This let the structure "float" when an earthquake hit thus making the temples the safest place during an earthquake (a pillar in the temple).</a:t>
            </a:r>
          </a:p>
          <a:p>
            <a:r>
              <a:rPr lang="en-US" sz="2400" dirty="0" smtClean="0"/>
              <a:t>Names are inscribed on the temple pillars.</a:t>
            </a:r>
            <a:endParaRPr lang="en-US" sz="2400" dirty="0"/>
          </a:p>
        </p:txBody>
      </p:sp>
    </p:spTree>
    <p:extLst>
      <p:ext uri="{BB962C8B-B14F-4D97-AF65-F5344CB8AC3E}">
        <p14:creationId xmlns:p14="http://schemas.microsoft.com/office/powerpoint/2010/main" val="962527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4" name="TextBox 3"/>
          <p:cNvSpPr txBox="1"/>
          <p:nvPr/>
        </p:nvSpPr>
        <p:spPr>
          <a:xfrm>
            <a:off x="818146" y="2330605"/>
            <a:ext cx="6017551" cy="3170099"/>
          </a:xfrm>
          <a:prstGeom prst="rect">
            <a:avLst/>
          </a:prstGeom>
          <a:noFill/>
        </p:spPr>
        <p:txBody>
          <a:bodyPr wrap="square" rtlCol="0">
            <a:spAutoFit/>
          </a:bodyPr>
          <a:lstStyle/>
          <a:p>
            <a:r>
              <a:rPr lang="en-US" sz="2000" dirty="0" smtClean="0"/>
              <a:t>Neither the letters to Smyrna nor Philadelphia have a concern.  Both of these cities are still in existence today.</a:t>
            </a:r>
          </a:p>
          <a:p>
            <a:endParaRPr lang="en-US" sz="2000" dirty="0"/>
          </a:p>
          <a:p>
            <a:r>
              <a:rPr lang="en-US" sz="2000" dirty="0" smtClean="0"/>
              <a:t>During the 14</a:t>
            </a:r>
            <a:r>
              <a:rPr lang="en-US" sz="2000" baseline="30000" dirty="0" smtClean="0"/>
              <a:t>th</a:t>
            </a:r>
            <a:r>
              <a:rPr lang="en-US" sz="2000" dirty="0" smtClean="0"/>
              <a:t> century, Philadelphia stood alone against the Turkish empire as a free, Christian city.  They resisted to the end.  It fell to a combined Turkish and Byzantine army by 1390.</a:t>
            </a:r>
          </a:p>
          <a:p>
            <a:endParaRPr lang="en-US" sz="2000" dirty="0" smtClean="0"/>
          </a:p>
          <a:p>
            <a:r>
              <a:rPr lang="en-US" sz="2000" dirty="0" smtClean="0"/>
              <a:t>Today the Christians in the city are underground (not literally) as it is an Islamic city.</a:t>
            </a:r>
            <a:endParaRPr lang="en-US" sz="2000" dirty="0"/>
          </a:p>
        </p:txBody>
      </p:sp>
    </p:spTree>
    <p:extLst>
      <p:ext uri="{BB962C8B-B14F-4D97-AF65-F5344CB8AC3E}">
        <p14:creationId xmlns:p14="http://schemas.microsoft.com/office/powerpoint/2010/main" val="2341622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44" y="1741621"/>
            <a:ext cx="3756177" cy="2817133"/>
          </a:xfrm>
          <a:prstGeom prst="rect">
            <a:avLst/>
          </a:prstGeom>
        </p:spPr>
      </p:pic>
      <p:sp>
        <p:nvSpPr>
          <p:cNvPr id="4" name="TextBox 3"/>
          <p:cNvSpPr txBox="1"/>
          <p:nvPr/>
        </p:nvSpPr>
        <p:spPr>
          <a:xfrm>
            <a:off x="818147" y="2330605"/>
            <a:ext cx="5459990" cy="830997"/>
          </a:xfrm>
          <a:prstGeom prst="rect">
            <a:avLst/>
          </a:prstGeom>
          <a:noFill/>
        </p:spPr>
        <p:txBody>
          <a:bodyPr wrap="square" rtlCol="0">
            <a:spAutoFit/>
          </a:bodyPr>
          <a:lstStyle/>
          <a:p>
            <a:r>
              <a:rPr lang="en-US" sz="2400" b="1" dirty="0" smtClean="0"/>
              <a:t>Prophetic position:</a:t>
            </a:r>
            <a:r>
              <a:rPr lang="en-US" sz="2400" dirty="0"/>
              <a:t> Missionary church (1648-1900 AD)</a:t>
            </a:r>
            <a:endParaRPr lang="en-US" sz="2400" b="1" dirty="0"/>
          </a:p>
        </p:txBody>
      </p:sp>
    </p:spTree>
    <p:extLst>
      <p:ext uri="{BB962C8B-B14F-4D97-AF65-F5344CB8AC3E}">
        <p14:creationId xmlns:p14="http://schemas.microsoft.com/office/powerpoint/2010/main" val="217444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a:xfrm>
            <a:off x="838200" y="1825625"/>
            <a:ext cx="10515600" cy="4050740"/>
          </a:xfrm>
        </p:spPr>
        <p:txBody>
          <a:bodyPr>
            <a:normAutofit/>
          </a:bodyPr>
          <a:lstStyle/>
          <a:p>
            <a:r>
              <a:rPr lang="en-US" dirty="0" smtClean="0"/>
              <a:t>What is Revelation about?</a:t>
            </a:r>
          </a:p>
          <a:p>
            <a:pPr lvl="1"/>
            <a:r>
              <a:rPr lang="en-US" dirty="0" smtClean="0"/>
              <a:t>Revelation is a book of Prophecy about the consummation of all things.</a:t>
            </a:r>
          </a:p>
          <a:p>
            <a:pPr lvl="1"/>
            <a:r>
              <a:rPr lang="en-US" dirty="0" smtClean="0"/>
              <a:t>What was started in Genesis, is completed in </a:t>
            </a:r>
            <a:r>
              <a:rPr lang="en-US" dirty="0" smtClean="0"/>
              <a:t>Revelation.</a:t>
            </a:r>
            <a:endParaRPr lang="en-US" dirty="0" smtClean="0"/>
          </a:p>
          <a:p>
            <a:pPr lvl="1"/>
            <a:r>
              <a:rPr lang="en-US" dirty="0" smtClean="0"/>
              <a:t>404 verses with &gt; 800 allusions to the Old Testament.</a:t>
            </a:r>
          </a:p>
          <a:p>
            <a:pPr lvl="2"/>
            <a:r>
              <a:rPr lang="en-US" dirty="0" smtClean="0"/>
              <a:t>This is usually why people have such trouble with understanding the book.  The old testament is not well taught or understood in modern churches.</a:t>
            </a:r>
          </a:p>
        </p:txBody>
      </p:sp>
    </p:spTree>
    <p:extLst>
      <p:ext uri="{BB962C8B-B14F-4D97-AF65-F5344CB8AC3E}">
        <p14:creationId xmlns:p14="http://schemas.microsoft.com/office/powerpoint/2010/main" val="342703200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1736364"/>
            <a:ext cx="3770196" cy="282764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86055356"/>
              </p:ext>
            </p:extLst>
          </p:nvPr>
        </p:nvGraphicFramePr>
        <p:xfrm>
          <a:off x="818147" y="2271030"/>
          <a:ext cx="5493444" cy="296672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Admonitory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Devotion,</a:t>
                      </a:r>
                      <a:r>
                        <a:rPr lang="en-US" baseline="0" dirty="0" smtClean="0"/>
                        <a:t> not just doctrine</a:t>
                      </a:r>
                      <a:endParaRPr lang="en-US" dirty="0"/>
                    </a:p>
                  </a:txBody>
                  <a:tcPr/>
                </a:tc>
              </a:tr>
              <a:tr h="370840">
                <a:tc>
                  <a:txBody>
                    <a:bodyPr/>
                    <a:lstStyle/>
                    <a:p>
                      <a:r>
                        <a:rPr lang="en-US" dirty="0" smtClean="0"/>
                        <a:t>Smyrna</a:t>
                      </a:r>
                      <a:endParaRPr lang="en-US" dirty="0"/>
                    </a:p>
                  </a:txBody>
                  <a:tcPr/>
                </a:tc>
                <a:tc>
                  <a:txBody>
                    <a:bodyPr/>
                    <a:lstStyle/>
                    <a:p>
                      <a:r>
                        <a:rPr lang="en-US" dirty="0" smtClean="0"/>
                        <a:t>Endure Persecution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Purify ambassadorship</a:t>
                      </a:r>
                      <a:endParaRPr lang="en-US" dirty="0"/>
                    </a:p>
                  </a:txBody>
                  <a:tcPr/>
                </a:tc>
              </a:tr>
              <a:tr h="370840">
                <a:tc>
                  <a:txBody>
                    <a:bodyPr/>
                    <a:lstStyle/>
                    <a:p>
                      <a:r>
                        <a:rPr lang="en-US" dirty="0" smtClean="0"/>
                        <a:t>Thyatira</a:t>
                      </a:r>
                      <a:endParaRPr lang="en-US" dirty="0"/>
                    </a:p>
                  </a:txBody>
                  <a:tcPr/>
                </a:tc>
                <a:tc>
                  <a:txBody>
                    <a:bodyPr/>
                    <a:lstStyle/>
                    <a:p>
                      <a:r>
                        <a:rPr lang="en-US" dirty="0" err="1" smtClean="0"/>
                        <a:t>Pagain</a:t>
                      </a:r>
                      <a:r>
                        <a:rPr lang="en-US" dirty="0" smtClean="0"/>
                        <a:t> practices</a:t>
                      </a:r>
                      <a:endParaRPr lang="en-US" dirty="0"/>
                    </a:p>
                  </a:txBody>
                  <a:tcPr/>
                </a:tc>
              </a:tr>
              <a:tr h="370840">
                <a:tc>
                  <a:txBody>
                    <a:bodyPr/>
                    <a:lstStyle/>
                    <a:p>
                      <a:r>
                        <a:rPr lang="en-US" dirty="0" smtClean="0"/>
                        <a:t>Sardis</a:t>
                      </a:r>
                      <a:endParaRPr lang="en-US" dirty="0"/>
                    </a:p>
                  </a:txBody>
                  <a:tcPr/>
                </a:tc>
                <a:tc>
                  <a:txBody>
                    <a:bodyPr/>
                    <a:lstStyle/>
                    <a:p>
                      <a:r>
                        <a:rPr lang="en-US" dirty="0" smtClean="0"/>
                        <a:t>Be watchful, diligent</a:t>
                      </a:r>
                      <a:endParaRPr lang="en-US" dirty="0"/>
                    </a:p>
                  </a:txBody>
                  <a:tcPr/>
                </a:tc>
              </a:tr>
              <a:tr h="370840">
                <a:tc>
                  <a:txBody>
                    <a:bodyPr/>
                    <a:lstStyle/>
                    <a:p>
                      <a:r>
                        <a:rPr lang="en-US" dirty="0" smtClean="0"/>
                        <a:t>Philadelphia</a:t>
                      </a:r>
                      <a:endParaRPr lang="en-US" dirty="0"/>
                    </a:p>
                  </a:txBody>
                  <a:tcPr/>
                </a:tc>
                <a:tc>
                  <a:txBody>
                    <a:bodyPr/>
                    <a:lstStyle/>
                    <a:p>
                      <a:r>
                        <a:rPr lang="en-US" dirty="0" smtClean="0"/>
                        <a:t>Missionary</a:t>
                      </a:r>
                      <a:r>
                        <a:rPr lang="en-US" baseline="0" dirty="0" smtClean="0"/>
                        <a:t> outreach</a:t>
                      </a:r>
                      <a:endParaRPr lang="en-US" dirty="0" smtClean="0"/>
                    </a:p>
                  </a:txBody>
                  <a:tcPr/>
                </a:tc>
              </a:tr>
              <a:tr h="370840">
                <a:tc>
                  <a:txBody>
                    <a:bodyPr/>
                    <a:lstStyle/>
                    <a:p>
                      <a:endParaRPr lang="en-US" dirty="0"/>
                    </a:p>
                  </a:txBody>
                  <a:tcPr/>
                </a:tc>
                <a:tc>
                  <a:txBody>
                    <a:bodyPr/>
                    <a:lstStyle/>
                    <a:p>
                      <a:endParaRPr lang="en-US" dirty="0" smtClean="0"/>
                    </a:p>
                  </a:txBody>
                  <a:tcPr/>
                </a:tc>
              </a:tr>
            </a:tbl>
          </a:graphicData>
        </a:graphic>
      </p:graphicFrame>
    </p:spTree>
    <p:extLst>
      <p:ext uri="{BB962C8B-B14F-4D97-AF65-F5344CB8AC3E}">
        <p14:creationId xmlns:p14="http://schemas.microsoft.com/office/powerpoint/2010/main" val="3525243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1736364"/>
            <a:ext cx="3770196" cy="282764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304521278"/>
              </p:ext>
            </p:extLst>
          </p:nvPr>
        </p:nvGraphicFramePr>
        <p:xfrm>
          <a:off x="818147" y="2271030"/>
          <a:ext cx="5493444" cy="323596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Personal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Neglected</a:t>
                      </a:r>
                      <a:r>
                        <a:rPr lang="en-US" baseline="0" dirty="0" smtClean="0"/>
                        <a:t> priorities</a:t>
                      </a:r>
                      <a:endParaRPr lang="en-US" dirty="0"/>
                    </a:p>
                  </a:txBody>
                  <a:tcPr/>
                </a:tc>
              </a:tr>
              <a:tr h="370840">
                <a:tc>
                  <a:txBody>
                    <a:bodyPr/>
                    <a:lstStyle/>
                    <a:p>
                      <a:r>
                        <a:rPr lang="en-US" dirty="0" smtClean="0"/>
                        <a:t>Smyrna</a:t>
                      </a:r>
                      <a:endParaRPr lang="en-US" dirty="0"/>
                    </a:p>
                  </a:txBody>
                  <a:tcPr/>
                </a:tc>
                <a:tc>
                  <a:txBody>
                    <a:bodyPr/>
                    <a:lstStyle/>
                    <a:p>
                      <a:r>
                        <a:rPr lang="en-US" dirty="0" smtClean="0"/>
                        <a:t>Satanic opposition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Spiritual</a:t>
                      </a:r>
                      <a:r>
                        <a:rPr lang="en-US" baseline="0" dirty="0" smtClean="0"/>
                        <a:t> compromise</a:t>
                      </a:r>
                      <a:endParaRPr lang="en-US" dirty="0"/>
                    </a:p>
                  </a:txBody>
                  <a:tcPr/>
                </a:tc>
              </a:tr>
              <a:tr h="370840">
                <a:tc>
                  <a:txBody>
                    <a:bodyPr/>
                    <a:lstStyle/>
                    <a:p>
                      <a:r>
                        <a:rPr lang="en-US" dirty="0" smtClean="0"/>
                        <a:t>Thyatira</a:t>
                      </a:r>
                      <a:endParaRPr lang="en-US" dirty="0"/>
                    </a:p>
                  </a:txBody>
                  <a:tcPr/>
                </a:tc>
                <a:tc>
                  <a:txBody>
                    <a:bodyPr/>
                    <a:lstStyle/>
                    <a:p>
                      <a:r>
                        <a:rPr lang="en-US" dirty="0" smtClean="0"/>
                        <a:t>Pagan</a:t>
                      </a:r>
                      <a:r>
                        <a:rPr lang="en-US" baseline="0" dirty="0" smtClean="0"/>
                        <a:t> practices</a:t>
                      </a:r>
                      <a:endParaRPr lang="en-US" dirty="0"/>
                    </a:p>
                  </a:txBody>
                  <a:tcPr/>
                </a:tc>
              </a:tr>
              <a:tr h="370840">
                <a:tc>
                  <a:txBody>
                    <a:bodyPr/>
                    <a:lstStyle/>
                    <a:p>
                      <a:r>
                        <a:rPr lang="en-US" dirty="0" smtClean="0"/>
                        <a:t>Sardis</a:t>
                      </a:r>
                      <a:endParaRPr lang="en-US" dirty="0"/>
                    </a:p>
                  </a:txBody>
                  <a:tcPr/>
                </a:tc>
                <a:tc>
                  <a:txBody>
                    <a:bodyPr/>
                    <a:lstStyle/>
                    <a:p>
                      <a:r>
                        <a:rPr lang="en-US" dirty="0" err="1" smtClean="0"/>
                        <a:t>Watchfullness</a:t>
                      </a:r>
                      <a:r>
                        <a:rPr lang="en-US" dirty="0" smtClean="0"/>
                        <a:t> and Diligence</a:t>
                      </a:r>
                      <a:endParaRPr lang="en-US" dirty="0"/>
                    </a:p>
                  </a:txBody>
                  <a:tcPr/>
                </a:tc>
              </a:tr>
              <a:tr h="370840">
                <a:tc>
                  <a:txBody>
                    <a:bodyPr/>
                    <a:lstStyle/>
                    <a:p>
                      <a:r>
                        <a:rPr lang="en-US" dirty="0" smtClean="0"/>
                        <a:t>Philadelphia</a:t>
                      </a:r>
                      <a:endParaRPr lang="en-US" dirty="0"/>
                    </a:p>
                  </a:txBody>
                  <a:tcPr/>
                </a:tc>
                <a:tc>
                  <a:txBody>
                    <a:bodyPr/>
                    <a:lstStyle/>
                    <a:p>
                      <a:r>
                        <a:rPr lang="en-US" dirty="0" smtClean="0"/>
                        <a:t>Loyal ambassadorship</a:t>
                      </a:r>
                      <a:endParaRPr lang="en-US" dirty="0"/>
                    </a:p>
                  </a:txBody>
                  <a:tcPr/>
                </a:tc>
              </a:tr>
              <a:tr h="37084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766238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Philadelphia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1736364"/>
            <a:ext cx="3770196" cy="2827647"/>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63600938"/>
              </p:ext>
            </p:extLst>
          </p:nvPr>
        </p:nvGraphicFramePr>
        <p:xfrm>
          <a:off x="818145" y="2271030"/>
          <a:ext cx="5917192" cy="4048760"/>
        </p:xfrm>
        <a:graphic>
          <a:graphicData uri="http://schemas.openxmlformats.org/drawingml/2006/table">
            <a:tbl>
              <a:tblPr firstRow="1" bandRow="1">
                <a:tableStyleId>{5C22544A-7EE6-4342-B048-85BDC9FD1C3A}</a:tableStyleId>
              </a:tblPr>
              <a:tblGrid>
                <a:gridCol w="2958596"/>
                <a:gridCol w="2958596"/>
              </a:tblGrid>
              <a:tr h="370840">
                <a:tc gridSpan="2">
                  <a:txBody>
                    <a:bodyPr/>
                    <a:lstStyle/>
                    <a:p>
                      <a:r>
                        <a:rPr lang="en-US" dirty="0" smtClean="0"/>
                        <a:t>Promise to the Overcomer</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Eat of the Tree of Life</a:t>
                      </a:r>
                      <a:endParaRPr lang="en-US" dirty="0"/>
                    </a:p>
                  </a:txBody>
                  <a:tcPr/>
                </a:tc>
              </a:tr>
              <a:tr h="370840">
                <a:tc>
                  <a:txBody>
                    <a:bodyPr/>
                    <a:lstStyle/>
                    <a:p>
                      <a:r>
                        <a:rPr lang="en-US" dirty="0" smtClean="0"/>
                        <a:t>Smyrna</a:t>
                      </a:r>
                      <a:endParaRPr lang="en-US" dirty="0"/>
                    </a:p>
                  </a:txBody>
                  <a:tcPr/>
                </a:tc>
                <a:tc>
                  <a:txBody>
                    <a:bodyPr/>
                    <a:lstStyle/>
                    <a:p>
                      <a:r>
                        <a:rPr lang="en-US" dirty="0" smtClean="0"/>
                        <a:t>Not hurt of the</a:t>
                      </a:r>
                      <a:r>
                        <a:rPr lang="en-US" baseline="0" dirty="0" smtClean="0"/>
                        <a:t> Second Death</a:t>
                      </a:r>
                      <a:endParaRPr lang="en-US" dirty="0"/>
                    </a:p>
                  </a:txBody>
                  <a:tcPr/>
                </a:tc>
              </a:tr>
              <a:tr h="370840">
                <a:tc>
                  <a:txBody>
                    <a:bodyPr/>
                    <a:lstStyle/>
                    <a:p>
                      <a:r>
                        <a:rPr lang="en-US" dirty="0" err="1" smtClean="0"/>
                        <a:t>Pergamos</a:t>
                      </a:r>
                      <a:endParaRPr lang="en-US" dirty="0"/>
                    </a:p>
                  </a:txBody>
                  <a:tcPr/>
                </a:tc>
                <a:tc>
                  <a:txBody>
                    <a:bodyPr/>
                    <a:lstStyle/>
                    <a:p>
                      <a:r>
                        <a:rPr lang="en-US" dirty="0" smtClean="0"/>
                        <a:t>Eat</a:t>
                      </a:r>
                      <a:r>
                        <a:rPr lang="en-US" baseline="0" dirty="0" smtClean="0"/>
                        <a:t> manna, White stone, New name</a:t>
                      </a:r>
                      <a:endParaRPr lang="en-US" dirty="0"/>
                    </a:p>
                  </a:txBody>
                  <a:tcPr/>
                </a:tc>
              </a:tr>
              <a:tr h="370840">
                <a:tc>
                  <a:txBody>
                    <a:bodyPr/>
                    <a:lstStyle/>
                    <a:p>
                      <a:r>
                        <a:rPr lang="en-US" dirty="0" smtClean="0"/>
                        <a:t>Thyatira</a:t>
                      </a:r>
                      <a:endParaRPr lang="en-US" dirty="0"/>
                    </a:p>
                  </a:txBody>
                  <a:tcPr/>
                </a:tc>
                <a:tc>
                  <a:txBody>
                    <a:bodyPr/>
                    <a:lstStyle/>
                    <a:p>
                      <a:r>
                        <a:rPr lang="en-US" dirty="0" smtClean="0"/>
                        <a:t>Power over nations</a:t>
                      </a:r>
                      <a:endParaRPr lang="en-US" dirty="0"/>
                    </a:p>
                  </a:txBody>
                  <a:tcPr/>
                </a:tc>
              </a:tr>
              <a:tr h="370840">
                <a:tc>
                  <a:txBody>
                    <a:bodyPr/>
                    <a:lstStyle/>
                    <a:p>
                      <a:r>
                        <a:rPr lang="en-US" dirty="0" smtClean="0"/>
                        <a:t>Sardis</a:t>
                      </a:r>
                      <a:endParaRPr lang="en-US" dirty="0"/>
                    </a:p>
                  </a:txBody>
                  <a:tcPr/>
                </a:tc>
                <a:tc>
                  <a:txBody>
                    <a:bodyPr/>
                    <a:lstStyle/>
                    <a:p>
                      <a:r>
                        <a:rPr lang="en-US" dirty="0" smtClean="0"/>
                        <a:t>Walk with Him in white;</a:t>
                      </a:r>
                    </a:p>
                    <a:p>
                      <a:r>
                        <a:rPr lang="en-US" dirty="0" smtClean="0"/>
                        <a:t>Name not blotted out</a:t>
                      </a:r>
                      <a:endParaRPr lang="en-US" dirty="0"/>
                    </a:p>
                  </a:txBody>
                  <a:tcPr/>
                </a:tc>
              </a:tr>
              <a:tr h="370840">
                <a:tc>
                  <a:txBody>
                    <a:bodyPr/>
                    <a:lstStyle/>
                    <a:p>
                      <a:r>
                        <a:rPr lang="en-US" dirty="0" smtClean="0"/>
                        <a:t>Philadelphia</a:t>
                      </a:r>
                      <a:endParaRPr lang="en-US" dirty="0"/>
                    </a:p>
                  </a:txBody>
                  <a:tcPr/>
                </a:tc>
                <a:tc>
                  <a:txBody>
                    <a:bodyPr/>
                    <a:lstStyle/>
                    <a:p>
                      <a:r>
                        <a:rPr lang="en-US" dirty="0" smtClean="0"/>
                        <a:t>Pillar in the</a:t>
                      </a:r>
                      <a:r>
                        <a:rPr lang="en-US" baseline="0" dirty="0" smtClean="0"/>
                        <a:t> Temple, name of God, name of His city, new name</a:t>
                      </a:r>
                      <a:endParaRPr lang="en-US" dirty="0"/>
                    </a:p>
                  </a:txBody>
                  <a:tcPr/>
                </a:tc>
              </a:tr>
              <a:tr h="37084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533353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3416320"/>
          </a:xfrm>
          <a:prstGeom prst="rect">
            <a:avLst/>
          </a:prstGeom>
          <a:noFill/>
        </p:spPr>
        <p:txBody>
          <a:bodyPr wrap="square" rtlCol="0">
            <a:spAutoFit/>
          </a:bodyPr>
          <a:lstStyle/>
          <a:p>
            <a:r>
              <a:rPr lang="en-US" sz="2400" b="1" dirty="0"/>
              <a:t>Meaning</a:t>
            </a:r>
            <a:r>
              <a:rPr lang="en-US" sz="2400" dirty="0"/>
              <a:t>: </a:t>
            </a:r>
            <a:r>
              <a:rPr lang="en-US" sz="2400" dirty="0" smtClean="0"/>
              <a:t>Named after the mother of </a:t>
            </a:r>
            <a:r>
              <a:rPr lang="en-US" sz="2400" dirty="0" err="1" smtClean="0"/>
              <a:t>Seleucus</a:t>
            </a:r>
            <a:r>
              <a:rPr lang="en-US" sz="2400" dirty="0" smtClean="0"/>
              <a:t> I </a:t>
            </a:r>
            <a:r>
              <a:rPr lang="en-US" sz="2400" dirty="0" err="1" smtClean="0"/>
              <a:t>Nicator</a:t>
            </a:r>
            <a:r>
              <a:rPr lang="en-US" sz="2400" dirty="0" smtClean="0"/>
              <a:t>, </a:t>
            </a:r>
            <a:r>
              <a:rPr lang="en-US" sz="2400" dirty="0" err="1" smtClean="0"/>
              <a:t>Laodice</a:t>
            </a:r>
            <a:r>
              <a:rPr lang="en-US" sz="2400" dirty="0" smtClean="0"/>
              <a:t>.</a:t>
            </a:r>
          </a:p>
          <a:p>
            <a:r>
              <a:rPr lang="en-US" sz="2400" b="1" dirty="0" smtClean="0"/>
              <a:t>Location</a:t>
            </a:r>
            <a:r>
              <a:rPr lang="en-US" sz="2400" dirty="0" smtClean="0"/>
              <a:t>: Near </a:t>
            </a:r>
            <a:r>
              <a:rPr lang="en-US" sz="2400" dirty="0" err="1" smtClean="0"/>
              <a:t>Denizli</a:t>
            </a:r>
            <a:r>
              <a:rPr lang="en-US" sz="2400" dirty="0" smtClean="0"/>
              <a:t>, not far from </a:t>
            </a:r>
            <a:r>
              <a:rPr lang="en-US" sz="2400" dirty="0" err="1" smtClean="0"/>
              <a:t>Collassae</a:t>
            </a:r>
            <a:r>
              <a:rPr lang="en-US" sz="2400" dirty="0" smtClean="0"/>
              <a:t>.</a:t>
            </a:r>
          </a:p>
          <a:p>
            <a:r>
              <a:rPr lang="en-US" sz="2400" b="1" dirty="0" smtClean="0"/>
              <a:t>Title</a:t>
            </a:r>
            <a:r>
              <a:rPr lang="en-US" sz="2400" dirty="0"/>
              <a:t>: </a:t>
            </a:r>
            <a:r>
              <a:rPr lang="en-US" sz="2400" dirty="0" smtClean="0"/>
              <a:t>To </a:t>
            </a:r>
            <a:r>
              <a:rPr lang="en-US" sz="2400" dirty="0"/>
              <a:t>the </a:t>
            </a:r>
            <a:r>
              <a:rPr lang="en-US" sz="2400" dirty="0" smtClean="0"/>
              <a:t>messenger</a:t>
            </a:r>
            <a:r>
              <a:rPr lang="en-US" sz="2400" dirty="0"/>
              <a:t> of the church in Laodicea, write:</a:t>
            </a:r>
          </a:p>
          <a:p>
            <a:r>
              <a:rPr lang="en-US" sz="2400" dirty="0"/>
              <a:t>‘The Amen, the witness who is faithful and true, the originator of God’s creation, says this:</a:t>
            </a:r>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810374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
        <p:nvSpPr>
          <p:cNvPr id="8" name="TextBox 7"/>
          <p:cNvSpPr txBox="1"/>
          <p:nvPr/>
        </p:nvSpPr>
        <p:spPr>
          <a:xfrm>
            <a:off x="810322" y="2229299"/>
            <a:ext cx="5813502" cy="461665"/>
          </a:xfrm>
          <a:prstGeom prst="rect">
            <a:avLst/>
          </a:prstGeom>
          <a:noFill/>
        </p:spPr>
        <p:txBody>
          <a:bodyPr wrap="square" rtlCol="0">
            <a:spAutoFit/>
          </a:bodyPr>
          <a:lstStyle/>
          <a:p>
            <a:r>
              <a:rPr lang="en-US" sz="2400" b="1" dirty="0"/>
              <a:t>Commendation</a:t>
            </a:r>
            <a:r>
              <a:rPr lang="en-US" sz="2400" dirty="0" smtClean="0"/>
              <a:t>: </a:t>
            </a:r>
            <a:endParaRPr lang="en-US" sz="2400" dirty="0"/>
          </a:p>
        </p:txBody>
      </p:sp>
      <p:sp>
        <p:nvSpPr>
          <p:cNvPr id="9" name="TextBox 8"/>
          <p:cNvSpPr txBox="1"/>
          <p:nvPr/>
        </p:nvSpPr>
        <p:spPr>
          <a:xfrm>
            <a:off x="2903944" y="2229298"/>
            <a:ext cx="4043860" cy="461665"/>
          </a:xfrm>
          <a:prstGeom prst="rect">
            <a:avLst/>
          </a:prstGeom>
          <a:noFill/>
        </p:spPr>
        <p:txBody>
          <a:bodyPr wrap="square" rtlCol="0">
            <a:spAutoFit/>
          </a:bodyPr>
          <a:lstStyle/>
          <a:p>
            <a:r>
              <a:rPr lang="en-US" sz="2400" dirty="0" smtClean="0">
                <a:solidFill>
                  <a:srgbClr val="FF0000"/>
                </a:solidFill>
              </a:rPr>
              <a:t>None</a:t>
            </a:r>
            <a:endParaRPr lang="en-US" sz="2400" dirty="0">
              <a:solidFill>
                <a:srgbClr val="FF0000"/>
              </a:solidFill>
            </a:endParaRPr>
          </a:p>
        </p:txBody>
      </p:sp>
    </p:spTree>
    <p:extLst>
      <p:ext uri="{BB962C8B-B14F-4D97-AF65-F5344CB8AC3E}">
        <p14:creationId xmlns:p14="http://schemas.microsoft.com/office/powerpoint/2010/main" val="2735928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9"/>
                                        </p:tgtEl>
                                        <p:attrNameLst>
                                          <p:attrName>ppt_x</p:attrName>
                                          <p:attrName>ppt_y</p:attrName>
                                        </p:attrNameLst>
                                      </p:cBhvr>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3785652"/>
          </a:xfrm>
          <a:prstGeom prst="rect">
            <a:avLst/>
          </a:prstGeom>
          <a:noFill/>
        </p:spPr>
        <p:txBody>
          <a:bodyPr wrap="square" rtlCol="0">
            <a:spAutoFit/>
          </a:bodyPr>
          <a:lstStyle/>
          <a:p>
            <a:r>
              <a:rPr lang="en-US" sz="2400" b="1" dirty="0" smtClean="0"/>
              <a:t>Concern: </a:t>
            </a:r>
            <a:r>
              <a:rPr lang="en-US" sz="2400" dirty="0"/>
              <a:t>‘I know your actions, that you are neither cold nor hot. I wish you were cold or </a:t>
            </a:r>
            <a:r>
              <a:rPr lang="en-US" sz="2400" dirty="0" smtClean="0"/>
              <a:t>hot. Since </a:t>
            </a:r>
            <a:r>
              <a:rPr lang="en-US" sz="2400" dirty="0"/>
              <a:t>you are lukewarm and neither hot nor cold, I am going to spit you out of my </a:t>
            </a:r>
            <a:r>
              <a:rPr lang="en-US" sz="2400" dirty="0" smtClean="0"/>
              <a:t>mouth.</a:t>
            </a:r>
            <a:r>
              <a:rPr lang="en-US" sz="2400" b="1" baseline="30000" dirty="0"/>
              <a:t> </a:t>
            </a:r>
            <a:r>
              <a:rPr lang="en-US" sz="2400" dirty="0"/>
              <a:t>You say, “I am rich. I have become wealthy. I don’t need anything.” Yet you don’t realize that you are miserable, pitiful, poor, blind, and naked.</a:t>
            </a:r>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2687026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3046988"/>
          </a:xfrm>
          <a:prstGeom prst="rect">
            <a:avLst/>
          </a:prstGeom>
          <a:noFill/>
        </p:spPr>
        <p:txBody>
          <a:bodyPr wrap="square" rtlCol="0">
            <a:spAutoFit/>
          </a:bodyPr>
          <a:lstStyle/>
          <a:p>
            <a:r>
              <a:rPr lang="en-US" sz="2400" dirty="0" smtClean="0"/>
              <a:t>Laodicea was south of Philadelphia, near Colossae.</a:t>
            </a:r>
          </a:p>
          <a:p>
            <a:r>
              <a:rPr lang="en-US" sz="2400" dirty="0" smtClean="0"/>
              <a:t>Its twin city, Hierapolis was six miles away and was known for its hot springs.</a:t>
            </a:r>
          </a:p>
          <a:p>
            <a:r>
              <a:rPr lang="en-US" sz="2400" dirty="0" smtClean="0"/>
              <a:t>Laodicea’s water source was this hot springs area through an aqueduct.  By the time it reached Laodicea it was no longer hot but lukewarm.</a:t>
            </a:r>
            <a:endParaRPr lang="en-US" sz="2400" dirty="0"/>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4266383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2677656"/>
          </a:xfrm>
          <a:prstGeom prst="rect">
            <a:avLst/>
          </a:prstGeom>
          <a:noFill/>
        </p:spPr>
        <p:txBody>
          <a:bodyPr wrap="square" rtlCol="0">
            <a:spAutoFit/>
          </a:bodyPr>
          <a:lstStyle/>
          <a:p>
            <a:r>
              <a:rPr lang="en-US" sz="2400" dirty="0" smtClean="0"/>
              <a:t>Not being in a defensible position, the posture of Laodicea was one of compromise.</a:t>
            </a:r>
            <a:endParaRPr lang="en-US" sz="2400" dirty="0"/>
          </a:p>
          <a:p>
            <a:r>
              <a:rPr lang="en-US" sz="2400" dirty="0" smtClean="0"/>
              <a:t>Laodicea was a successful commercial and financial center. It was known for its merchants, bankers and gold refiners.</a:t>
            </a:r>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4266383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2308324"/>
          </a:xfrm>
          <a:prstGeom prst="rect">
            <a:avLst/>
          </a:prstGeom>
          <a:noFill/>
        </p:spPr>
        <p:txBody>
          <a:bodyPr wrap="square" rtlCol="0">
            <a:spAutoFit/>
          </a:bodyPr>
          <a:lstStyle/>
          <a:p>
            <a:r>
              <a:rPr lang="en-US" sz="2400" dirty="0" smtClean="0"/>
              <a:t>Trade as far away as the Yellow River in Punjab by the China Sea.</a:t>
            </a:r>
          </a:p>
          <a:p>
            <a:r>
              <a:rPr lang="en-US" sz="2400" dirty="0" smtClean="0"/>
              <a:t>It was also known for its textile manufacturing which was made from a high quality black wool produced from a particular strain of sheep in the area.</a:t>
            </a:r>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4266383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2308324"/>
          </a:xfrm>
          <a:prstGeom prst="rect">
            <a:avLst/>
          </a:prstGeom>
          <a:noFill/>
        </p:spPr>
        <p:txBody>
          <a:bodyPr wrap="square" rtlCol="0">
            <a:spAutoFit/>
          </a:bodyPr>
          <a:lstStyle/>
          <a:p>
            <a:r>
              <a:rPr lang="en-US" sz="2400" dirty="0" smtClean="0"/>
              <a:t>Laodicea also had a famous medical school which was known for a special ophthalmic ointment made of a mixture of oil and </a:t>
            </a:r>
            <a:r>
              <a:rPr lang="en-US" sz="2400" dirty="0" err="1" smtClean="0"/>
              <a:t>collyrium</a:t>
            </a:r>
            <a:r>
              <a:rPr lang="en-US" sz="2400" dirty="0" smtClean="0"/>
              <a:t> powder (called Phrygian powder by Aristotle).  An ophthalmic ointment is an eye salve.</a:t>
            </a:r>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2011048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a:xfrm>
            <a:off x="838200" y="1825625"/>
            <a:ext cx="10515600" cy="608293"/>
          </a:xfrm>
        </p:spPr>
        <p:txBody>
          <a:bodyPr>
            <a:normAutofit/>
          </a:bodyPr>
          <a:lstStyle/>
          <a:p>
            <a:pPr marL="0" indent="0" algn="ctr">
              <a:buNone/>
            </a:pPr>
            <a:r>
              <a:rPr lang="en-US" sz="3600" dirty="0" smtClean="0"/>
              <a:t>Alternative Views</a:t>
            </a:r>
          </a:p>
        </p:txBody>
      </p:sp>
      <p:sp>
        <p:nvSpPr>
          <p:cNvPr id="4" name="TextBox 3"/>
          <p:cNvSpPr txBox="1"/>
          <p:nvPr/>
        </p:nvSpPr>
        <p:spPr>
          <a:xfrm>
            <a:off x="1116106" y="2702859"/>
            <a:ext cx="1425388" cy="461665"/>
          </a:xfrm>
          <a:prstGeom prst="rect">
            <a:avLst/>
          </a:prstGeom>
          <a:noFill/>
        </p:spPr>
        <p:txBody>
          <a:bodyPr wrap="square" rtlCol="0">
            <a:spAutoFit/>
          </a:bodyPr>
          <a:lstStyle/>
          <a:p>
            <a:r>
              <a:rPr lang="en-US" sz="2400" b="1" dirty="0" err="1" smtClean="0"/>
              <a:t>Preterist</a:t>
            </a:r>
            <a:endParaRPr lang="en-US" sz="2400" b="1" dirty="0"/>
          </a:p>
        </p:txBody>
      </p:sp>
      <p:sp>
        <p:nvSpPr>
          <p:cNvPr id="5" name="TextBox 4"/>
          <p:cNvSpPr txBox="1"/>
          <p:nvPr/>
        </p:nvSpPr>
        <p:spPr>
          <a:xfrm>
            <a:off x="3818964" y="2610525"/>
            <a:ext cx="4061011" cy="646331"/>
          </a:xfrm>
          <a:prstGeom prst="rect">
            <a:avLst/>
          </a:prstGeom>
          <a:noFill/>
        </p:spPr>
        <p:txBody>
          <a:bodyPr wrap="square" rtlCol="0">
            <a:spAutoFit/>
          </a:bodyPr>
          <a:lstStyle/>
          <a:p>
            <a:r>
              <a:rPr lang="en-US" dirty="0" smtClean="0"/>
              <a:t>Events described in Revelation have already happened.</a:t>
            </a:r>
            <a:endParaRPr lang="en-US" dirty="0"/>
          </a:p>
        </p:txBody>
      </p:sp>
      <p:sp>
        <p:nvSpPr>
          <p:cNvPr id="6" name="TextBox 5"/>
          <p:cNvSpPr txBox="1"/>
          <p:nvPr/>
        </p:nvSpPr>
        <p:spPr>
          <a:xfrm>
            <a:off x="1116106" y="3584468"/>
            <a:ext cx="1425388" cy="461665"/>
          </a:xfrm>
          <a:prstGeom prst="rect">
            <a:avLst/>
          </a:prstGeom>
          <a:noFill/>
        </p:spPr>
        <p:txBody>
          <a:bodyPr wrap="square" rtlCol="0">
            <a:spAutoFit/>
          </a:bodyPr>
          <a:lstStyle/>
          <a:p>
            <a:r>
              <a:rPr lang="en-US" sz="2400" b="1" dirty="0" smtClean="0"/>
              <a:t>Historical</a:t>
            </a:r>
            <a:endParaRPr lang="en-US" sz="2400" b="1" dirty="0"/>
          </a:p>
        </p:txBody>
      </p:sp>
      <p:sp>
        <p:nvSpPr>
          <p:cNvPr id="7" name="TextBox 6"/>
          <p:cNvSpPr txBox="1"/>
          <p:nvPr/>
        </p:nvSpPr>
        <p:spPr>
          <a:xfrm>
            <a:off x="3818964" y="3492136"/>
            <a:ext cx="4061011" cy="646331"/>
          </a:xfrm>
          <a:prstGeom prst="rect">
            <a:avLst/>
          </a:prstGeom>
          <a:noFill/>
        </p:spPr>
        <p:txBody>
          <a:bodyPr wrap="square" rtlCol="0">
            <a:spAutoFit/>
          </a:bodyPr>
          <a:lstStyle/>
          <a:p>
            <a:r>
              <a:rPr lang="en-US" dirty="0" smtClean="0"/>
              <a:t>Events described in Revelation have already happened.</a:t>
            </a:r>
            <a:endParaRPr lang="en-US" dirty="0"/>
          </a:p>
        </p:txBody>
      </p:sp>
      <p:sp>
        <p:nvSpPr>
          <p:cNvPr id="8" name="TextBox 7"/>
          <p:cNvSpPr txBox="1"/>
          <p:nvPr/>
        </p:nvSpPr>
        <p:spPr>
          <a:xfrm>
            <a:off x="1116106" y="4449562"/>
            <a:ext cx="1425388" cy="461665"/>
          </a:xfrm>
          <a:prstGeom prst="rect">
            <a:avLst/>
          </a:prstGeom>
          <a:noFill/>
        </p:spPr>
        <p:txBody>
          <a:bodyPr wrap="square" rtlCol="0">
            <a:spAutoFit/>
          </a:bodyPr>
          <a:lstStyle/>
          <a:p>
            <a:r>
              <a:rPr lang="en-US" sz="2400" b="1" dirty="0" smtClean="0"/>
              <a:t>Idealist</a:t>
            </a:r>
            <a:endParaRPr lang="en-US" sz="2400" b="1" dirty="0"/>
          </a:p>
        </p:txBody>
      </p:sp>
      <p:sp>
        <p:nvSpPr>
          <p:cNvPr id="9" name="TextBox 8"/>
          <p:cNvSpPr txBox="1"/>
          <p:nvPr/>
        </p:nvSpPr>
        <p:spPr>
          <a:xfrm>
            <a:off x="3818964" y="4495728"/>
            <a:ext cx="4061011" cy="369332"/>
          </a:xfrm>
          <a:prstGeom prst="rect">
            <a:avLst/>
          </a:prstGeom>
          <a:noFill/>
        </p:spPr>
        <p:txBody>
          <a:bodyPr wrap="square" rtlCol="0">
            <a:spAutoFit/>
          </a:bodyPr>
          <a:lstStyle/>
          <a:p>
            <a:r>
              <a:rPr lang="en-US" dirty="0" smtClean="0"/>
              <a:t>Revelation is allegorical</a:t>
            </a:r>
          </a:p>
        </p:txBody>
      </p:sp>
      <p:sp>
        <p:nvSpPr>
          <p:cNvPr id="10" name="TextBox 9"/>
          <p:cNvSpPr txBox="1"/>
          <p:nvPr/>
        </p:nvSpPr>
        <p:spPr>
          <a:xfrm>
            <a:off x="1116106" y="5341550"/>
            <a:ext cx="1425388" cy="461665"/>
          </a:xfrm>
          <a:prstGeom prst="rect">
            <a:avLst/>
          </a:prstGeom>
          <a:noFill/>
        </p:spPr>
        <p:txBody>
          <a:bodyPr wrap="square" rtlCol="0">
            <a:spAutoFit/>
          </a:bodyPr>
          <a:lstStyle/>
          <a:p>
            <a:r>
              <a:rPr lang="en-US" sz="2400" b="1" dirty="0" smtClean="0"/>
              <a:t>Futurist</a:t>
            </a:r>
            <a:endParaRPr lang="en-US" sz="2400" b="1" dirty="0"/>
          </a:p>
        </p:txBody>
      </p:sp>
      <p:sp>
        <p:nvSpPr>
          <p:cNvPr id="11" name="TextBox 10"/>
          <p:cNvSpPr txBox="1"/>
          <p:nvPr/>
        </p:nvSpPr>
        <p:spPr>
          <a:xfrm>
            <a:off x="3818963" y="5387716"/>
            <a:ext cx="4061011" cy="369332"/>
          </a:xfrm>
          <a:prstGeom prst="rect">
            <a:avLst/>
          </a:prstGeom>
          <a:noFill/>
        </p:spPr>
        <p:txBody>
          <a:bodyPr wrap="square" rtlCol="0">
            <a:spAutoFit/>
          </a:bodyPr>
          <a:lstStyle/>
          <a:p>
            <a:r>
              <a:rPr lang="en-US" dirty="0" smtClean="0"/>
              <a:t>Revelation prophetic</a:t>
            </a:r>
          </a:p>
        </p:txBody>
      </p:sp>
      <p:cxnSp>
        <p:nvCxnSpPr>
          <p:cNvPr id="13" name="Straight Connector 12"/>
          <p:cNvCxnSpPr/>
          <p:nvPr/>
        </p:nvCxnSpPr>
        <p:spPr>
          <a:xfrm>
            <a:off x="860612" y="2502949"/>
            <a:ext cx="1050215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03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1938992"/>
          </a:xfrm>
          <a:prstGeom prst="rect">
            <a:avLst/>
          </a:prstGeom>
          <a:noFill/>
        </p:spPr>
        <p:txBody>
          <a:bodyPr wrap="square" rtlCol="0">
            <a:spAutoFit/>
          </a:bodyPr>
          <a:lstStyle/>
          <a:p>
            <a:r>
              <a:rPr lang="en-US" sz="2400" dirty="0" smtClean="0"/>
              <a:t>When the earthquake of 62 A.D. devastated many of the cities in the area, Laodicea was rebuilt with the money of its wealthy citizens.  They refused the help of Rome. </a:t>
            </a:r>
            <a:r>
              <a:rPr lang="en-US" sz="1000" dirty="0" smtClean="0"/>
              <a:t>[Tacitus, Annals 14:27]</a:t>
            </a:r>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2011048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1938992"/>
          </a:xfrm>
          <a:prstGeom prst="rect">
            <a:avLst/>
          </a:prstGeom>
          <a:noFill/>
        </p:spPr>
        <p:txBody>
          <a:bodyPr wrap="square" rtlCol="0">
            <a:spAutoFit/>
          </a:bodyPr>
          <a:lstStyle/>
          <a:p>
            <a:r>
              <a:rPr lang="en-US" sz="2400" dirty="0" smtClean="0"/>
              <a:t>If we break down the name Laodicea into its parts we find Lao (people) and </a:t>
            </a:r>
            <a:r>
              <a:rPr lang="en-US" sz="2400" dirty="0" err="1" smtClean="0"/>
              <a:t>Diceans</a:t>
            </a:r>
            <a:r>
              <a:rPr lang="en-US" sz="2400" dirty="0" smtClean="0"/>
              <a:t> (rulers).</a:t>
            </a:r>
          </a:p>
          <a:p>
            <a:r>
              <a:rPr lang="en-US" sz="2400" dirty="0" smtClean="0"/>
              <a:t>Rule of/by the People or the self-satisfied church.</a:t>
            </a:r>
            <a:endParaRPr lang="en-US" sz="1000" dirty="0" smtClean="0"/>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2587093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3785652"/>
          </a:xfrm>
          <a:prstGeom prst="rect">
            <a:avLst/>
          </a:prstGeom>
          <a:noFill/>
        </p:spPr>
        <p:txBody>
          <a:bodyPr wrap="square" rtlCol="0">
            <a:spAutoFit/>
          </a:bodyPr>
          <a:lstStyle/>
          <a:p>
            <a:r>
              <a:rPr lang="en-US" sz="2400" b="1" dirty="0" smtClean="0"/>
              <a:t>Concern: </a:t>
            </a:r>
            <a:r>
              <a:rPr lang="en-US" sz="2400" dirty="0"/>
              <a:t>‘I know your actions, that you are neither cold nor hot. I wish you were cold or </a:t>
            </a:r>
            <a:r>
              <a:rPr lang="en-US" sz="2400" dirty="0" smtClean="0"/>
              <a:t>hot. Since </a:t>
            </a:r>
            <a:r>
              <a:rPr lang="en-US" sz="2400" dirty="0"/>
              <a:t>you are lukewarm and neither hot nor cold, I am going to spit you out of my </a:t>
            </a:r>
            <a:r>
              <a:rPr lang="en-US" sz="2400" dirty="0" smtClean="0"/>
              <a:t>mouth.</a:t>
            </a:r>
            <a:r>
              <a:rPr lang="en-US" sz="2400" b="1" baseline="30000" dirty="0"/>
              <a:t> </a:t>
            </a:r>
            <a:r>
              <a:rPr lang="en-US" sz="2400" dirty="0"/>
              <a:t>You say, “I am rich. I have become wealthy. I don’t need anything.” Yet you don’t realize that you are miserable, pitiful, poor, blind, and naked.</a:t>
            </a:r>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4266383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3785652"/>
          </a:xfrm>
          <a:prstGeom prst="rect">
            <a:avLst/>
          </a:prstGeom>
          <a:noFill/>
        </p:spPr>
        <p:txBody>
          <a:bodyPr wrap="square" rtlCol="0">
            <a:spAutoFit/>
          </a:bodyPr>
          <a:lstStyle/>
          <a:p>
            <a:r>
              <a:rPr lang="en-US" sz="2400" dirty="0" smtClean="0"/>
              <a:t>Jesus has used a list of idioms that the people living in Laodicea would understand well.</a:t>
            </a:r>
          </a:p>
          <a:p>
            <a:endParaRPr lang="en-US" sz="2400" dirty="0"/>
          </a:p>
          <a:p>
            <a:r>
              <a:rPr lang="en-US" sz="2400" dirty="0" smtClean="0"/>
              <a:t>The church at Laodicea was guilty of being indifferent.</a:t>
            </a:r>
          </a:p>
          <a:p>
            <a:endParaRPr lang="en-US" sz="2400" dirty="0"/>
          </a:p>
          <a:p>
            <a:r>
              <a:rPr lang="en-US" sz="2400" dirty="0" smtClean="0"/>
              <a:t>“They </a:t>
            </a:r>
            <a:r>
              <a:rPr lang="en-US" sz="2400" dirty="0"/>
              <a:t>will hold to an outward form of godliness but deny its power. Stay away from such people</a:t>
            </a:r>
            <a:r>
              <a:rPr lang="en-US" sz="2400" dirty="0" smtClean="0"/>
              <a:t>.” </a:t>
            </a:r>
            <a:r>
              <a:rPr lang="en-US" sz="1400" dirty="0" smtClean="0"/>
              <a:t>2 Timothy 3:5</a:t>
            </a:r>
            <a:endParaRPr lang="en-US" sz="1400" dirty="0"/>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1322720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1938992"/>
          </a:xfrm>
          <a:prstGeom prst="rect">
            <a:avLst/>
          </a:prstGeom>
          <a:noFill/>
        </p:spPr>
        <p:txBody>
          <a:bodyPr wrap="square" rtlCol="0">
            <a:spAutoFit/>
          </a:bodyPr>
          <a:lstStyle/>
          <a:p>
            <a:r>
              <a:rPr lang="en-US" sz="2400" dirty="0" smtClean="0"/>
              <a:t>The concern also brings to mind the “Name it and claim it” ‘gospel’.</a:t>
            </a:r>
          </a:p>
          <a:p>
            <a:r>
              <a:rPr lang="en-US" sz="2400" dirty="0" smtClean="0"/>
              <a:t>The </a:t>
            </a:r>
            <a:r>
              <a:rPr lang="en-US" sz="2400" dirty="0" err="1" smtClean="0"/>
              <a:t>Laodicean</a:t>
            </a:r>
            <a:r>
              <a:rPr lang="en-US" sz="2400" dirty="0" smtClean="0"/>
              <a:t> church is self reliant, and they were indifferent to their spiritual status.</a:t>
            </a:r>
            <a:endParaRPr lang="en-US" sz="1400" dirty="0"/>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318682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4524315"/>
          </a:xfrm>
          <a:prstGeom prst="rect">
            <a:avLst/>
          </a:prstGeom>
          <a:noFill/>
        </p:spPr>
        <p:txBody>
          <a:bodyPr wrap="square" rtlCol="0">
            <a:spAutoFit/>
          </a:bodyPr>
          <a:lstStyle/>
          <a:p>
            <a:r>
              <a:rPr lang="en-US" sz="2400" b="1" dirty="0" smtClean="0"/>
              <a:t>Exhortation</a:t>
            </a:r>
            <a:r>
              <a:rPr lang="en-US" sz="2400" b="1" dirty="0"/>
              <a:t>: </a:t>
            </a:r>
            <a:r>
              <a:rPr lang="en-US" sz="2400" dirty="0"/>
              <a:t>Therefore, I advise you to buy from me gold purified in fire so you may be rich, white clothes to wear so your shameful nakedness won’t show, and ointment to put on your eyes so you may </a:t>
            </a:r>
            <a:r>
              <a:rPr lang="en-US" sz="2400" dirty="0" smtClean="0"/>
              <a:t>see. </a:t>
            </a:r>
            <a:r>
              <a:rPr lang="en-US" sz="2400" dirty="0"/>
              <a:t>I correct and discipline those whom I love, so be serious and repent! </a:t>
            </a:r>
            <a:r>
              <a:rPr lang="en-US" sz="2400" dirty="0" smtClean="0"/>
              <a:t>Look</a:t>
            </a:r>
            <a:r>
              <a:rPr lang="en-US" sz="2400" dirty="0"/>
              <a:t>! I am standing at the door and knocking. If anyone listens to my voice and opens the door, I will come in to him and eat with him, and he will </a:t>
            </a:r>
            <a:r>
              <a:rPr lang="en-US" sz="2400" dirty="0" smtClean="0"/>
              <a:t>eat with </a:t>
            </a:r>
            <a:r>
              <a:rPr lang="en-US" sz="2400" dirty="0"/>
              <a:t>me</a:t>
            </a:r>
            <a:r>
              <a:rPr lang="en-US" sz="2400" b="1" dirty="0"/>
              <a:t>.</a:t>
            </a:r>
            <a:endParaRPr lang="en-US" sz="1400" b="1" dirty="0"/>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318682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3416320"/>
          </a:xfrm>
          <a:prstGeom prst="rect">
            <a:avLst/>
          </a:prstGeom>
          <a:noFill/>
        </p:spPr>
        <p:txBody>
          <a:bodyPr wrap="square" rtlCol="0">
            <a:spAutoFit/>
          </a:bodyPr>
          <a:lstStyle/>
          <a:p>
            <a:r>
              <a:rPr lang="en-US" sz="2400" dirty="0" smtClean="0"/>
              <a:t>Jesus is admonishing them to:</a:t>
            </a:r>
          </a:p>
          <a:p>
            <a:pPr marL="342900" indent="-342900">
              <a:buFont typeface="Arial" panose="020B0604020202020204" pitchFamily="34" charset="0"/>
              <a:buChar char="•"/>
            </a:pPr>
            <a:r>
              <a:rPr lang="en-US" sz="2400" dirty="0" smtClean="0"/>
              <a:t>receive gold from the ultimate refiner </a:t>
            </a:r>
            <a:r>
              <a:rPr lang="en-US" dirty="0" smtClean="0"/>
              <a:t>(Ps 19:7-11; 12:6, 1 </a:t>
            </a:r>
            <a:r>
              <a:rPr lang="en-US" dirty="0" err="1" smtClean="0"/>
              <a:t>Cor</a:t>
            </a:r>
            <a:r>
              <a:rPr lang="en-US" dirty="0" smtClean="0"/>
              <a:t> 3:12)</a:t>
            </a:r>
          </a:p>
          <a:p>
            <a:pPr marL="342900" indent="-342900">
              <a:buFont typeface="Arial" panose="020B0604020202020204" pitchFamily="34" charset="0"/>
              <a:buChar char="•"/>
            </a:pPr>
            <a:r>
              <a:rPr lang="en-US" sz="2400" dirty="0" smtClean="0"/>
              <a:t>The bridegroom offers His covering: White </a:t>
            </a:r>
            <a:r>
              <a:rPr lang="en-US" sz="2400" dirty="0" err="1" smtClean="0"/>
              <a:t>raiments</a:t>
            </a:r>
            <a:r>
              <a:rPr lang="en-US" sz="2400" dirty="0" smtClean="0"/>
              <a:t> in contrast to the black glossy ones the city was known for.</a:t>
            </a:r>
          </a:p>
          <a:p>
            <a:pPr marL="342900" indent="-342900">
              <a:buFont typeface="Arial" panose="020B0604020202020204" pitchFamily="34" charset="0"/>
              <a:buChar char="•"/>
            </a:pPr>
            <a:r>
              <a:rPr lang="en-US" sz="2400" dirty="0" smtClean="0"/>
              <a:t>The Great Physician offers His remedy to open their eyes.</a:t>
            </a:r>
            <a:endParaRPr lang="en-US" sz="2400" dirty="0"/>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2738203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2677656"/>
          </a:xfrm>
          <a:prstGeom prst="rect">
            <a:avLst/>
          </a:prstGeom>
          <a:noFill/>
        </p:spPr>
        <p:txBody>
          <a:bodyPr wrap="square" rtlCol="0">
            <a:spAutoFit/>
          </a:bodyPr>
          <a:lstStyle/>
          <a:p>
            <a:r>
              <a:rPr lang="en-US" sz="2400" b="1" dirty="0"/>
              <a:t>Promise to overcomer</a:t>
            </a:r>
            <a:r>
              <a:rPr lang="en-US" sz="2400" b="1" dirty="0" smtClean="0"/>
              <a:t>:</a:t>
            </a:r>
          </a:p>
          <a:p>
            <a:r>
              <a:rPr lang="en-US" sz="2400" b="1" baseline="30000" dirty="0"/>
              <a:t> </a:t>
            </a:r>
            <a:r>
              <a:rPr lang="en-US" sz="2400" dirty="0"/>
              <a:t>I will give a place to sit with me on my throne to the one who </a:t>
            </a:r>
            <a:r>
              <a:rPr lang="en-US" sz="2400" dirty="0" smtClean="0"/>
              <a:t>overcomes,</a:t>
            </a:r>
            <a:r>
              <a:rPr lang="en-US" sz="2400" dirty="0"/>
              <a:t> just as I have </a:t>
            </a:r>
            <a:r>
              <a:rPr lang="en-US" sz="2400" dirty="0" smtClean="0"/>
              <a:t>overcome</a:t>
            </a:r>
            <a:r>
              <a:rPr lang="en-US" sz="2400" dirty="0"/>
              <a:t> and have sat down with my Father on his throne.</a:t>
            </a:r>
          </a:p>
          <a:p>
            <a:r>
              <a:rPr lang="en-US" sz="2400" b="1" baseline="30000" dirty="0"/>
              <a:t> </a:t>
            </a:r>
            <a:r>
              <a:rPr lang="en-US" sz="2400" dirty="0"/>
              <a:t>‘Let </a:t>
            </a:r>
            <a:r>
              <a:rPr lang="en-US" sz="2400" dirty="0" smtClean="0"/>
              <a:t>everyone listen </a:t>
            </a:r>
            <a:r>
              <a:rPr lang="en-US" sz="2400" dirty="0"/>
              <a:t>to what the Spirit says to the churches</a:t>
            </a:r>
            <a:r>
              <a:rPr lang="en-US" sz="2400" dirty="0" smtClean="0"/>
              <a:t>.’”</a:t>
            </a:r>
            <a:endParaRPr lang="en-US" sz="2400" dirty="0"/>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Tree>
    <p:extLst>
      <p:ext uri="{BB962C8B-B14F-4D97-AF65-F5344CB8AC3E}">
        <p14:creationId xmlns:p14="http://schemas.microsoft.com/office/powerpoint/2010/main" val="1854908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6" name="TextBox 5"/>
          <p:cNvSpPr txBox="1"/>
          <p:nvPr/>
        </p:nvSpPr>
        <p:spPr>
          <a:xfrm>
            <a:off x="818147" y="2358948"/>
            <a:ext cx="5149516" cy="3046988"/>
          </a:xfrm>
          <a:prstGeom prst="rect">
            <a:avLst/>
          </a:prstGeom>
          <a:noFill/>
        </p:spPr>
        <p:txBody>
          <a:bodyPr wrap="square" rtlCol="0">
            <a:spAutoFit/>
          </a:bodyPr>
          <a:lstStyle/>
          <a:p>
            <a:r>
              <a:rPr lang="en-US" sz="2400" dirty="0" smtClean="0"/>
              <a:t>In this context, the church of Laodicea has a major problem.</a:t>
            </a:r>
          </a:p>
          <a:p>
            <a:endParaRPr lang="en-US" sz="2400" dirty="0"/>
          </a:p>
          <a:p>
            <a:r>
              <a:rPr lang="en-US" sz="2400" dirty="0" smtClean="0"/>
              <a:t>Jesus is OUTSIDE.</a:t>
            </a:r>
          </a:p>
          <a:p>
            <a:endParaRPr lang="en-US" sz="2400" dirty="0" smtClean="0"/>
          </a:p>
          <a:p>
            <a:r>
              <a:rPr lang="en-US" sz="2400" dirty="0" smtClean="0"/>
              <a:t>Contrast this to the seven lampstands (the churches) where Jesus was among them.</a:t>
            </a:r>
            <a:endParaRPr lang="en-US" sz="2400" dirty="0"/>
          </a:p>
        </p:txBody>
      </p:sp>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sp>
        <p:nvSpPr>
          <p:cNvPr id="5" name="TextBox 4"/>
          <p:cNvSpPr txBox="1"/>
          <p:nvPr/>
        </p:nvSpPr>
        <p:spPr>
          <a:xfrm>
            <a:off x="925551" y="5405936"/>
            <a:ext cx="9757317" cy="461665"/>
          </a:xfrm>
          <a:prstGeom prst="rect">
            <a:avLst/>
          </a:prstGeom>
          <a:noFill/>
        </p:spPr>
        <p:txBody>
          <a:bodyPr wrap="square" rtlCol="0">
            <a:spAutoFit/>
          </a:bodyPr>
          <a:lstStyle/>
          <a:p>
            <a:r>
              <a:rPr lang="en-US" sz="2400" b="1" dirty="0" smtClean="0"/>
              <a:t>Prophetic Position:</a:t>
            </a:r>
            <a:r>
              <a:rPr lang="en-US" sz="2400" dirty="0" smtClean="0"/>
              <a:t> Apostate </a:t>
            </a:r>
            <a:r>
              <a:rPr lang="en-US" sz="2400" dirty="0"/>
              <a:t>church (1900 - Present)</a:t>
            </a:r>
          </a:p>
        </p:txBody>
      </p:sp>
    </p:spTree>
    <p:extLst>
      <p:ext uri="{BB962C8B-B14F-4D97-AF65-F5344CB8AC3E}">
        <p14:creationId xmlns:p14="http://schemas.microsoft.com/office/powerpoint/2010/main" val="4021107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graphicFrame>
        <p:nvGraphicFramePr>
          <p:cNvPr id="8" name="Table 7"/>
          <p:cNvGraphicFramePr>
            <a:graphicFrameLocks noGrp="1"/>
          </p:cNvGraphicFramePr>
          <p:nvPr>
            <p:extLst>
              <p:ext uri="{D42A27DB-BD31-4B8C-83A1-F6EECF244321}">
                <p14:modId xmlns:p14="http://schemas.microsoft.com/office/powerpoint/2010/main" val="924693512"/>
              </p:ext>
            </p:extLst>
          </p:nvPr>
        </p:nvGraphicFramePr>
        <p:xfrm>
          <a:off x="818147" y="2271030"/>
          <a:ext cx="5493444" cy="296672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Admonitory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Devotion,</a:t>
                      </a:r>
                      <a:r>
                        <a:rPr lang="en-US" baseline="0" dirty="0" smtClean="0"/>
                        <a:t> not just doctrine</a:t>
                      </a:r>
                      <a:endParaRPr lang="en-US" dirty="0"/>
                    </a:p>
                  </a:txBody>
                  <a:tcPr/>
                </a:tc>
              </a:tr>
              <a:tr h="370840">
                <a:tc>
                  <a:txBody>
                    <a:bodyPr/>
                    <a:lstStyle/>
                    <a:p>
                      <a:r>
                        <a:rPr lang="en-US" dirty="0" smtClean="0"/>
                        <a:t>Smyrna</a:t>
                      </a:r>
                      <a:endParaRPr lang="en-US" dirty="0"/>
                    </a:p>
                  </a:txBody>
                  <a:tcPr/>
                </a:tc>
                <a:tc>
                  <a:txBody>
                    <a:bodyPr/>
                    <a:lstStyle/>
                    <a:p>
                      <a:r>
                        <a:rPr lang="en-US" dirty="0" smtClean="0"/>
                        <a:t>Endure Persecution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Purify ambassadorship</a:t>
                      </a:r>
                      <a:endParaRPr lang="en-US" dirty="0"/>
                    </a:p>
                  </a:txBody>
                  <a:tcPr/>
                </a:tc>
              </a:tr>
              <a:tr h="370840">
                <a:tc>
                  <a:txBody>
                    <a:bodyPr/>
                    <a:lstStyle/>
                    <a:p>
                      <a:r>
                        <a:rPr lang="en-US" dirty="0" smtClean="0"/>
                        <a:t>Thyatira</a:t>
                      </a:r>
                      <a:endParaRPr lang="en-US" dirty="0"/>
                    </a:p>
                  </a:txBody>
                  <a:tcPr/>
                </a:tc>
                <a:tc>
                  <a:txBody>
                    <a:bodyPr/>
                    <a:lstStyle/>
                    <a:p>
                      <a:r>
                        <a:rPr lang="en-US" dirty="0" err="1" smtClean="0"/>
                        <a:t>Pagain</a:t>
                      </a:r>
                      <a:r>
                        <a:rPr lang="en-US" dirty="0" smtClean="0"/>
                        <a:t> practices</a:t>
                      </a:r>
                      <a:endParaRPr lang="en-US" dirty="0"/>
                    </a:p>
                  </a:txBody>
                  <a:tcPr/>
                </a:tc>
              </a:tr>
              <a:tr h="370840">
                <a:tc>
                  <a:txBody>
                    <a:bodyPr/>
                    <a:lstStyle/>
                    <a:p>
                      <a:r>
                        <a:rPr lang="en-US" dirty="0" smtClean="0"/>
                        <a:t>Sardis</a:t>
                      </a:r>
                      <a:endParaRPr lang="en-US" dirty="0"/>
                    </a:p>
                  </a:txBody>
                  <a:tcPr/>
                </a:tc>
                <a:tc>
                  <a:txBody>
                    <a:bodyPr/>
                    <a:lstStyle/>
                    <a:p>
                      <a:r>
                        <a:rPr lang="en-US" dirty="0" smtClean="0"/>
                        <a:t>Be watchful, diligent</a:t>
                      </a:r>
                      <a:endParaRPr lang="en-US" dirty="0"/>
                    </a:p>
                  </a:txBody>
                  <a:tcPr/>
                </a:tc>
              </a:tr>
              <a:tr h="370840">
                <a:tc>
                  <a:txBody>
                    <a:bodyPr/>
                    <a:lstStyle/>
                    <a:p>
                      <a:r>
                        <a:rPr lang="en-US" dirty="0" smtClean="0"/>
                        <a:t>Philadelphia</a:t>
                      </a:r>
                      <a:endParaRPr lang="en-US" dirty="0"/>
                    </a:p>
                  </a:txBody>
                  <a:tcPr/>
                </a:tc>
                <a:tc>
                  <a:txBody>
                    <a:bodyPr/>
                    <a:lstStyle/>
                    <a:p>
                      <a:r>
                        <a:rPr lang="en-US" dirty="0" smtClean="0"/>
                        <a:t>Missionary</a:t>
                      </a:r>
                      <a:r>
                        <a:rPr lang="en-US" baseline="0" dirty="0" smtClean="0"/>
                        <a:t> outreach</a:t>
                      </a:r>
                      <a:endParaRPr lang="en-US" dirty="0" smtClean="0"/>
                    </a:p>
                  </a:txBody>
                  <a:tcPr/>
                </a:tc>
              </a:tr>
              <a:tr h="370840">
                <a:tc>
                  <a:txBody>
                    <a:bodyPr/>
                    <a:lstStyle/>
                    <a:p>
                      <a:r>
                        <a:rPr lang="en-US" dirty="0" smtClean="0"/>
                        <a:t>Laodicea</a:t>
                      </a:r>
                      <a:endParaRPr lang="en-US" dirty="0"/>
                    </a:p>
                  </a:txBody>
                  <a:tcPr/>
                </a:tc>
                <a:tc>
                  <a:txBody>
                    <a:bodyPr/>
                    <a:lstStyle/>
                    <a:p>
                      <a:r>
                        <a:rPr lang="en-US" dirty="0" smtClean="0"/>
                        <a:t>Prosperous</a:t>
                      </a:r>
                      <a:r>
                        <a:rPr lang="en-US" baseline="0" dirty="0" smtClean="0"/>
                        <a:t> compromise</a:t>
                      </a:r>
                      <a:endParaRPr lang="en-US" dirty="0" smtClean="0"/>
                    </a:p>
                  </a:txBody>
                  <a:tcPr/>
                </a:tc>
              </a:tr>
            </a:tbl>
          </a:graphicData>
        </a:graphic>
      </p:graphicFrame>
    </p:spTree>
    <p:extLst>
      <p:ext uri="{BB962C8B-B14F-4D97-AF65-F5344CB8AC3E}">
        <p14:creationId xmlns:p14="http://schemas.microsoft.com/office/powerpoint/2010/main" val="3678719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a:xfrm>
            <a:off x="838200" y="1825625"/>
            <a:ext cx="10515600" cy="608293"/>
          </a:xfrm>
        </p:spPr>
        <p:txBody>
          <a:bodyPr>
            <a:normAutofit/>
          </a:bodyPr>
          <a:lstStyle/>
          <a:p>
            <a:pPr marL="0" indent="0" algn="ctr">
              <a:buNone/>
            </a:pPr>
            <a:r>
              <a:rPr lang="en-US" sz="3600" dirty="0" smtClean="0"/>
              <a:t>Alternative Views</a:t>
            </a:r>
          </a:p>
        </p:txBody>
      </p:sp>
      <p:sp>
        <p:nvSpPr>
          <p:cNvPr id="9" name="TextBox 8"/>
          <p:cNvSpPr txBox="1"/>
          <p:nvPr/>
        </p:nvSpPr>
        <p:spPr>
          <a:xfrm>
            <a:off x="860612" y="3708214"/>
            <a:ext cx="10502153" cy="1077218"/>
          </a:xfrm>
          <a:prstGeom prst="rect">
            <a:avLst/>
          </a:prstGeom>
          <a:noFill/>
        </p:spPr>
        <p:txBody>
          <a:bodyPr wrap="square" rtlCol="0">
            <a:spAutoFit/>
          </a:bodyPr>
          <a:lstStyle/>
          <a:p>
            <a:pPr algn="ctr"/>
            <a:r>
              <a:rPr lang="en-US" sz="3200" dirty="0" smtClean="0"/>
              <a:t>Revelation, itself, claims to be prophetic.</a:t>
            </a:r>
          </a:p>
          <a:p>
            <a:pPr algn="ctr"/>
            <a:r>
              <a:rPr lang="en-US" sz="3200" dirty="0" smtClean="0"/>
              <a:t> (1:3; 22:7; 10, 18-19)</a:t>
            </a:r>
          </a:p>
        </p:txBody>
      </p:sp>
      <p:cxnSp>
        <p:nvCxnSpPr>
          <p:cNvPr id="13" name="Straight Connector 12"/>
          <p:cNvCxnSpPr/>
          <p:nvPr/>
        </p:nvCxnSpPr>
        <p:spPr>
          <a:xfrm>
            <a:off x="860612" y="2502949"/>
            <a:ext cx="1050215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47043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graphicFrame>
        <p:nvGraphicFramePr>
          <p:cNvPr id="9" name="Table 8"/>
          <p:cNvGraphicFramePr>
            <a:graphicFrameLocks noGrp="1"/>
          </p:cNvGraphicFramePr>
          <p:nvPr>
            <p:extLst>
              <p:ext uri="{D42A27DB-BD31-4B8C-83A1-F6EECF244321}">
                <p14:modId xmlns:p14="http://schemas.microsoft.com/office/powerpoint/2010/main" val="3146042040"/>
              </p:ext>
            </p:extLst>
          </p:nvPr>
        </p:nvGraphicFramePr>
        <p:xfrm>
          <a:off x="818147" y="2271030"/>
          <a:ext cx="5493444" cy="323596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Personal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Neglected</a:t>
                      </a:r>
                      <a:r>
                        <a:rPr lang="en-US" baseline="0" dirty="0" smtClean="0"/>
                        <a:t> priorities</a:t>
                      </a:r>
                      <a:endParaRPr lang="en-US" dirty="0"/>
                    </a:p>
                  </a:txBody>
                  <a:tcPr/>
                </a:tc>
              </a:tr>
              <a:tr h="370840">
                <a:tc>
                  <a:txBody>
                    <a:bodyPr/>
                    <a:lstStyle/>
                    <a:p>
                      <a:r>
                        <a:rPr lang="en-US" dirty="0" smtClean="0"/>
                        <a:t>Smyrna</a:t>
                      </a:r>
                      <a:endParaRPr lang="en-US" dirty="0"/>
                    </a:p>
                  </a:txBody>
                  <a:tcPr/>
                </a:tc>
                <a:tc>
                  <a:txBody>
                    <a:bodyPr/>
                    <a:lstStyle/>
                    <a:p>
                      <a:r>
                        <a:rPr lang="en-US" dirty="0" smtClean="0"/>
                        <a:t>Satanic opposition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Spiritual</a:t>
                      </a:r>
                      <a:r>
                        <a:rPr lang="en-US" baseline="0" dirty="0" smtClean="0"/>
                        <a:t> compromise</a:t>
                      </a:r>
                      <a:endParaRPr lang="en-US" dirty="0"/>
                    </a:p>
                  </a:txBody>
                  <a:tcPr/>
                </a:tc>
              </a:tr>
              <a:tr h="370840">
                <a:tc>
                  <a:txBody>
                    <a:bodyPr/>
                    <a:lstStyle/>
                    <a:p>
                      <a:r>
                        <a:rPr lang="en-US" dirty="0" smtClean="0"/>
                        <a:t>Thyatira</a:t>
                      </a:r>
                      <a:endParaRPr lang="en-US" dirty="0"/>
                    </a:p>
                  </a:txBody>
                  <a:tcPr/>
                </a:tc>
                <a:tc>
                  <a:txBody>
                    <a:bodyPr/>
                    <a:lstStyle/>
                    <a:p>
                      <a:r>
                        <a:rPr lang="en-US" dirty="0" smtClean="0"/>
                        <a:t>Pagan</a:t>
                      </a:r>
                      <a:r>
                        <a:rPr lang="en-US" baseline="0" dirty="0" smtClean="0"/>
                        <a:t> practices</a:t>
                      </a:r>
                      <a:endParaRPr lang="en-US" dirty="0"/>
                    </a:p>
                  </a:txBody>
                  <a:tcPr/>
                </a:tc>
              </a:tr>
              <a:tr h="370840">
                <a:tc>
                  <a:txBody>
                    <a:bodyPr/>
                    <a:lstStyle/>
                    <a:p>
                      <a:r>
                        <a:rPr lang="en-US" dirty="0" smtClean="0"/>
                        <a:t>Sardis</a:t>
                      </a:r>
                      <a:endParaRPr lang="en-US" dirty="0"/>
                    </a:p>
                  </a:txBody>
                  <a:tcPr/>
                </a:tc>
                <a:tc>
                  <a:txBody>
                    <a:bodyPr/>
                    <a:lstStyle/>
                    <a:p>
                      <a:r>
                        <a:rPr lang="en-US" dirty="0" err="1" smtClean="0"/>
                        <a:t>Watchfullness</a:t>
                      </a:r>
                      <a:r>
                        <a:rPr lang="en-US" dirty="0" smtClean="0"/>
                        <a:t> and Diligence</a:t>
                      </a:r>
                      <a:endParaRPr lang="en-US" dirty="0"/>
                    </a:p>
                  </a:txBody>
                  <a:tcPr/>
                </a:tc>
              </a:tr>
              <a:tr h="370840">
                <a:tc>
                  <a:txBody>
                    <a:bodyPr/>
                    <a:lstStyle/>
                    <a:p>
                      <a:r>
                        <a:rPr lang="en-US" dirty="0" smtClean="0"/>
                        <a:t>Philadelphia</a:t>
                      </a:r>
                      <a:endParaRPr lang="en-US" dirty="0"/>
                    </a:p>
                  </a:txBody>
                  <a:tcPr/>
                </a:tc>
                <a:tc>
                  <a:txBody>
                    <a:bodyPr/>
                    <a:lstStyle/>
                    <a:p>
                      <a:r>
                        <a:rPr lang="en-US" dirty="0" smtClean="0"/>
                        <a:t>Loyal ambassadorship</a:t>
                      </a:r>
                      <a:endParaRPr lang="en-US" dirty="0"/>
                    </a:p>
                  </a:txBody>
                  <a:tcPr/>
                </a:tc>
              </a:tr>
              <a:tr h="370840">
                <a:tc>
                  <a:txBody>
                    <a:bodyPr/>
                    <a:lstStyle/>
                    <a:p>
                      <a:r>
                        <a:rPr lang="en-US" dirty="0" smtClean="0"/>
                        <a:t>Laodicea</a:t>
                      </a:r>
                      <a:endParaRPr lang="en-US" dirty="0"/>
                    </a:p>
                  </a:txBody>
                  <a:tcPr/>
                </a:tc>
                <a:tc>
                  <a:txBody>
                    <a:bodyPr/>
                    <a:lstStyle/>
                    <a:p>
                      <a:r>
                        <a:rPr lang="en-US" dirty="0" smtClean="0"/>
                        <a:t>Materialistic</a:t>
                      </a:r>
                      <a:r>
                        <a:rPr lang="en-US" baseline="0" dirty="0" smtClean="0"/>
                        <a:t> Apostasy</a:t>
                      </a:r>
                      <a:endParaRPr lang="en-US" dirty="0"/>
                    </a:p>
                  </a:txBody>
                  <a:tcPr/>
                </a:tc>
              </a:tr>
            </a:tbl>
          </a:graphicData>
        </a:graphic>
      </p:graphicFrame>
    </p:spTree>
    <p:extLst>
      <p:ext uri="{BB962C8B-B14F-4D97-AF65-F5344CB8AC3E}">
        <p14:creationId xmlns:p14="http://schemas.microsoft.com/office/powerpoint/2010/main" val="565993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Laodicea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344" y="1903606"/>
            <a:ext cx="3756177" cy="2493162"/>
          </a:xfrm>
          <a:prstGeom prst="rect">
            <a:avLst/>
          </a:prstGeom>
        </p:spPr>
      </p:pic>
      <p:sp>
        <p:nvSpPr>
          <p:cNvPr id="4" name="TextBox 3"/>
          <p:cNvSpPr txBox="1"/>
          <p:nvPr/>
        </p:nvSpPr>
        <p:spPr>
          <a:xfrm>
            <a:off x="7096344" y="4404736"/>
            <a:ext cx="3887607" cy="253916"/>
          </a:xfrm>
          <a:prstGeom prst="rect">
            <a:avLst/>
          </a:prstGeom>
          <a:noFill/>
        </p:spPr>
        <p:txBody>
          <a:bodyPr wrap="square" rtlCol="0">
            <a:spAutoFit/>
          </a:bodyPr>
          <a:lstStyle/>
          <a:p>
            <a:r>
              <a:rPr lang="en-US" sz="1050" dirty="0" smtClean="0"/>
              <a:t>Roman Temple. Photo by Leon Mauldin.</a:t>
            </a:r>
            <a:endParaRPr lang="en-US" sz="1050" dirty="0"/>
          </a:p>
        </p:txBody>
      </p:sp>
      <p:graphicFrame>
        <p:nvGraphicFramePr>
          <p:cNvPr id="8" name="Table 7"/>
          <p:cNvGraphicFramePr>
            <a:graphicFrameLocks noGrp="1"/>
          </p:cNvGraphicFramePr>
          <p:nvPr>
            <p:extLst>
              <p:ext uri="{D42A27DB-BD31-4B8C-83A1-F6EECF244321}">
                <p14:modId xmlns:p14="http://schemas.microsoft.com/office/powerpoint/2010/main" val="3259904607"/>
              </p:ext>
            </p:extLst>
          </p:nvPr>
        </p:nvGraphicFramePr>
        <p:xfrm>
          <a:off x="818145" y="2271030"/>
          <a:ext cx="5917192" cy="4048760"/>
        </p:xfrm>
        <a:graphic>
          <a:graphicData uri="http://schemas.openxmlformats.org/drawingml/2006/table">
            <a:tbl>
              <a:tblPr firstRow="1" bandRow="1">
                <a:tableStyleId>{5C22544A-7EE6-4342-B048-85BDC9FD1C3A}</a:tableStyleId>
              </a:tblPr>
              <a:tblGrid>
                <a:gridCol w="2958596"/>
                <a:gridCol w="2958596"/>
              </a:tblGrid>
              <a:tr h="370840">
                <a:tc gridSpan="2">
                  <a:txBody>
                    <a:bodyPr/>
                    <a:lstStyle/>
                    <a:p>
                      <a:r>
                        <a:rPr lang="en-US" dirty="0" smtClean="0"/>
                        <a:t>Promise to the Overcomer</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Eat of the Tree of Life</a:t>
                      </a:r>
                      <a:endParaRPr lang="en-US" dirty="0"/>
                    </a:p>
                  </a:txBody>
                  <a:tcPr/>
                </a:tc>
              </a:tr>
              <a:tr h="370840">
                <a:tc>
                  <a:txBody>
                    <a:bodyPr/>
                    <a:lstStyle/>
                    <a:p>
                      <a:r>
                        <a:rPr lang="en-US" dirty="0" smtClean="0"/>
                        <a:t>Smyrna</a:t>
                      </a:r>
                      <a:endParaRPr lang="en-US" dirty="0"/>
                    </a:p>
                  </a:txBody>
                  <a:tcPr/>
                </a:tc>
                <a:tc>
                  <a:txBody>
                    <a:bodyPr/>
                    <a:lstStyle/>
                    <a:p>
                      <a:r>
                        <a:rPr lang="en-US" dirty="0" smtClean="0"/>
                        <a:t>Not hurt of the</a:t>
                      </a:r>
                      <a:r>
                        <a:rPr lang="en-US" baseline="0" dirty="0" smtClean="0"/>
                        <a:t> Second Death</a:t>
                      </a:r>
                      <a:endParaRPr lang="en-US" dirty="0"/>
                    </a:p>
                  </a:txBody>
                  <a:tcPr/>
                </a:tc>
              </a:tr>
              <a:tr h="370840">
                <a:tc>
                  <a:txBody>
                    <a:bodyPr/>
                    <a:lstStyle/>
                    <a:p>
                      <a:r>
                        <a:rPr lang="en-US" dirty="0" err="1" smtClean="0"/>
                        <a:t>Pergamos</a:t>
                      </a:r>
                      <a:endParaRPr lang="en-US" dirty="0"/>
                    </a:p>
                  </a:txBody>
                  <a:tcPr/>
                </a:tc>
                <a:tc>
                  <a:txBody>
                    <a:bodyPr/>
                    <a:lstStyle/>
                    <a:p>
                      <a:r>
                        <a:rPr lang="en-US" dirty="0" smtClean="0"/>
                        <a:t>Eat</a:t>
                      </a:r>
                      <a:r>
                        <a:rPr lang="en-US" baseline="0" dirty="0" smtClean="0"/>
                        <a:t> manna, White stone, New name</a:t>
                      </a:r>
                      <a:endParaRPr lang="en-US" dirty="0"/>
                    </a:p>
                  </a:txBody>
                  <a:tcPr/>
                </a:tc>
              </a:tr>
              <a:tr h="370840">
                <a:tc>
                  <a:txBody>
                    <a:bodyPr/>
                    <a:lstStyle/>
                    <a:p>
                      <a:r>
                        <a:rPr lang="en-US" dirty="0" smtClean="0"/>
                        <a:t>Thyatira</a:t>
                      </a:r>
                      <a:endParaRPr lang="en-US" dirty="0"/>
                    </a:p>
                  </a:txBody>
                  <a:tcPr/>
                </a:tc>
                <a:tc>
                  <a:txBody>
                    <a:bodyPr/>
                    <a:lstStyle/>
                    <a:p>
                      <a:r>
                        <a:rPr lang="en-US" dirty="0" smtClean="0"/>
                        <a:t>Power over nations</a:t>
                      </a:r>
                      <a:endParaRPr lang="en-US" dirty="0"/>
                    </a:p>
                  </a:txBody>
                  <a:tcPr/>
                </a:tc>
              </a:tr>
              <a:tr h="370840">
                <a:tc>
                  <a:txBody>
                    <a:bodyPr/>
                    <a:lstStyle/>
                    <a:p>
                      <a:r>
                        <a:rPr lang="en-US" dirty="0" smtClean="0"/>
                        <a:t>Sardis</a:t>
                      </a:r>
                      <a:endParaRPr lang="en-US" dirty="0"/>
                    </a:p>
                  </a:txBody>
                  <a:tcPr/>
                </a:tc>
                <a:tc>
                  <a:txBody>
                    <a:bodyPr/>
                    <a:lstStyle/>
                    <a:p>
                      <a:r>
                        <a:rPr lang="en-US" dirty="0" smtClean="0"/>
                        <a:t>Walk with Him in white;</a:t>
                      </a:r>
                    </a:p>
                    <a:p>
                      <a:r>
                        <a:rPr lang="en-US" dirty="0" smtClean="0"/>
                        <a:t>Name not blotted out</a:t>
                      </a:r>
                      <a:endParaRPr lang="en-US" dirty="0"/>
                    </a:p>
                  </a:txBody>
                  <a:tcPr/>
                </a:tc>
              </a:tr>
              <a:tr h="370840">
                <a:tc>
                  <a:txBody>
                    <a:bodyPr/>
                    <a:lstStyle/>
                    <a:p>
                      <a:r>
                        <a:rPr lang="en-US" dirty="0" smtClean="0"/>
                        <a:t>Philadelphia</a:t>
                      </a:r>
                      <a:endParaRPr lang="en-US" dirty="0"/>
                    </a:p>
                  </a:txBody>
                  <a:tcPr/>
                </a:tc>
                <a:tc>
                  <a:txBody>
                    <a:bodyPr/>
                    <a:lstStyle/>
                    <a:p>
                      <a:r>
                        <a:rPr lang="en-US" dirty="0" smtClean="0"/>
                        <a:t>Pillar in the</a:t>
                      </a:r>
                      <a:r>
                        <a:rPr lang="en-US" baseline="0" dirty="0" smtClean="0"/>
                        <a:t> Temple, name of God, name of His city, new name</a:t>
                      </a:r>
                      <a:endParaRPr lang="en-US" dirty="0"/>
                    </a:p>
                  </a:txBody>
                  <a:tcPr/>
                </a:tc>
              </a:tr>
              <a:tr h="370840">
                <a:tc>
                  <a:txBody>
                    <a:bodyPr/>
                    <a:lstStyle/>
                    <a:p>
                      <a:r>
                        <a:rPr lang="en-US" dirty="0" smtClean="0"/>
                        <a:t>Laodicea</a:t>
                      </a:r>
                      <a:endParaRPr lang="en-US" dirty="0"/>
                    </a:p>
                  </a:txBody>
                  <a:tcPr/>
                </a:tc>
                <a:tc>
                  <a:txBody>
                    <a:bodyPr/>
                    <a:lstStyle/>
                    <a:p>
                      <a:r>
                        <a:rPr lang="en-US" dirty="0" smtClean="0"/>
                        <a:t>Sit with Him</a:t>
                      </a:r>
                      <a:r>
                        <a:rPr lang="en-US" baseline="0" dirty="0" smtClean="0"/>
                        <a:t> on His throne.</a:t>
                      </a:r>
                      <a:endParaRPr lang="en-US" dirty="0"/>
                    </a:p>
                  </a:txBody>
                  <a:tcPr/>
                </a:tc>
              </a:tr>
            </a:tbl>
          </a:graphicData>
        </a:graphic>
      </p:graphicFrame>
    </p:spTree>
    <p:extLst>
      <p:ext uri="{BB962C8B-B14F-4D97-AF65-F5344CB8AC3E}">
        <p14:creationId xmlns:p14="http://schemas.microsoft.com/office/powerpoint/2010/main" val="682404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Seven Letters Summary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97151"/>
            <a:ext cx="6251726" cy="369332"/>
          </a:xfrm>
          <a:prstGeom prst="rect">
            <a:avLst/>
          </a:prstGeom>
          <a:noFill/>
        </p:spPr>
        <p:txBody>
          <a:bodyPr wrap="square" rtlCol="0">
            <a:spAutoFit/>
          </a:bodyPr>
          <a:lstStyle/>
          <a:p>
            <a:r>
              <a:rPr lang="en-US" dirty="0" smtClean="0"/>
              <a:t>Already reviewed the prophetic level of the seven letters.</a:t>
            </a:r>
          </a:p>
        </p:txBody>
      </p:sp>
      <p:graphicFrame>
        <p:nvGraphicFramePr>
          <p:cNvPr id="6" name="Table 5"/>
          <p:cNvGraphicFramePr>
            <a:graphicFrameLocks noGrp="1"/>
          </p:cNvGraphicFramePr>
          <p:nvPr>
            <p:extLst>
              <p:ext uri="{D42A27DB-BD31-4B8C-83A1-F6EECF244321}">
                <p14:modId xmlns:p14="http://schemas.microsoft.com/office/powerpoint/2010/main" val="198090526"/>
              </p:ext>
            </p:extLst>
          </p:nvPr>
        </p:nvGraphicFramePr>
        <p:xfrm>
          <a:off x="2210419" y="2712429"/>
          <a:ext cx="7691863" cy="2966720"/>
        </p:xfrm>
        <a:graphic>
          <a:graphicData uri="http://schemas.openxmlformats.org/drawingml/2006/table">
            <a:tbl>
              <a:tblPr firstRow="1" bandRow="1">
                <a:tableStyleId>{5C22544A-7EE6-4342-B048-85BDC9FD1C3A}</a:tableStyleId>
              </a:tblPr>
              <a:tblGrid>
                <a:gridCol w="1443397"/>
                <a:gridCol w="6248466"/>
              </a:tblGrid>
              <a:tr h="370840">
                <a:tc gridSpan="2">
                  <a:txBody>
                    <a:bodyPr/>
                    <a:lstStyle/>
                    <a:p>
                      <a:r>
                        <a:rPr lang="en-US" dirty="0" smtClean="0"/>
                        <a:t> Prophetic Position</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370840">
                <a:tc>
                  <a:txBody>
                    <a:bodyPr/>
                    <a:lstStyle/>
                    <a:p>
                      <a:r>
                        <a:rPr lang="en-US" dirty="0" smtClean="0"/>
                        <a:t>Ephesus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Apostolic church (33-100 AD)</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Smyrna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Persecuted church (100-313 AD)</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Pergamos</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Church period starting with Emperor Constantine (313-600AD)</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Thyatira</a:t>
                      </a:r>
                    </a:p>
                  </a:txBody>
                  <a:tcPr/>
                </a:tc>
                <a:tc>
                  <a:txBody>
                    <a:bodyPr/>
                    <a:lstStyle/>
                    <a:p>
                      <a:r>
                        <a:rPr lang="en-US" dirty="0" smtClean="0"/>
                        <a:t>Medieval Church (600 -1517AD)</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Sardis</a:t>
                      </a:r>
                    </a:p>
                  </a:txBody>
                  <a:tcPr/>
                </a:tc>
                <a:tc>
                  <a:txBody>
                    <a:bodyPr/>
                    <a:lstStyle/>
                    <a:p>
                      <a:r>
                        <a:rPr lang="en-US" dirty="0" smtClean="0"/>
                        <a:t>Reformation church (1587-1648 AD)</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Philadelphia</a:t>
                      </a:r>
                    </a:p>
                  </a:txBody>
                  <a:tcPr/>
                </a:tc>
                <a:tc>
                  <a:txBody>
                    <a:bodyPr/>
                    <a:lstStyle/>
                    <a:p>
                      <a:r>
                        <a:rPr lang="en-US" dirty="0" smtClean="0"/>
                        <a:t>Missionary church (1648-1900 AD)</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Laodicea</a:t>
                      </a:r>
                    </a:p>
                  </a:txBody>
                  <a:tcPr/>
                </a:tc>
                <a:tc>
                  <a:txBody>
                    <a:bodyPr/>
                    <a:lstStyle/>
                    <a:p>
                      <a:r>
                        <a:rPr lang="en-US" dirty="0" smtClean="0"/>
                        <a:t>Apostate church (1900 - Present)</a:t>
                      </a:r>
                      <a:endParaRPr lang="en-US" dirty="0"/>
                    </a:p>
                  </a:txBody>
                  <a:tcPr/>
                </a:tc>
              </a:tr>
            </a:tbl>
          </a:graphicData>
        </a:graphic>
      </p:graphicFrame>
    </p:spTree>
    <p:extLst>
      <p:ext uri="{BB962C8B-B14F-4D97-AF65-F5344CB8AC3E}">
        <p14:creationId xmlns:p14="http://schemas.microsoft.com/office/powerpoint/2010/main" val="2394519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Seven Letters Summary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97151"/>
            <a:ext cx="6251726" cy="369332"/>
          </a:xfrm>
          <a:prstGeom prst="rect">
            <a:avLst/>
          </a:prstGeom>
          <a:noFill/>
        </p:spPr>
        <p:txBody>
          <a:bodyPr wrap="square" rtlCol="0">
            <a:spAutoFit/>
          </a:bodyPr>
          <a:lstStyle/>
          <a:p>
            <a:r>
              <a:rPr lang="en-US" dirty="0" smtClean="0"/>
              <a:t>He who has an ear…</a:t>
            </a:r>
            <a:r>
              <a:rPr lang="en-US" dirty="0"/>
              <a:t> </a:t>
            </a:r>
            <a:r>
              <a:rPr lang="en-US" dirty="0" smtClean="0"/>
              <a:t> Perhaps you recall seeing this elsewhere.</a:t>
            </a:r>
          </a:p>
        </p:txBody>
      </p:sp>
      <p:sp>
        <p:nvSpPr>
          <p:cNvPr id="4" name="TextBox 3"/>
          <p:cNvSpPr txBox="1"/>
          <p:nvPr/>
        </p:nvSpPr>
        <p:spPr>
          <a:xfrm>
            <a:off x="2466180" y="2787803"/>
            <a:ext cx="7002966" cy="1200329"/>
          </a:xfrm>
          <a:prstGeom prst="rect">
            <a:avLst/>
          </a:prstGeom>
          <a:noFill/>
        </p:spPr>
        <p:txBody>
          <a:bodyPr wrap="square" rtlCol="0">
            <a:spAutoFit/>
          </a:bodyPr>
          <a:lstStyle/>
          <a:p>
            <a:pPr algn="ctr"/>
            <a:r>
              <a:rPr lang="en-US" sz="3600" dirty="0"/>
              <a:t>Matthew </a:t>
            </a:r>
            <a:r>
              <a:rPr lang="en-US" sz="3600" dirty="0" smtClean="0"/>
              <a:t>13</a:t>
            </a:r>
          </a:p>
          <a:p>
            <a:pPr algn="ctr"/>
            <a:r>
              <a:rPr lang="en-US" sz="3600" dirty="0" smtClean="0"/>
              <a:t>“Kingdom” parables</a:t>
            </a:r>
            <a:endParaRPr lang="en-US" sz="3600" dirty="0"/>
          </a:p>
        </p:txBody>
      </p:sp>
    </p:spTree>
    <p:extLst>
      <p:ext uri="{BB962C8B-B14F-4D97-AF65-F5344CB8AC3E}">
        <p14:creationId xmlns:p14="http://schemas.microsoft.com/office/powerpoint/2010/main" val="3432548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7" presetClass="emph" presetSubtype="0" fill="remove" grpId="0" nodeType="withEffect">
                                  <p:stCondLst>
                                    <p:cond delay="0"/>
                                  </p:stCondLst>
                                  <p:childTnLst>
                                    <p:animClr clrSpc="rgb" dir="cw">
                                      <p:cBhvr override="childStyle">
                                        <p:cTn id="8" dur="250" autoRev="1" fill="remove"/>
                                        <p:tgtEl>
                                          <p:spTgt spid="4"/>
                                        </p:tgtEl>
                                        <p:attrNameLst>
                                          <p:attrName>style.color</p:attrName>
                                        </p:attrNameLst>
                                      </p:cBhvr>
                                      <p:to>
                                        <a:schemeClr val="bg1"/>
                                      </p:to>
                                    </p:animClr>
                                    <p:animClr clrSpc="rgb" dir="cw">
                                      <p:cBhvr>
                                        <p:cTn id="9" dur="250" autoRev="1" fill="remove"/>
                                        <p:tgtEl>
                                          <p:spTgt spid="4"/>
                                        </p:tgtEl>
                                        <p:attrNameLst>
                                          <p:attrName>fillcolor</p:attrName>
                                        </p:attrNameLst>
                                      </p:cBhvr>
                                      <p:to>
                                        <a:schemeClr val="bg1"/>
                                      </p:to>
                                    </p:animClr>
                                    <p:set>
                                      <p:cBhvr>
                                        <p:cTn id="10" dur="250" autoRev="1" fill="remove"/>
                                        <p:tgtEl>
                                          <p:spTgt spid="4"/>
                                        </p:tgtEl>
                                        <p:attrNameLst>
                                          <p:attrName>fill.type</p:attrName>
                                        </p:attrNameLst>
                                      </p:cBhvr>
                                      <p:to>
                                        <p:strVal val="solid"/>
                                      </p:to>
                                    </p:set>
                                    <p:set>
                                      <p:cBhvr>
                                        <p:cTn id="11"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Seven Letters Summary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830997"/>
          </a:xfrm>
          <a:prstGeom prst="rect">
            <a:avLst/>
          </a:prstGeom>
          <a:noFill/>
        </p:spPr>
        <p:txBody>
          <a:bodyPr wrap="square" rtlCol="0">
            <a:spAutoFit/>
          </a:bodyPr>
          <a:lstStyle/>
          <a:p>
            <a:r>
              <a:rPr lang="en-US" sz="2400" dirty="0" smtClean="0"/>
              <a:t>We are told that from then on, Jesus only spoke in parables when in public.</a:t>
            </a:r>
          </a:p>
          <a:p>
            <a:r>
              <a:rPr lang="en-US" sz="2400" dirty="0" smtClean="0"/>
              <a:t>Why did he speak in parables?</a:t>
            </a:r>
            <a:endParaRPr lang="en-US" sz="2400" dirty="0"/>
          </a:p>
        </p:txBody>
      </p:sp>
    </p:spTree>
    <p:extLst>
      <p:ext uri="{BB962C8B-B14F-4D97-AF65-F5344CB8AC3E}">
        <p14:creationId xmlns:p14="http://schemas.microsoft.com/office/powerpoint/2010/main" val="2990974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Seven Letters Summary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4401205"/>
          </a:xfrm>
          <a:prstGeom prst="rect">
            <a:avLst/>
          </a:prstGeom>
          <a:noFill/>
        </p:spPr>
        <p:txBody>
          <a:bodyPr wrap="square" rtlCol="0">
            <a:spAutoFit/>
          </a:bodyPr>
          <a:lstStyle/>
          <a:p>
            <a:r>
              <a:rPr lang="en-US" sz="2400" b="1" dirty="0"/>
              <a:t>Matthew 13 ISV</a:t>
            </a:r>
          </a:p>
          <a:p>
            <a:endParaRPr lang="en-US" sz="2400" b="1" baseline="30000" dirty="0"/>
          </a:p>
          <a:p>
            <a:r>
              <a:rPr lang="en-US" sz="2400" b="1" baseline="30000" dirty="0"/>
              <a:t>10</a:t>
            </a:r>
            <a:r>
              <a:rPr lang="en-US" sz="2400" b="1" dirty="0"/>
              <a:t> </a:t>
            </a:r>
            <a:r>
              <a:rPr lang="en-US" sz="2400" dirty="0"/>
              <a:t>Then the disciples came and asked Jesus, “Why do you speak to people in parables?”</a:t>
            </a:r>
          </a:p>
          <a:p>
            <a:r>
              <a:rPr lang="en-US" sz="2400" b="1" baseline="30000" dirty="0"/>
              <a:t>11 </a:t>
            </a:r>
            <a:r>
              <a:rPr lang="en-US" sz="2400" dirty="0"/>
              <a:t>He answered them, “You have been given knowledge about the secrets of the kingdom from heaven, but it hasn’t been given to them, </a:t>
            </a:r>
            <a:r>
              <a:rPr lang="en-US" sz="2400" b="1" baseline="30000" dirty="0"/>
              <a:t>12 </a:t>
            </a:r>
            <a:r>
              <a:rPr lang="en-US" sz="2400" dirty="0"/>
              <a:t>because to anyone who has something, more will be given, and he will have more than enough. But from the one who doesn’t have anything, even what he has will be taken away from him. </a:t>
            </a:r>
            <a:r>
              <a:rPr lang="en-US" sz="2400" b="1" baseline="30000" dirty="0"/>
              <a:t>13 </a:t>
            </a:r>
            <a:r>
              <a:rPr lang="en-US" sz="2400" dirty="0"/>
              <a:t>That’s why I speak to them in parables, because</a:t>
            </a:r>
          </a:p>
          <a:p>
            <a:r>
              <a:rPr lang="en-US" sz="2400" dirty="0"/>
              <a:t>‘they look but don’t see,</a:t>
            </a:r>
            <a:br>
              <a:rPr lang="en-US" sz="2400" dirty="0"/>
            </a:br>
            <a:r>
              <a:rPr lang="en-US" sz="2400" dirty="0"/>
              <a:t>    and they listen but don’t hear or understand.’</a:t>
            </a:r>
          </a:p>
          <a:p>
            <a:r>
              <a:rPr lang="en-US" sz="2400" b="1" baseline="30000" dirty="0"/>
              <a:t>14 </a:t>
            </a:r>
            <a:r>
              <a:rPr lang="en-US" sz="2400" dirty="0"/>
              <a:t>“With them the prophecy of Isaiah is being fulfilled</a:t>
            </a:r>
          </a:p>
        </p:txBody>
      </p:sp>
    </p:spTree>
    <p:extLst>
      <p:ext uri="{BB962C8B-B14F-4D97-AF65-F5344CB8AC3E}">
        <p14:creationId xmlns:p14="http://schemas.microsoft.com/office/powerpoint/2010/main" val="1873872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Seven Letters Summary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2923877"/>
          </a:xfrm>
          <a:prstGeom prst="rect">
            <a:avLst/>
          </a:prstGeom>
          <a:noFill/>
        </p:spPr>
        <p:txBody>
          <a:bodyPr wrap="square" rtlCol="0">
            <a:spAutoFit/>
          </a:bodyPr>
          <a:lstStyle/>
          <a:p>
            <a:r>
              <a:rPr lang="en-US" sz="2400" b="1" dirty="0"/>
              <a:t>Matthew 13 ISV</a:t>
            </a:r>
          </a:p>
          <a:p>
            <a:endParaRPr lang="en-US" sz="2400" b="1" baseline="30000" dirty="0"/>
          </a:p>
          <a:p>
            <a:r>
              <a:rPr lang="en-US" sz="2400" b="1" baseline="30000" dirty="0"/>
              <a:t>34 </a:t>
            </a:r>
            <a:r>
              <a:rPr lang="en-US" sz="2400" dirty="0"/>
              <a:t>Jesus told the crowds all these things in parables. He did not tell them anything without </a:t>
            </a:r>
            <a:r>
              <a:rPr lang="en-US" sz="2400" dirty="0" smtClean="0"/>
              <a:t>using</a:t>
            </a:r>
            <a:r>
              <a:rPr lang="en-US" sz="2400" dirty="0"/>
              <a:t> a parable. </a:t>
            </a:r>
            <a:r>
              <a:rPr lang="en-US" sz="2400" b="1" baseline="30000" dirty="0"/>
              <a:t>35 </a:t>
            </a:r>
            <a:r>
              <a:rPr lang="en-US" sz="2400" dirty="0"/>
              <a:t>This was to fulfill what was declared by the </a:t>
            </a:r>
            <a:r>
              <a:rPr lang="en-US" sz="2400" dirty="0" smtClean="0"/>
              <a:t>prophet</a:t>
            </a:r>
            <a:r>
              <a:rPr lang="en-US" sz="2400" dirty="0"/>
              <a:t> when he said,</a:t>
            </a:r>
          </a:p>
          <a:p>
            <a:r>
              <a:rPr lang="en-US" sz="2400" dirty="0"/>
              <a:t>“I will open my mouth to </a:t>
            </a:r>
            <a:r>
              <a:rPr lang="en-US" sz="2400" dirty="0" smtClean="0"/>
              <a:t>speak</a:t>
            </a:r>
            <a:r>
              <a:rPr lang="en-US" sz="2400" dirty="0"/>
              <a:t> in parables.</a:t>
            </a:r>
            <a:br>
              <a:rPr lang="en-US" sz="2400" dirty="0"/>
            </a:br>
            <a:r>
              <a:rPr lang="en-US" sz="2400" dirty="0"/>
              <a:t>    I will declare what has been hidden</a:t>
            </a:r>
            <a:br>
              <a:rPr lang="en-US" sz="2400" dirty="0"/>
            </a:br>
            <a:r>
              <a:rPr lang="en-US" sz="2400" dirty="0"/>
              <a:t>        since the creation of the world</a:t>
            </a:r>
            <a:r>
              <a:rPr lang="en-US" sz="2400" dirty="0" smtClean="0"/>
              <a:t>.”</a:t>
            </a:r>
            <a:endParaRPr lang="en-US" sz="2400" dirty="0"/>
          </a:p>
        </p:txBody>
      </p:sp>
    </p:spTree>
    <p:extLst>
      <p:ext uri="{BB962C8B-B14F-4D97-AF65-F5344CB8AC3E}">
        <p14:creationId xmlns:p14="http://schemas.microsoft.com/office/powerpoint/2010/main" val="2708273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Seven Letters Summary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1200329"/>
          </a:xfrm>
          <a:prstGeom prst="rect">
            <a:avLst/>
          </a:prstGeom>
          <a:noFill/>
        </p:spPr>
        <p:txBody>
          <a:bodyPr wrap="square" rtlCol="0">
            <a:spAutoFit/>
          </a:bodyPr>
          <a:lstStyle/>
          <a:p>
            <a:r>
              <a:rPr lang="en-US" sz="2400" b="1" dirty="0" smtClean="0"/>
              <a:t>What has been hidden?</a:t>
            </a:r>
          </a:p>
          <a:p>
            <a:endParaRPr lang="en-US" sz="2400" b="1" dirty="0" smtClean="0"/>
          </a:p>
          <a:p>
            <a:r>
              <a:rPr lang="en-US" sz="2400" dirty="0" smtClean="0"/>
              <a:t>Paul explains in his letter to the Ephesians.</a:t>
            </a:r>
            <a:endParaRPr lang="en-US" sz="2400" dirty="0"/>
          </a:p>
        </p:txBody>
      </p:sp>
      <p:sp>
        <p:nvSpPr>
          <p:cNvPr id="4" name="TextBox 3"/>
          <p:cNvSpPr txBox="1"/>
          <p:nvPr/>
        </p:nvSpPr>
        <p:spPr>
          <a:xfrm>
            <a:off x="973777" y="3621974"/>
            <a:ext cx="10212779" cy="1200329"/>
          </a:xfrm>
          <a:prstGeom prst="rect">
            <a:avLst/>
          </a:prstGeom>
          <a:noFill/>
        </p:spPr>
        <p:txBody>
          <a:bodyPr wrap="square" rtlCol="0">
            <a:spAutoFit/>
          </a:bodyPr>
          <a:lstStyle/>
          <a:p>
            <a:r>
              <a:rPr lang="en-US" sz="2400" dirty="0" smtClean="0"/>
              <a:t>The Church is the secret hidden from the beginning of the world.</a:t>
            </a:r>
          </a:p>
          <a:p>
            <a:r>
              <a:rPr lang="en-US" sz="2400" dirty="0" smtClean="0"/>
              <a:t>Not just that the Gentiles will be converted but that they will be co-heirs and of the same body and partakers of His promise.</a:t>
            </a:r>
            <a:endParaRPr lang="en-US" sz="2400" dirty="0"/>
          </a:p>
        </p:txBody>
      </p:sp>
    </p:spTree>
    <p:extLst>
      <p:ext uri="{BB962C8B-B14F-4D97-AF65-F5344CB8AC3E}">
        <p14:creationId xmlns:p14="http://schemas.microsoft.com/office/powerpoint/2010/main" val="980825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Concept of Expositional Constancy</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461665"/>
          </a:xfrm>
          <a:prstGeom prst="rect">
            <a:avLst/>
          </a:prstGeom>
          <a:noFill/>
        </p:spPr>
        <p:txBody>
          <a:bodyPr wrap="square" rtlCol="0">
            <a:spAutoFit/>
          </a:bodyPr>
          <a:lstStyle/>
          <a:p>
            <a:r>
              <a:rPr lang="en-US" sz="2400" dirty="0" smtClean="0"/>
              <a:t>The terms and symbols used by the Holy Spirit tend to be consistent.</a:t>
            </a:r>
            <a:endParaRPr lang="en-US" sz="2400" dirty="0"/>
          </a:p>
        </p:txBody>
      </p:sp>
      <p:sp>
        <p:nvSpPr>
          <p:cNvPr id="4" name="TextBox 3"/>
          <p:cNvSpPr txBox="1"/>
          <p:nvPr/>
        </p:nvSpPr>
        <p:spPr>
          <a:xfrm>
            <a:off x="3166336" y="2968832"/>
            <a:ext cx="5149516" cy="2677656"/>
          </a:xfrm>
          <a:prstGeom prst="rect">
            <a:avLst/>
          </a:prstGeom>
          <a:noFill/>
        </p:spPr>
        <p:txBody>
          <a:bodyPr wrap="square" rtlCol="0">
            <a:spAutoFit/>
          </a:bodyPr>
          <a:lstStyle/>
          <a:p>
            <a:r>
              <a:rPr lang="en-US" sz="2400" dirty="0" smtClean="0"/>
              <a:t>Birds – The evil one (demons)</a:t>
            </a:r>
          </a:p>
          <a:p>
            <a:r>
              <a:rPr lang="en-US" sz="2400" dirty="0" smtClean="0"/>
              <a:t>Field – The world</a:t>
            </a:r>
          </a:p>
          <a:p>
            <a:r>
              <a:rPr lang="en-US" sz="2400" dirty="0" smtClean="0"/>
              <a:t>Seed – The word of God.</a:t>
            </a:r>
          </a:p>
          <a:p>
            <a:r>
              <a:rPr lang="en-US" sz="2400" dirty="0" smtClean="0"/>
              <a:t>Sower – God or Jesus</a:t>
            </a:r>
          </a:p>
          <a:p>
            <a:r>
              <a:rPr lang="en-US" sz="2400" dirty="0" smtClean="0"/>
              <a:t>Trees – people</a:t>
            </a:r>
          </a:p>
          <a:p>
            <a:r>
              <a:rPr lang="en-US" sz="2400" dirty="0" smtClean="0"/>
              <a:t>Bronze and Fire – judgement</a:t>
            </a:r>
          </a:p>
          <a:p>
            <a:r>
              <a:rPr lang="en-US" sz="2400" dirty="0" smtClean="0"/>
              <a:t>Etc.</a:t>
            </a:r>
          </a:p>
        </p:txBody>
      </p:sp>
    </p:spTree>
    <p:extLst>
      <p:ext uri="{BB962C8B-B14F-4D97-AF65-F5344CB8AC3E}">
        <p14:creationId xmlns:p14="http://schemas.microsoft.com/office/powerpoint/2010/main" val="2341783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Kingdom Parables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68187"/>
            <a:ext cx="858711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Sower and the Seed (Matthew 13:18-23)</a:t>
            </a:r>
          </a:p>
          <a:p>
            <a:pPr marL="800100" lvl="1" indent="-342900">
              <a:buFont typeface="Arial" panose="020B0604020202020204" pitchFamily="34" charset="0"/>
              <a:buChar char="•"/>
            </a:pPr>
            <a:r>
              <a:rPr lang="en-US" sz="2400" dirty="0" smtClean="0"/>
              <a:t>Explained</a:t>
            </a:r>
          </a:p>
          <a:p>
            <a:pPr marL="800100" lvl="1" indent="-34290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Birds </a:t>
            </a:r>
            <a:r>
              <a:rPr lang="en-US" sz="2400" dirty="0"/>
              <a:t>– The evil one (demons)</a:t>
            </a:r>
          </a:p>
          <a:p>
            <a:pPr marL="285750" indent="-285750">
              <a:buFont typeface="Arial" panose="020B0604020202020204" pitchFamily="34" charset="0"/>
              <a:buChar char="•"/>
            </a:pPr>
            <a:r>
              <a:rPr lang="en-US" sz="2400" dirty="0"/>
              <a:t>Field – The world</a:t>
            </a:r>
          </a:p>
          <a:p>
            <a:pPr marL="285750" indent="-285750">
              <a:buFont typeface="Arial" panose="020B0604020202020204" pitchFamily="34" charset="0"/>
              <a:buChar char="•"/>
            </a:pPr>
            <a:r>
              <a:rPr lang="en-US" sz="2400" dirty="0"/>
              <a:t>Seed – The word of God.</a:t>
            </a:r>
          </a:p>
          <a:p>
            <a:pPr marL="285750" indent="-285750">
              <a:buFont typeface="Arial" panose="020B0604020202020204" pitchFamily="34" charset="0"/>
              <a:buChar char="•"/>
            </a:pPr>
            <a:r>
              <a:rPr lang="en-US" sz="2400" dirty="0"/>
              <a:t>Sower – God or </a:t>
            </a:r>
            <a:r>
              <a:rPr lang="en-US" sz="2400" dirty="0" smtClean="0"/>
              <a:t>Jesus</a:t>
            </a:r>
          </a:p>
          <a:p>
            <a:pPr marL="285750" indent="-285750">
              <a:buFont typeface="Arial" panose="020B0604020202020204" pitchFamily="34" charset="0"/>
              <a:buChar char="•"/>
            </a:pPr>
            <a:r>
              <a:rPr lang="en-US" sz="2400" dirty="0" smtClean="0"/>
              <a:t>Four soils – different types of hearers of the word.</a:t>
            </a:r>
            <a:endParaRPr lang="en-US" dirty="0"/>
          </a:p>
        </p:txBody>
      </p:sp>
    </p:spTree>
    <p:extLst>
      <p:ext uri="{BB962C8B-B14F-4D97-AF65-F5344CB8AC3E}">
        <p14:creationId xmlns:p14="http://schemas.microsoft.com/office/powerpoint/2010/main" val="409691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131" y="690442"/>
            <a:ext cx="10515600" cy="716328"/>
          </a:xfrm>
        </p:spPr>
        <p:txBody>
          <a:bodyPr/>
          <a:lstStyle/>
          <a:p>
            <a:pPr algn="r"/>
            <a:r>
              <a:rPr lang="en-US" dirty="0" smtClean="0"/>
              <a:t>Resources</a:t>
            </a:r>
            <a:endParaRPr lang="en-US" dirty="0"/>
          </a:p>
        </p:txBody>
      </p:sp>
      <p:sp>
        <p:nvSpPr>
          <p:cNvPr id="3" name="Content Placeholder 2"/>
          <p:cNvSpPr>
            <a:spLocks noGrp="1"/>
          </p:cNvSpPr>
          <p:nvPr>
            <p:ph idx="1"/>
          </p:nvPr>
        </p:nvSpPr>
        <p:spPr>
          <a:xfrm>
            <a:off x="841131" y="2590557"/>
            <a:ext cx="10515600" cy="1656129"/>
          </a:xfrm>
        </p:spPr>
        <p:txBody>
          <a:bodyPr>
            <a:normAutofit fontScale="85000" lnSpcReduction="20000"/>
          </a:bodyPr>
          <a:lstStyle/>
          <a:p>
            <a:pPr marL="514350" indent="-514350">
              <a:buFont typeface="+mj-lt"/>
              <a:buAutoNum type="arabicPeriod"/>
            </a:pPr>
            <a:r>
              <a:rPr lang="en-US" dirty="0" smtClean="0"/>
              <a:t>Bible.</a:t>
            </a:r>
          </a:p>
          <a:p>
            <a:pPr marL="971550" lvl="1" indent="-514350">
              <a:buFont typeface="+mj-lt"/>
              <a:buAutoNum type="arabicPeriod"/>
            </a:pPr>
            <a:r>
              <a:rPr lang="en-US" dirty="0" smtClean="0"/>
              <a:t>ISV translation (</a:t>
            </a:r>
            <a:r>
              <a:rPr lang="en-US" dirty="0" smtClean="0">
                <a:hlinkClick r:id="rId3"/>
              </a:rPr>
              <a:t>https://isv.org</a:t>
            </a:r>
            <a:r>
              <a:rPr lang="en-US" dirty="0" smtClean="0"/>
              <a:t>)</a:t>
            </a:r>
          </a:p>
          <a:p>
            <a:pPr marL="971550" lvl="1" indent="-514350">
              <a:buFont typeface="+mj-lt"/>
              <a:buAutoNum type="arabicPeriod"/>
            </a:pPr>
            <a:r>
              <a:rPr lang="he-IL" dirty="0" smtClean="0"/>
              <a:t>את</a:t>
            </a:r>
            <a:r>
              <a:rPr lang="en-US" dirty="0" smtClean="0"/>
              <a:t> (Eth) </a:t>
            </a:r>
            <a:r>
              <a:rPr lang="en-US" dirty="0" err="1" smtClean="0"/>
              <a:t>Cepher</a:t>
            </a:r>
            <a:endParaRPr lang="en-US" dirty="0" smtClean="0"/>
          </a:p>
          <a:p>
            <a:pPr marL="971550" lvl="1" indent="-514350">
              <a:buFont typeface="+mj-lt"/>
              <a:buAutoNum type="arabicPeriod"/>
            </a:pPr>
            <a:r>
              <a:rPr lang="en-US" dirty="0" smtClean="0"/>
              <a:t>KJV.</a:t>
            </a:r>
          </a:p>
          <a:p>
            <a:pPr marL="514350" indent="-514350">
              <a:buFont typeface="+mj-lt"/>
              <a:buAutoNum type="arabicPeriod"/>
            </a:pPr>
            <a:r>
              <a:rPr lang="en-US" dirty="0" smtClean="0"/>
              <a:t>Other sources are linked in the presentation.</a:t>
            </a:r>
          </a:p>
        </p:txBody>
      </p:sp>
    </p:spTree>
    <p:extLst>
      <p:ext uri="{BB962C8B-B14F-4D97-AF65-F5344CB8AC3E}">
        <p14:creationId xmlns:p14="http://schemas.microsoft.com/office/powerpoint/2010/main" val="3674523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3" name="Content Placeholder 2"/>
          <p:cNvSpPr>
            <a:spLocks noGrp="1"/>
          </p:cNvSpPr>
          <p:nvPr>
            <p:ph idx="1"/>
          </p:nvPr>
        </p:nvSpPr>
        <p:spPr>
          <a:xfrm>
            <a:off x="838200" y="1825625"/>
            <a:ext cx="10515600" cy="608293"/>
          </a:xfrm>
        </p:spPr>
        <p:txBody>
          <a:bodyPr>
            <a:normAutofit/>
          </a:bodyPr>
          <a:lstStyle/>
          <a:p>
            <a:pPr marL="0" indent="0" algn="ctr">
              <a:buNone/>
            </a:pPr>
            <a:r>
              <a:rPr lang="en-US" sz="3600" dirty="0" smtClean="0"/>
              <a:t>Eschatology</a:t>
            </a:r>
          </a:p>
        </p:txBody>
      </p:sp>
      <p:cxnSp>
        <p:nvCxnSpPr>
          <p:cNvPr id="13" name="Straight Connector 12"/>
          <p:cNvCxnSpPr/>
          <p:nvPr/>
        </p:nvCxnSpPr>
        <p:spPr>
          <a:xfrm>
            <a:off x="860612" y="2502949"/>
            <a:ext cx="10502153"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452282" y="2931459"/>
            <a:ext cx="9318812" cy="461665"/>
          </a:xfrm>
          <a:prstGeom prst="rect">
            <a:avLst/>
          </a:prstGeom>
          <a:noFill/>
        </p:spPr>
        <p:txBody>
          <a:bodyPr wrap="square" rtlCol="0">
            <a:spAutoFit/>
          </a:bodyPr>
          <a:lstStyle/>
          <a:p>
            <a:pPr algn="ctr"/>
            <a:r>
              <a:rPr lang="en-US" sz="2400" dirty="0" smtClean="0"/>
              <a:t>Study of end things.</a:t>
            </a:r>
            <a:endParaRPr lang="en-US" sz="2400" dirty="0"/>
          </a:p>
        </p:txBody>
      </p:sp>
      <p:sp>
        <p:nvSpPr>
          <p:cNvPr id="7" name="Content Placeholder 2"/>
          <p:cNvSpPr txBox="1">
            <a:spLocks/>
          </p:cNvSpPr>
          <p:nvPr/>
        </p:nvSpPr>
        <p:spPr>
          <a:xfrm>
            <a:off x="1013012" y="4021978"/>
            <a:ext cx="10515600" cy="608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t>Hermeneutics</a:t>
            </a:r>
          </a:p>
        </p:txBody>
      </p:sp>
      <p:cxnSp>
        <p:nvCxnSpPr>
          <p:cNvPr id="8" name="Straight Connector 7"/>
          <p:cNvCxnSpPr/>
          <p:nvPr/>
        </p:nvCxnSpPr>
        <p:spPr>
          <a:xfrm>
            <a:off x="1035424" y="4699302"/>
            <a:ext cx="10502153"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27094" y="5127812"/>
            <a:ext cx="9318812" cy="461665"/>
          </a:xfrm>
          <a:prstGeom prst="rect">
            <a:avLst/>
          </a:prstGeom>
          <a:noFill/>
        </p:spPr>
        <p:txBody>
          <a:bodyPr wrap="square" rtlCol="0">
            <a:spAutoFit/>
          </a:bodyPr>
          <a:lstStyle/>
          <a:p>
            <a:pPr algn="ctr"/>
            <a:r>
              <a:rPr lang="en-US" sz="2400" dirty="0" smtClean="0"/>
              <a:t>Methodology of interpretation.</a:t>
            </a:r>
            <a:endParaRPr lang="en-US" sz="2400" dirty="0"/>
          </a:p>
        </p:txBody>
      </p:sp>
    </p:spTree>
    <p:extLst>
      <p:ext uri="{BB962C8B-B14F-4D97-AF65-F5344CB8AC3E}">
        <p14:creationId xmlns:p14="http://schemas.microsoft.com/office/powerpoint/2010/main" val="76558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Kingdom Parables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68187"/>
            <a:ext cx="858711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Tares and Wheat (Matthew 13:24-30)</a:t>
            </a:r>
            <a:endParaRPr lang="en-US" sz="2400" dirty="0"/>
          </a:p>
          <a:p>
            <a:pPr marL="800100" lvl="1" indent="-342900">
              <a:buFont typeface="Arial" panose="020B0604020202020204" pitchFamily="34" charset="0"/>
              <a:buChar char="•"/>
            </a:pPr>
            <a:r>
              <a:rPr lang="en-US" sz="2400" dirty="0" smtClean="0"/>
              <a:t>Explained</a:t>
            </a:r>
          </a:p>
          <a:p>
            <a:pPr marL="800100" lvl="1" indent="-34290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Sower – God or Jesus</a:t>
            </a:r>
          </a:p>
          <a:p>
            <a:pPr marL="285750" indent="-285750">
              <a:buFont typeface="Arial" panose="020B0604020202020204" pitchFamily="34" charset="0"/>
              <a:buChar char="•"/>
            </a:pPr>
            <a:r>
              <a:rPr lang="en-US" sz="2400" dirty="0" smtClean="0"/>
              <a:t>Field </a:t>
            </a:r>
            <a:r>
              <a:rPr lang="en-US" sz="2400" dirty="0"/>
              <a:t>– The world</a:t>
            </a:r>
          </a:p>
          <a:p>
            <a:pPr marL="285750" indent="-285750">
              <a:buFont typeface="Arial" panose="020B0604020202020204" pitchFamily="34" charset="0"/>
              <a:buChar char="•"/>
            </a:pPr>
            <a:r>
              <a:rPr lang="en-US" sz="2400" dirty="0"/>
              <a:t>Seed – The word of God</a:t>
            </a:r>
            <a:r>
              <a:rPr lang="en-US" sz="2400" dirty="0" smtClean="0"/>
              <a:t>.</a:t>
            </a:r>
          </a:p>
          <a:p>
            <a:pPr marL="285750" indent="-285750">
              <a:buFont typeface="Arial" panose="020B0604020202020204" pitchFamily="34" charset="0"/>
              <a:buChar char="•"/>
            </a:pPr>
            <a:r>
              <a:rPr lang="en-US" sz="2400" dirty="0" smtClean="0"/>
              <a:t>Tares – fruit of the evil one</a:t>
            </a:r>
          </a:p>
          <a:p>
            <a:pPr marL="285750" indent="-285750">
              <a:buFont typeface="Arial" panose="020B0604020202020204" pitchFamily="34" charset="0"/>
              <a:buChar char="•"/>
            </a:pPr>
            <a:r>
              <a:rPr lang="en-US" sz="2400" dirty="0" smtClean="0"/>
              <a:t>The enemy – the devil</a:t>
            </a:r>
            <a:endParaRPr lang="en-US" dirty="0"/>
          </a:p>
        </p:txBody>
      </p:sp>
    </p:spTree>
    <p:extLst>
      <p:ext uri="{BB962C8B-B14F-4D97-AF65-F5344CB8AC3E}">
        <p14:creationId xmlns:p14="http://schemas.microsoft.com/office/powerpoint/2010/main" val="1091700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Kingdom Parables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68187"/>
            <a:ext cx="8587110"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Mustard Seed (Matthew 13:31-32)</a:t>
            </a: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Sower </a:t>
            </a:r>
            <a:r>
              <a:rPr lang="en-US" sz="2400" dirty="0"/>
              <a:t>– God or Jesus</a:t>
            </a:r>
          </a:p>
          <a:p>
            <a:pPr marL="285750" indent="-285750">
              <a:buFont typeface="Arial" panose="020B0604020202020204" pitchFamily="34" charset="0"/>
              <a:buChar char="•"/>
            </a:pPr>
            <a:r>
              <a:rPr lang="en-US" sz="2400" dirty="0" smtClean="0"/>
              <a:t>Field </a:t>
            </a:r>
            <a:r>
              <a:rPr lang="en-US" sz="2400" dirty="0"/>
              <a:t>– The </a:t>
            </a:r>
            <a:r>
              <a:rPr lang="en-US" sz="2400" dirty="0" smtClean="0"/>
              <a:t>world</a:t>
            </a:r>
          </a:p>
          <a:p>
            <a:endParaRPr lang="en-US" sz="2400" dirty="0" smtClean="0"/>
          </a:p>
          <a:p>
            <a:r>
              <a:rPr lang="en-US" sz="2400" dirty="0" smtClean="0"/>
              <a:t>The resulting mustard plant grows into a grotesque version of itself.  So much so that the evil one roosts within its branches. </a:t>
            </a:r>
            <a:endParaRPr lang="en-US" sz="2400" dirty="0"/>
          </a:p>
        </p:txBody>
      </p:sp>
    </p:spTree>
    <p:extLst>
      <p:ext uri="{BB962C8B-B14F-4D97-AF65-F5344CB8AC3E}">
        <p14:creationId xmlns:p14="http://schemas.microsoft.com/office/powerpoint/2010/main" val="427664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Kingdom Parables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68187"/>
            <a:ext cx="858711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Woman and Leaven (Matthew 13:33)</a:t>
            </a: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Leaven – sin</a:t>
            </a:r>
          </a:p>
          <a:p>
            <a:pPr marL="742950" lvl="1" indent="-285750">
              <a:buFont typeface="Arial" panose="020B0604020202020204" pitchFamily="34" charset="0"/>
              <a:buChar char="•"/>
            </a:pPr>
            <a:r>
              <a:rPr lang="en-US" sz="2400" dirty="0" smtClean="0"/>
              <a:t>When leaven is used as a metaphor it is always used to represent sin.</a:t>
            </a:r>
          </a:p>
          <a:p>
            <a:pPr marL="742950" lvl="1" indent="-285750">
              <a:buFont typeface="Arial" panose="020B0604020202020204" pitchFamily="34" charset="0"/>
              <a:buChar char="•"/>
            </a:pPr>
            <a:r>
              <a:rPr lang="en-US" sz="2400" dirty="0" smtClean="0"/>
              <a:t>Leaven puffs up.  Like pride.  The root of all sin.</a:t>
            </a:r>
            <a:endParaRPr lang="en-US" sz="2400" dirty="0"/>
          </a:p>
          <a:p>
            <a:pPr marL="285750" indent="-285750">
              <a:buFont typeface="Arial" panose="020B0604020202020204" pitchFamily="34" charset="0"/>
              <a:buChar char="•"/>
            </a:pPr>
            <a:r>
              <a:rPr lang="en-US" sz="2400" dirty="0" smtClean="0"/>
              <a:t>Loaves – the Church</a:t>
            </a:r>
          </a:p>
          <a:p>
            <a:endParaRPr lang="en-US" sz="2400" dirty="0"/>
          </a:p>
          <a:p>
            <a:r>
              <a:rPr lang="en-US" sz="2400" dirty="0" smtClean="0"/>
              <a:t>The three loaves brings us back to Genesis when Sarah prepared three measures of meal.  It is the fellowship offering.  It is wrong to hide leaven in the fellowship offering.</a:t>
            </a:r>
          </a:p>
        </p:txBody>
      </p:sp>
    </p:spTree>
    <p:extLst>
      <p:ext uri="{BB962C8B-B14F-4D97-AF65-F5344CB8AC3E}">
        <p14:creationId xmlns:p14="http://schemas.microsoft.com/office/powerpoint/2010/main" val="1824814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Kingdom Parables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68187"/>
            <a:ext cx="858711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Treasure in the Field (Matthew 13:44)</a:t>
            </a: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Field – the world</a:t>
            </a:r>
          </a:p>
          <a:p>
            <a:pPr marL="285750" indent="-285750">
              <a:buFont typeface="Arial" panose="020B0604020202020204" pitchFamily="34" charset="0"/>
              <a:buChar char="•"/>
            </a:pPr>
            <a:r>
              <a:rPr lang="en-US" sz="2400" dirty="0" smtClean="0"/>
              <a:t>Treasure – the Church</a:t>
            </a:r>
          </a:p>
          <a:p>
            <a:pPr marL="285750" indent="-285750">
              <a:buFont typeface="Arial" panose="020B0604020202020204" pitchFamily="34" charset="0"/>
              <a:buChar char="•"/>
            </a:pPr>
            <a:r>
              <a:rPr lang="en-US" sz="2400" dirty="0" smtClean="0"/>
              <a:t>The buyer - Jesus</a:t>
            </a:r>
          </a:p>
          <a:p>
            <a:endParaRPr lang="en-US" sz="2400" dirty="0" smtClean="0"/>
          </a:p>
          <a:p>
            <a:r>
              <a:rPr lang="en-US" sz="2400" dirty="0" smtClean="0"/>
              <a:t>Sometimes this one is preached that we are to sell everything to attain the treasure of Jesus.</a:t>
            </a:r>
          </a:p>
          <a:p>
            <a:r>
              <a:rPr lang="en-US" sz="2400" dirty="0" smtClean="0"/>
              <a:t>Jesus is the buyer. He paid with His blood to purchase you and me.</a:t>
            </a:r>
            <a:endParaRPr lang="en-US" sz="2400" dirty="0"/>
          </a:p>
        </p:txBody>
      </p:sp>
    </p:spTree>
    <p:extLst>
      <p:ext uri="{BB962C8B-B14F-4D97-AF65-F5344CB8AC3E}">
        <p14:creationId xmlns:p14="http://schemas.microsoft.com/office/powerpoint/2010/main" val="2030980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Kingdom Parables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68187"/>
            <a:ext cx="858711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Pearl of Great Price (Matthew 13:45-46)</a:t>
            </a: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Pearl – the Church? Gentiles</a:t>
            </a:r>
          </a:p>
          <a:p>
            <a:pPr marL="285750" indent="-285750">
              <a:buFont typeface="Arial" panose="020B0604020202020204" pitchFamily="34" charset="0"/>
              <a:buChar char="•"/>
            </a:pPr>
            <a:r>
              <a:rPr lang="en-US" sz="2400" dirty="0" smtClean="0"/>
              <a:t>The buyer - Jesus</a:t>
            </a:r>
          </a:p>
          <a:p>
            <a:endParaRPr lang="en-US" sz="2400" dirty="0" smtClean="0"/>
          </a:p>
          <a:p>
            <a:r>
              <a:rPr lang="en-US" sz="2400" dirty="0" smtClean="0"/>
              <a:t>Very similar to the treasure in the field.</a:t>
            </a:r>
          </a:p>
        </p:txBody>
      </p:sp>
    </p:spTree>
    <p:extLst>
      <p:ext uri="{BB962C8B-B14F-4D97-AF65-F5344CB8AC3E}">
        <p14:creationId xmlns:p14="http://schemas.microsoft.com/office/powerpoint/2010/main" val="116174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Kingdom Parables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68187"/>
            <a:ext cx="8587110" cy="2677656"/>
          </a:xfrm>
          <a:prstGeom prst="rect">
            <a:avLst/>
          </a:prstGeom>
          <a:noFill/>
        </p:spPr>
        <p:txBody>
          <a:bodyPr wrap="square" rtlCol="0">
            <a:spAutoFit/>
          </a:bodyPr>
          <a:lstStyle/>
          <a:p>
            <a:r>
              <a:rPr lang="en-US" sz="2400" dirty="0" smtClean="0"/>
              <a:t>Oysters are not Kosher (can only eat seafood with scales).</a:t>
            </a:r>
          </a:p>
          <a:p>
            <a:endParaRPr lang="en-US" sz="2400" dirty="0" smtClean="0"/>
          </a:p>
          <a:p>
            <a:r>
              <a:rPr lang="en-US" sz="2400" dirty="0" smtClean="0"/>
              <a:t>Pearls are the only precious jewel that is made by a living organism through irritation.</a:t>
            </a:r>
          </a:p>
          <a:p>
            <a:endParaRPr lang="en-US" sz="2400" dirty="0" smtClean="0"/>
          </a:p>
          <a:p>
            <a:r>
              <a:rPr lang="en-US" sz="2400" dirty="0" smtClean="0"/>
              <a:t>Pearls are then removed from their place of growth and become an adornment.</a:t>
            </a:r>
          </a:p>
        </p:txBody>
      </p:sp>
    </p:spTree>
    <p:extLst>
      <p:ext uri="{BB962C8B-B14F-4D97-AF65-F5344CB8AC3E}">
        <p14:creationId xmlns:p14="http://schemas.microsoft.com/office/powerpoint/2010/main" val="3862692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Kingdom Parables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268187"/>
            <a:ext cx="858711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Drag Net (Matthew 13:47-48)</a:t>
            </a:r>
            <a:endParaRPr lang="en-US" sz="2400" dirty="0"/>
          </a:p>
          <a:p>
            <a:pPr marL="742950" lvl="1" indent="-285750">
              <a:buFont typeface="Arial" panose="020B0604020202020204" pitchFamily="34" charset="0"/>
              <a:buChar char="•"/>
            </a:pPr>
            <a:r>
              <a:rPr lang="en-US" sz="2400" dirty="0" smtClean="0"/>
              <a:t>Explained</a:t>
            </a:r>
          </a:p>
          <a:p>
            <a:pPr lvl="1"/>
            <a:endParaRPr lang="en-US" sz="2400" dirty="0" smtClean="0"/>
          </a:p>
          <a:p>
            <a:pPr marL="285750" indent="-285750">
              <a:buFont typeface="Arial" panose="020B0604020202020204" pitchFamily="34" charset="0"/>
              <a:buChar char="•"/>
            </a:pPr>
            <a:r>
              <a:rPr lang="en-US" sz="2400" dirty="0" smtClean="0"/>
              <a:t>Sea – People/Humanity</a:t>
            </a:r>
          </a:p>
          <a:p>
            <a:pPr marL="285750" indent="-285750">
              <a:buFont typeface="Arial" panose="020B0604020202020204" pitchFamily="34" charset="0"/>
              <a:buChar char="•"/>
            </a:pPr>
            <a:r>
              <a:rPr lang="en-US" sz="2400" dirty="0" smtClean="0"/>
              <a:t>Fish sorters - angels</a:t>
            </a:r>
          </a:p>
          <a:p>
            <a:endParaRPr lang="en-US" sz="2400" dirty="0" smtClean="0"/>
          </a:p>
          <a:p>
            <a:r>
              <a:rPr lang="en-US" sz="2400" dirty="0" smtClean="0"/>
              <a:t>The judgement.  Separation of the good from the bad.  Sheep and goats.</a:t>
            </a:r>
          </a:p>
        </p:txBody>
      </p:sp>
    </p:spTree>
    <p:extLst>
      <p:ext uri="{BB962C8B-B14F-4D97-AF65-F5344CB8AC3E}">
        <p14:creationId xmlns:p14="http://schemas.microsoft.com/office/powerpoint/2010/main" val="2456422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Kingdom Parables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1389627719"/>
              </p:ext>
            </p:extLst>
          </p:nvPr>
        </p:nvGraphicFramePr>
        <p:xfrm>
          <a:off x="1903663" y="2334710"/>
          <a:ext cx="8128000" cy="296672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en-US" dirty="0" smtClean="0"/>
                        <a:t>Kingdom Parables</a:t>
                      </a:r>
                      <a:endParaRPr lang="en-US" dirty="0"/>
                    </a:p>
                  </a:txBody>
                  <a:tcPr/>
                </a:tc>
                <a:tc>
                  <a:txBody>
                    <a:bodyPr/>
                    <a:lstStyle/>
                    <a:p>
                      <a:r>
                        <a:rPr lang="en-US" dirty="0" smtClean="0"/>
                        <a:t>Rev 2&amp;3 Letters</a:t>
                      </a:r>
                      <a:endParaRPr lang="en-US" dirty="0"/>
                    </a:p>
                  </a:txBody>
                  <a:tcPr/>
                </a:tc>
              </a:tr>
              <a:tr h="370840">
                <a:tc>
                  <a:txBody>
                    <a:bodyPr/>
                    <a:lstStyle/>
                    <a:p>
                      <a:r>
                        <a:rPr lang="en-US" dirty="0" smtClean="0"/>
                        <a:t>Sower and the Seed</a:t>
                      </a:r>
                      <a:endParaRPr lang="en-US" dirty="0"/>
                    </a:p>
                  </a:txBody>
                  <a:tcPr/>
                </a:tc>
                <a:tc>
                  <a:txBody>
                    <a:bodyPr/>
                    <a:lstStyle/>
                    <a:p>
                      <a:r>
                        <a:rPr lang="en-US" dirty="0" smtClean="0"/>
                        <a:t>Ephesus</a:t>
                      </a:r>
                      <a:endParaRPr lang="en-US" dirty="0"/>
                    </a:p>
                  </a:txBody>
                  <a:tcPr/>
                </a:tc>
              </a:tr>
              <a:tr h="370840">
                <a:tc>
                  <a:txBody>
                    <a:bodyPr/>
                    <a:lstStyle/>
                    <a:p>
                      <a:r>
                        <a:rPr lang="en-US" dirty="0" smtClean="0"/>
                        <a:t>Wheat</a:t>
                      </a:r>
                      <a:r>
                        <a:rPr lang="en-US" baseline="0" dirty="0" smtClean="0"/>
                        <a:t> and Tares</a:t>
                      </a:r>
                      <a:endParaRPr lang="en-US" dirty="0"/>
                    </a:p>
                  </a:txBody>
                  <a:tcPr/>
                </a:tc>
                <a:tc>
                  <a:txBody>
                    <a:bodyPr/>
                    <a:lstStyle/>
                    <a:p>
                      <a:r>
                        <a:rPr lang="en-US" dirty="0" smtClean="0"/>
                        <a:t>Smyrna</a:t>
                      </a:r>
                      <a:endParaRPr lang="en-US" dirty="0"/>
                    </a:p>
                  </a:txBody>
                  <a:tcPr/>
                </a:tc>
              </a:tr>
              <a:tr h="370840">
                <a:tc>
                  <a:txBody>
                    <a:bodyPr/>
                    <a:lstStyle/>
                    <a:p>
                      <a:r>
                        <a:rPr lang="en-US" dirty="0" smtClean="0"/>
                        <a:t>Mustard Seed</a:t>
                      </a:r>
                      <a:endParaRPr lang="en-US" dirty="0"/>
                    </a:p>
                  </a:txBody>
                  <a:tcPr/>
                </a:tc>
                <a:tc>
                  <a:txBody>
                    <a:bodyPr/>
                    <a:lstStyle/>
                    <a:p>
                      <a:r>
                        <a:rPr lang="en-US" dirty="0" err="1" smtClean="0"/>
                        <a:t>Pergamos</a:t>
                      </a:r>
                      <a:endParaRPr lang="en-US" dirty="0"/>
                    </a:p>
                  </a:txBody>
                  <a:tcPr/>
                </a:tc>
              </a:tr>
              <a:tr h="370840">
                <a:tc>
                  <a:txBody>
                    <a:bodyPr/>
                    <a:lstStyle/>
                    <a:p>
                      <a:r>
                        <a:rPr lang="en-US" dirty="0" smtClean="0"/>
                        <a:t>Woman and the Leaven</a:t>
                      </a:r>
                      <a:endParaRPr lang="en-US" dirty="0"/>
                    </a:p>
                  </a:txBody>
                  <a:tcPr/>
                </a:tc>
                <a:tc>
                  <a:txBody>
                    <a:bodyPr/>
                    <a:lstStyle/>
                    <a:p>
                      <a:r>
                        <a:rPr lang="en-US" dirty="0" smtClean="0"/>
                        <a:t>Thyatira</a:t>
                      </a:r>
                      <a:endParaRPr lang="en-US" dirty="0"/>
                    </a:p>
                  </a:txBody>
                  <a:tcPr/>
                </a:tc>
              </a:tr>
              <a:tr h="370840">
                <a:tc>
                  <a:txBody>
                    <a:bodyPr/>
                    <a:lstStyle/>
                    <a:p>
                      <a:r>
                        <a:rPr lang="en-US" dirty="0" smtClean="0"/>
                        <a:t>Treasure in the Field</a:t>
                      </a:r>
                      <a:endParaRPr lang="en-US" dirty="0"/>
                    </a:p>
                  </a:txBody>
                  <a:tcPr/>
                </a:tc>
                <a:tc>
                  <a:txBody>
                    <a:bodyPr/>
                    <a:lstStyle/>
                    <a:p>
                      <a:r>
                        <a:rPr lang="en-US" dirty="0" smtClean="0"/>
                        <a:t>Sardis</a:t>
                      </a:r>
                      <a:endParaRPr lang="en-US" dirty="0"/>
                    </a:p>
                  </a:txBody>
                  <a:tcPr/>
                </a:tc>
              </a:tr>
              <a:tr h="370840">
                <a:tc>
                  <a:txBody>
                    <a:bodyPr/>
                    <a:lstStyle/>
                    <a:p>
                      <a:r>
                        <a:rPr lang="en-US" dirty="0" smtClean="0"/>
                        <a:t>Pearl of Great Price</a:t>
                      </a:r>
                      <a:endParaRPr lang="en-US" dirty="0"/>
                    </a:p>
                  </a:txBody>
                  <a:tcPr/>
                </a:tc>
                <a:tc>
                  <a:txBody>
                    <a:bodyPr/>
                    <a:lstStyle/>
                    <a:p>
                      <a:r>
                        <a:rPr lang="en-US" dirty="0" smtClean="0"/>
                        <a:t>Philadelphia</a:t>
                      </a:r>
                      <a:endParaRPr lang="en-US" dirty="0"/>
                    </a:p>
                  </a:txBody>
                  <a:tcPr/>
                </a:tc>
              </a:tr>
              <a:tr h="370840">
                <a:tc>
                  <a:txBody>
                    <a:bodyPr/>
                    <a:lstStyle/>
                    <a:p>
                      <a:r>
                        <a:rPr lang="en-US" dirty="0" smtClean="0"/>
                        <a:t>Dragnet</a:t>
                      </a:r>
                      <a:endParaRPr lang="en-US" dirty="0"/>
                    </a:p>
                  </a:txBody>
                  <a:tcPr/>
                </a:tc>
                <a:tc>
                  <a:txBody>
                    <a:bodyPr/>
                    <a:lstStyle/>
                    <a:p>
                      <a:r>
                        <a:rPr lang="en-US" dirty="0" err="1" smtClean="0"/>
                        <a:t>Loadicea</a:t>
                      </a:r>
                      <a:endParaRPr lang="en-US" dirty="0"/>
                    </a:p>
                  </a:txBody>
                  <a:tcPr/>
                </a:tc>
              </a:tr>
            </a:tbl>
          </a:graphicData>
        </a:graphic>
      </p:graphicFrame>
    </p:spTree>
    <p:extLst>
      <p:ext uri="{BB962C8B-B14F-4D97-AF65-F5344CB8AC3E}">
        <p14:creationId xmlns:p14="http://schemas.microsoft.com/office/powerpoint/2010/main" val="3078689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Paul’s Church Epistles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2045278193"/>
              </p:ext>
            </p:extLst>
          </p:nvPr>
        </p:nvGraphicFramePr>
        <p:xfrm>
          <a:off x="1603167" y="3047229"/>
          <a:ext cx="9155876" cy="2966720"/>
        </p:xfrm>
        <a:graphic>
          <a:graphicData uri="http://schemas.openxmlformats.org/drawingml/2006/table">
            <a:tbl>
              <a:tblPr firstRow="1" bandRow="1">
                <a:tableStyleId>{5C22544A-7EE6-4342-B048-85BDC9FD1C3A}</a:tableStyleId>
              </a:tblPr>
              <a:tblGrid>
                <a:gridCol w="4577938"/>
                <a:gridCol w="4577938"/>
              </a:tblGrid>
              <a:tr h="370840">
                <a:tc>
                  <a:txBody>
                    <a:bodyPr/>
                    <a:lstStyle/>
                    <a:p>
                      <a:r>
                        <a:rPr lang="en-US" dirty="0" smtClean="0"/>
                        <a:t>Paul’s Letter</a:t>
                      </a:r>
                      <a:endParaRPr lang="en-US" dirty="0"/>
                    </a:p>
                  </a:txBody>
                  <a:tcPr/>
                </a:tc>
                <a:tc>
                  <a:txBody>
                    <a:bodyPr/>
                    <a:lstStyle/>
                    <a:p>
                      <a:r>
                        <a:rPr lang="en-US" dirty="0" smtClean="0"/>
                        <a:t>Rev 2&amp;3 Letters</a:t>
                      </a:r>
                      <a:endParaRPr lang="en-US" dirty="0"/>
                    </a:p>
                  </a:txBody>
                  <a:tcPr/>
                </a:tc>
              </a:tr>
              <a:tr h="370840">
                <a:tc>
                  <a:txBody>
                    <a:bodyPr/>
                    <a:lstStyle/>
                    <a:p>
                      <a:r>
                        <a:rPr lang="en-US" dirty="0" smtClean="0"/>
                        <a:t>Ephesus</a:t>
                      </a:r>
                      <a:endParaRPr lang="en-US" dirty="0"/>
                    </a:p>
                  </a:txBody>
                  <a:tcPr/>
                </a:tc>
                <a:tc>
                  <a:txBody>
                    <a:bodyPr/>
                    <a:lstStyle/>
                    <a:p>
                      <a:r>
                        <a:rPr lang="en-US" dirty="0" smtClean="0"/>
                        <a:t>Ephesus</a:t>
                      </a:r>
                      <a:endParaRPr lang="en-US" dirty="0"/>
                    </a:p>
                  </a:txBody>
                  <a:tcPr/>
                </a:tc>
              </a:tr>
              <a:tr h="370840">
                <a:tc>
                  <a:txBody>
                    <a:bodyPr/>
                    <a:lstStyle/>
                    <a:p>
                      <a:r>
                        <a:rPr lang="en-US" dirty="0" smtClean="0"/>
                        <a:t>Philippians (Resources</a:t>
                      </a:r>
                      <a:r>
                        <a:rPr lang="en-US" baseline="0" dirty="0" smtClean="0"/>
                        <a:t> through suffering)</a:t>
                      </a:r>
                      <a:endParaRPr lang="en-US" dirty="0"/>
                    </a:p>
                  </a:txBody>
                  <a:tcPr/>
                </a:tc>
                <a:tc>
                  <a:txBody>
                    <a:bodyPr/>
                    <a:lstStyle/>
                    <a:p>
                      <a:r>
                        <a:rPr lang="en-US" dirty="0" smtClean="0"/>
                        <a:t>Smyrna</a:t>
                      </a:r>
                      <a:endParaRPr lang="en-US" dirty="0"/>
                    </a:p>
                  </a:txBody>
                  <a:tcPr/>
                </a:tc>
              </a:tr>
              <a:tr h="370840">
                <a:tc>
                  <a:txBody>
                    <a:bodyPr/>
                    <a:lstStyle/>
                    <a:p>
                      <a:r>
                        <a:rPr lang="en-US" dirty="0" smtClean="0"/>
                        <a:t>Corinthians (Marriage to the world)</a:t>
                      </a:r>
                      <a:endParaRPr lang="en-US" dirty="0"/>
                    </a:p>
                  </a:txBody>
                  <a:tcPr/>
                </a:tc>
                <a:tc>
                  <a:txBody>
                    <a:bodyPr/>
                    <a:lstStyle/>
                    <a:p>
                      <a:r>
                        <a:rPr lang="en-US" dirty="0" err="1" smtClean="0"/>
                        <a:t>Pergamos</a:t>
                      </a:r>
                      <a:endParaRPr lang="en-US" dirty="0"/>
                    </a:p>
                  </a:txBody>
                  <a:tcPr/>
                </a:tc>
              </a:tr>
              <a:tr h="370840">
                <a:tc>
                  <a:txBody>
                    <a:bodyPr/>
                    <a:lstStyle/>
                    <a:p>
                      <a:r>
                        <a:rPr lang="en-US" dirty="0" smtClean="0"/>
                        <a:t>Galatians (Religious externalism)</a:t>
                      </a:r>
                      <a:endParaRPr lang="en-US" dirty="0"/>
                    </a:p>
                  </a:txBody>
                  <a:tcPr/>
                </a:tc>
                <a:tc>
                  <a:txBody>
                    <a:bodyPr/>
                    <a:lstStyle/>
                    <a:p>
                      <a:r>
                        <a:rPr lang="en-US" dirty="0" smtClean="0"/>
                        <a:t>Thyatira</a:t>
                      </a:r>
                      <a:endParaRPr lang="en-US" dirty="0"/>
                    </a:p>
                  </a:txBody>
                  <a:tcPr/>
                </a:tc>
              </a:tr>
              <a:tr h="370840">
                <a:tc>
                  <a:txBody>
                    <a:bodyPr/>
                    <a:lstStyle/>
                    <a:p>
                      <a:r>
                        <a:rPr lang="en-US" dirty="0" smtClean="0"/>
                        <a:t>Romans (Definitive orthodoxy)</a:t>
                      </a:r>
                      <a:endParaRPr lang="en-US" dirty="0"/>
                    </a:p>
                  </a:txBody>
                  <a:tcPr/>
                </a:tc>
                <a:tc>
                  <a:txBody>
                    <a:bodyPr/>
                    <a:lstStyle/>
                    <a:p>
                      <a:r>
                        <a:rPr lang="en-US" dirty="0" smtClean="0"/>
                        <a:t>Sardis</a:t>
                      </a:r>
                      <a:endParaRPr lang="en-US" dirty="0"/>
                    </a:p>
                  </a:txBody>
                  <a:tcPr/>
                </a:tc>
              </a:tr>
              <a:tr h="370840">
                <a:tc>
                  <a:txBody>
                    <a:bodyPr/>
                    <a:lstStyle/>
                    <a:p>
                      <a:r>
                        <a:rPr lang="en-US" dirty="0" smtClean="0"/>
                        <a:t>Thessalonians (The raptured church)</a:t>
                      </a:r>
                      <a:endParaRPr lang="en-US" dirty="0"/>
                    </a:p>
                  </a:txBody>
                  <a:tcPr/>
                </a:tc>
                <a:tc>
                  <a:txBody>
                    <a:bodyPr/>
                    <a:lstStyle/>
                    <a:p>
                      <a:r>
                        <a:rPr lang="en-US" dirty="0" smtClean="0"/>
                        <a:t>Philadelphia</a:t>
                      </a:r>
                      <a:endParaRPr lang="en-US" dirty="0"/>
                    </a:p>
                  </a:txBody>
                  <a:tcPr/>
                </a:tc>
              </a:tr>
              <a:tr h="370840">
                <a:tc>
                  <a:txBody>
                    <a:bodyPr/>
                    <a:lstStyle/>
                    <a:p>
                      <a:r>
                        <a:rPr lang="en-US" dirty="0" smtClean="0"/>
                        <a:t>Colossians (near</a:t>
                      </a:r>
                      <a:r>
                        <a:rPr lang="en-US" baseline="0" dirty="0" smtClean="0"/>
                        <a:t> </a:t>
                      </a:r>
                      <a:r>
                        <a:rPr lang="en-US" baseline="0" dirty="0" err="1" smtClean="0"/>
                        <a:t>laodicea</a:t>
                      </a:r>
                      <a:r>
                        <a:rPr lang="en-US" baseline="0" dirty="0" smtClean="0"/>
                        <a:t> and shared letters)</a:t>
                      </a:r>
                      <a:endParaRPr lang="en-US" dirty="0"/>
                    </a:p>
                  </a:txBody>
                  <a:tcPr/>
                </a:tc>
                <a:tc>
                  <a:txBody>
                    <a:bodyPr/>
                    <a:lstStyle/>
                    <a:p>
                      <a:r>
                        <a:rPr lang="en-US" dirty="0" err="1" smtClean="0"/>
                        <a:t>Loadicea</a:t>
                      </a:r>
                      <a:endParaRPr lang="en-US" dirty="0"/>
                    </a:p>
                  </a:txBody>
                  <a:tcPr/>
                </a:tc>
              </a:tr>
            </a:tbl>
          </a:graphicData>
        </a:graphic>
      </p:graphicFrame>
      <p:sp>
        <p:nvSpPr>
          <p:cNvPr id="5" name="TextBox 4"/>
          <p:cNvSpPr txBox="1"/>
          <p:nvPr/>
        </p:nvSpPr>
        <p:spPr>
          <a:xfrm>
            <a:off x="961901" y="2196935"/>
            <a:ext cx="9939647" cy="646331"/>
          </a:xfrm>
          <a:prstGeom prst="rect">
            <a:avLst/>
          </a:prstGeom>
          <a:noFill/>
        </p:spPr>
        <p:txBody>
          <a:bodyPr wrap="square" rtlCol="0">
            <a:spAutoFit/>
          </a:bodyPr>
          <a:lstStyle/>
          <a:p>
            <a:r>
              <a:rPr lang="en-US" dirty="0" smtClean="0"/>
              <a:t>Paul wrote 13 letters but three are sequels and three are to pastors.  This leaves seven written to churches.  There is consistency in the architecture of the Bible.</a:t>
            </a:r>
            <a:endParaRPr lang="en-US" dirty="0"/>
          </a:p>
        </p:txBody>
      </p:sp>
    </p:spTree>
    <p:extLst>
      <p:ext uri="{BB962C8B-B14F-4D97-AF65-F5344CB8AC3E}">
        <p14:creationId xmlns:p14="http://schemas.microsoft.com/office/powerpoint/2010/main" val="1483820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Church History Between Acts and 1700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4154984"/>
          </a:xfrm>
          <a:prstGeom prst="rect">
            <a:avLst/>
          </a:prstGeom>
          <a:noFill/>
        </p:spPr>
        <p:txBody>
          <a:bodyPr wrap="square" rtlCol="0">
            <a:spAutoFit/>
          </a:bodyPr>
          <a:lstStyle/>
          <a:p>
            <a:r>
              <a:rPr lang="en-US" sz="2400" dirty="0" smtClean="0"/>
              <a:t>220 - Origen </a:t>
            </a:r>
            <a:r>
              <a:rPr lang="en-US" sz="2400" dirty="0"/>
              <a:t>introduces infant baptism.</a:t>
            </a:r>
          </a:p>
          <a:p>
            <a:r>
              <a:rPr lang="en-US" sz="2400" dirty="0"/>
              <a:t>312 </a:t>
            </a:r>
            <a:r>
              <a:rPr lang="en-US" sz="2400" dirty="0" smtClean="0"/>
              <a:t>- Constantine </a:t>
            </a:r>
            <a:r>
              <a:rPr lang="en-US" sz="2400" dirty="0"/>
              <a:t>“adopts” Christianity.</a:t>
            </a:r>
          </a:p>
          <a:p>
            <a:r>
              <a:rPr lang="en-US" sz="2400" dirty="0"/>
              <a:t>325 </a:t>
            </a:r>
            <a:r>
              <a:rPr lang="en-US" sz="2400" dirty="0" smtClean="0"/>
              <a:t>- Edict </a:t>
            </a:r>
            <a:r>
              <a:rPr lang="en-US" sz="2400" dirty="0"/>
              <a:t>of Toleration: state endorsed religion</a:t>
            </a:r>
            <a:r>
              <a:rPr lang="en-US" sz="2400" dirty="0" smtClean="0"/>
              <a:t>.</a:t>
            </a:r>
          </a:p>
          <a:p>
            <a:pPr marL="800100" lvl="1" indent="-342900">
              <a:buFont typeface="Arial" panose="020B0604020202020204" pitchFamily="34" charset="0"/>
              <a:buChar char="•"/>
            </a:pPr>
            <a:r>
              <a:rPr lang="en-US" sz="2400" dirty="0" smtClean="0"/>
              <a:t>The </a:t>
            </a:r>
            <a:r>
              <a:rPr lang="en-US" sz="2400" dirty="0"/>
              <a:t>rags </a:t>
            </a:r>
            <a:r>
              <a:rPr lang="en-US" sz="2400" dirty="0" smtClean="0"/>
              <a:t>of caves </a:t>
            </a:r>
            <a:r>
              <a:rPr lang="en-US" sz="2400" dirty="0"/>
              <a:t>exchanged for silks of the court</a:t>
            </a:r>
            <a:r>
              <a:rPr lang="en-US" sz="2400" dirty="0" smtClean="0"/>
              <a:t>.</a:t>
            </a:r>
          </a:p>
          <a:p>
            <a:pPr marL="800100" lvl="1" indent="-342900">
              <a:buFont typeface="Arial" panose="020B0604020202020204" pitchFamily="34" charset="0"/>
              <a:buChar char="•"/>
            </a:pPr>
            <a:r>
              <a:rPr lang="en-US" sz="2400" dirty="0" smtClean="0"/>
              <a:t>Clergy professionalized.</a:t>
            </a:r>
          </a:p>
          <a:p>
            <a:pPr marL="800100" lvl="1" indent="-342900">
              <a:buFont typeface="Arial" panose="020B0604020202020204" pitchFamily="34" charset="0"/>
              <a:buChar char="•"/>
            </a:pPr>
            <a:r>
              <a:rPr lang="en-US" sz="2400" dirty="0" smtClean="0"/>
              <a:t>Churches </a:t>
            </a:r>
            <a:r>
              <a:rPr lang="en-US" sz="2400" dirty="0"/>
              <a:t>“fit for a king.”</a:t>
            </a:r>
          </a:p>
          <a:p>
            <a:r>
              <a:rPr lang="en-US" sz="2400" dirty="0"/>
              <a:t>380 </a:t>
            </a:r>
            <a:r>
              <a:rPr lang="en-US" sz="2400" dirty="0" smtClean="0"/>
              <a:t>- House </a:t>
            </a:r>
            <a:r>
              <a:rPr lang="en-US" sz="2400" dirty="0"/>
              <a:t>churches outlawed</a:t>
            </a:r>
            <a:r>
              <a:rPr lang="en-US" sz="2400" dirty="0" smtClean="0"/>
              <a:t>.</a:t>
            </a:r>
          </a:p>
          <a:p>
            <a:pPr marL="800100" lvl="1" indent="-342900">
              <a:buFont typeface="Arial" panose="020B0604020202020204" pitchFamily="34" charset="0"/>
              <a:buChar char="•"/>
            </a:pPr>
            <a:r>
              <a:rPr lang="en-US" sz="2400" dirty="0" smtClean="0"/>
              <a:t>Bishops </a:t>
            </a:r>
            <a:r>
              <a:rPr lang="en-US" sz="2400" dirty="0"/>
              <a:t>Theodosius </a:t>
            </a:r>
            <a:r>
              <a:rPr lang="en-US" sz="2400" dirty="0" smtClean="0"/>
              <a:t>and Gratian </a:t>
            </a:r>
            <a:r>
              <a:rPr lang="en-US" sz="2400" dirty="0"/>
              <a:t>order that there should be only one </a:t>
            </a:r>
            <a:r>
              <a:rPr lang="en-US" sz="2400" dirty="0" smtClean="0"/>
              <a:t>state-recognized Orthodox </a:t>
            </a:r>
            <a:r>
              <a:rPr lang="en-US" sz="2400" dirty="0"/>
              <a:t>church</a:t>
            </a:r>
            <a:r>
              <a:rPr lang="en-US" sz="2400" dirty="0" smtClean="0"/>
              <a:t>.</a:t>
            </a:r>
          </a:p>
          <a:p>
            <a:pPr marL="800100" lvl="1" indent="-342900">
              <a:buFont typeface="Arial" panose="020B0604020202020204" pitchFamily="34" charset="0"/>
              <a:buChar char="•"/>
            </a:pPr>
            <a:r>
              <a:rPr lang="en-US" sz="2400" dirty="0" smtClean="0"/>
              <a:t>Every </a:t>
            </a:r>
            <a:r>
              <a:rPr lang="en-US" sz="2400" dirty="0"/>
              <a:t>Roman citizen was </a:t>
            </a:r>
            <a:r>
              <a:rPr lang="en-US" sz="2400" dirty="0" smtClean="0"/>
              <a:t>forced to </a:t>
            </a:r>
            <a:r>
              <a:rPr lang="en-US" sz="2400" dirty="0"/>
              <a:t>be a member and should be made to believe “</a:t>
            </a:r>
            <a:r>
              <a:rPr lang="en-US" sz="2400" dirty="0" err="1"/>
              <a:t>lex</a:t>
            </a:r>
            <a:r>
              <a:rPr lang="en-US" sz="2400" dirty="0"/>
              <a:t> </a:t>
            </a:r>
            <a:r>
              <a:rPr lang="en-US" sz="2400" dirty="0" err="1"/>
              <a:t>fidei</a:t>
            </a:r>
            <a:r>
              <a:rPr lang="en-US" sz="2400" dirty="0" smtClean="0"/>
              <a:t>,” the </a:t>
            </a:r>
            <a:r>
              <a:rPr lang="en-US" sz="2400" dirty="0"/>
              <a:t>law of faith</a:t>
            </a:r>
            <a:r>
              <a:rPr lang="en-US" sz="2400" dirty="0" smtClean="0"/>
              <a:t>.</a:t>
            </a:r>
            <a:endParaRPr lang="en-US" sz="2400" dirty="0"/>
          </a:p>
        </p:txBody>
      </p:sp>
    </p:spTree>
    <p:extLst>
      <p:ext uri="{BB962C8B-B14F-4D97-AF65-F5344CB8AC3E}">
        <p14:creationId xmlns:p14="http://schemas.microsoft.com/office/powerpoint/2010/main" val="1773336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Background</a:t>
            </a:r>
            <a:endParaRPr lang="en-US" dirty="0"/>
          </a:p>
        </p:txBody>
      </p:sp>
      <p:sp>
        <p:nvSpPr>
          <p:cNvPr id="6" name="Content Placeholder 5"/>
          <p:cNvSpPr>
            <a:spLocks noGrp="1"/>
          </p:cNvSpPr>
          <p:nvPr>
            <p:ph idx="1"/>
          </p:nvPr>
        </p:nvSpPr>
        <p:spPr>
          <a:xfrm>
            <a:off x="1636056" y="1857009"/>
            <a:ext cx="1783977" cy="446928"/>
          </a:xfrm>
          <a:ln w="12700">
            <a:solidFill>
              <a:schemeClr val="tx1"/>
            </a:solidFill>
          </a:ln>
        </p:spPr>
        <p:txBody>
          <a:bodyPr>
            <a:normAutofit fontScale="92500" lnSpcReduction="10000"/>
          </a:bodyPr>
          <a:lstStyle/>
          <a:p>
            <a:pPr marL="0" indent="0" algn="ctr">
              <a:buNone/>
            </a:pPr>
            <a:r>
              <a:rPr lang="en-US" dirty="0" err="1" smtClean="0"/>
              <a:t>Amillennial</a:t>
            </a:r>
            <a:endParaRPr lang="en-US" dirty="0" smtClean="0"/>
          </a:p>
        </p:txBody>
      </p:sp>
      <p:sp>
        <p:nvSpPr>
          <p:cNvPr id="14" name="Content Placeholder 5"/>
          <p:cNvSpPr txBox="1">
            <a:spLocks/>
          </p:cNvSpPr>
          <p:nvPr/>
        </p:nvSpPr>
        <p:spPr>
          <a:xfrm>
            <a:off x="4973168" y="1857009"/>
            <a:ext cx="2301689" cy="446928"/>
          </a:xfrm>
          <a:prstGeom prst="rect">
            <a:avLst/>
          </a:prstGeom>
          <a:ln w="12700">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Post-Millennial</a:t>
            </a:r>
          </a:p>
        </p:txBody>
      </p:sp>
      <p:sp>
        <p:nvSpPr>
          <p:cNvPr id="15" name="TextBox 14"/>
          <p:cNvSpPr txBox="1"/>
          <p:nvPr/>
        </p:nvSpPr>
        <p:spPr>
          <a:xfrm>
            <a:off x="1129551" y="2447372"/>
            <a:ext cx="2796988" cy="646331"/>
          </a:xfrm>
          <a:prstGeom prst="rect">
            <a:avLst/>
          </a:prstGeom>
          <a:noFill/>
        </p:spPr>
        <p:txBody>
          <a:bodyPr wrap="square" rtlCol="0">
            <a:spAutoFit/>
          </a:bodyPr>
          <a:lstStyle/>
          <a:p>
            <a:pPr algn="ctr"/>
            <a:r>
              <a:rPr lang="en-US" dirty="0" smtClean="0"/>
              <a:t>Jesus will not literally reign for a thousand years.</a:t>
            </a:r>
            <a:endParaRPr lang="en-US" dirty="0"/>
          </a:p>
        </p:txBody>
      </p:sp>
      <p:sp>
        <p:nvSpPr>
          <p:cNvPr id="17" name="TextBox 16"/>
          <p:cNvSpPr txBox="1"/>
          <p:nvPr/>
        </p:nvSpPr>
        <p:spPr>
          <a:xfrm>
            <a:off x="4759135" y="2447372"/>
            <a:ext cx="2729753" cy="646331"/>
          </a:xfrm>
          <a:prstGeom prst="rect">
            <a:avLst/>
          </a:prstGeom>
          <a:noFill/>
        </p:spPr>
        <p:txBody>
          <a:bodyPr wrap="square" rtlCol="0">
            <a:spAutoFit/>
          </a:bodyPr>
          <a:lstStyle/>
          <a:p>
            <a:pPr algn="ctr"/>
            <a:r>
              <a:rPr lang="en-US" dirty="0" smtClean="0"/>
              <a:t>Jesus does not come back until after the millennium.</a:t>
            </a:r>
            <a:endParaRPr lang="en-US" dirty="0"/>
          </a:p>
        </p:txBody>
      </p:sp>
      <p:sp>
        <p:nvSpPr>
          <p:cNvPr id="18" name="Content Placeholder 5"/>
          <p:cNvSpPr txBox="1">
            <a:spLocks/>
          </p:cNvSpPr>
          <p:nvPr/>
        </p:nvSpPr>
        <p:spPr>
          <a:xfrm>
            <a:off x="8621803" y="1857009"/>
            <a:ext cx="2301689" cy="446928"/>
          </a:xfrm>
          <a:prstGeom prst="rect">
            <a:avLst/>
          </a:prstGeom>
          <a:ln w="12700">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Premillennial</a:t>
            </a:r>
          </a:p>
        </p:txBody>
      </p:sp>
      <p:sp>
        <p:nvSpPr>
          <p:cNvPr id="20" name="Content Placeholder 5"/>
          <p:cNvSpPr txBox="1">
            <a:spLocks/>
          </p:cNvSpPr>
          <p:nvPr/>
        </p:nvSpPr>
        <p:spPr>
          <a:xfrm>
            <a:off x="1377200" y="3851655"/>
            <a:ext cx="2549339" cy="935497"/>
          </a:xfrm>
          <a:prstGeom prst="rect">
            <a:avLst/>
          </a:prstGeom>
          <a:ln w="127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Post-Tribulation</a:t>
            </a:r>
          </a:p>
          <a:p>
            <a:pPr marL="0" indent="0" algn="ctr">
              <a:buFont typeface="Arial" panose="020B0604020202020204" pitchFamily="34" charset="0"/>
              <a:buNone/>
            </a:pPr>
            <a:r>
              <a:rPr lang="en-US" sz="2000" dirty="0" smtClean="0"/>
              <a:t>Post-</a:t>
            </a:r>
            <a:r>
              <a:rPr lang="en-US" sz="2000" dirty="0" err="1" smtClean="0"/>
              <a:t>Trib</a:t>
            </a:r>
            <a:endParaRPr lang="en-US" sz="2000" dirty="0" smtClean="0"/>
          </a:p>
          <a:p>
            <a:pPr marL="0" indent="0" algn="ctr">
              <a:buFont typeface="Arial" panose="020B0604020202020204" pitchFamily="34" charset="0"/>
              <a:buNone/>
            </a:pPr>
            <a:endParaRPr lang="en-US" dirty="0" smtClean="0"/>
          </a:p>
        </p:txBody>
      </p:sp>
      <p:sp>
        <p:nvSpPr>
          <p:cNvPr id="22" name="Content Placeholder 5"/>
          <p:cNvSpPr txBox="1">
            <a:spLocks/>
          </p:cNvSpPr>
          <p:nvPr/>
        </p:nvSpPr>
        <p:spPr>
          <a:xfrm>
            <a:off x="4849341" y="3851654"/>
            <a:ext cx="2639547" cy="935497"/>
          </a:xfrm>
          <a:prstGeom prst="rect">
            <a:avLst/>
          </a:prstGeom>
          <a:ln w="12700">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Mid-</a:t>
            </a:r>
            <a:r>
              <a:rPr lang="en-US" dirty="0" err="1" smtClean="0"/>
              <a:t>Tribulational</a:t>
            </a:r>
            <a:endParaRPr lang="en-US" dirty="0" smtClean="0"/>
          </a:p>
          <a:p>
            <a:pPr marL="0" indent="0" algn="ctr">
              <a:buFont typeface="Arial" panose="020B0604020202020204" pitchFamily="34" charset="0"/>
              <a:buNone/>
            </a:pPr>
            <a:r>
              <a:rPr lang="en-US" sz="2000" dirty="0" smtClean="0"/>
              <a:t>Mid-</a:t>
            </a:r>
            <a:r>
              <a:rPr lang="en-US" sz="2000" dirty="0" err="1" smtClean="0"/>
              <a:t>Trib</a:t>
            </a:r>
            <a:endParaRPr lang="en-US" sz="2000" dirty="0" smtClean="0"/>
          </a:p>
          <a:p>
            <a:pPr marL="0" indent="0" algn="ctr">
              <a:buFont typeface="Arial" panose="020B0604020202020204" pitchFamily="34" charset="0"/>
              <a:buNone/>
            </a:pPr>
            <a:endParaRPr lang="en-US" dirty="0" smtClean="0"/>
          </a:p>
        </p:txBody>
      </p:sp>
      <p:sp>
        <p:nvSpPr>
          <p:cNvPr id="23" name="Content Placeholder 5"/>
          <p:cNvSpPr txBox="1">
            <a:spLocks/>
          </p:cNvSpPr>
          <p:nvPr/>
        </p:nvSpPr>
        <p:spPr>
          <a:xfrm>
            <a:off x="8452873" y="3851655"/>
            <a:ext cx="2639547" cy="935497"/>
          </a:xfrm>
          <a:prstGeom prst="rect">
            <a:avLst/>
          </a:prstGeom>
          <a:ln w="127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Pre-</a:t>
            </a:r>
            <a:r>
              <a:rPr lang="en-US" dirty="0" err="1" smtClean="0"/>
              <a:t>Tribulational</a:t>
            </a:r>
            <a:endParaRPr lang="en-US" dirty="0" smtClean="0"/>
          </a:p>
          <a:p>
            <a:pPr marL="0" indent="0" algn="ctr">
              <a:buFont typeface="Arial" panose="020B0604020202020204" pitchFamily="34" charset="0"/>
              <a:buNone/>
            </a:pPr>
            <a:r>
              <a:rPr lang="en-US" sz="2000" dirty="0" smtClean="0"/>
              <a:t>Pre-</a:t>
            </a:r>
            <a:r>
              <a:rPr lang="en-US" sz="2000" dirty="0" err="1" smtClean="0"/>
              <a:t>Trib</a:t>
            </a:r>
            <a:endParaRPr lang="en-US" sz="2000" dirty="0" smtClean="0"/>
          </a:p>
          <a:p>
            <a:pPr marL="0" indent="0" algn="ctr">
              <a:buFont typeface="Arial" panose="020B0604020202020204" pitchFamily="34" charset="0"/>
              <a:buNone/>
            </a:pPr>
            <a:endParaRPr lang="en-US" dirty="0" smtClean="0"/>
          </a:p>
        </p:txBody>
      </p:sp>
      <p:sp>
        <p:nvSpPr>
          <p:cNvPr id="24" name="TextBox 23"/>
          <p:cNvSpPr txBox="1"/>
          <p:nvPr/>
        </p:nvSpPr>
        <p:spPr>
          <a:xfrm>
            <a:off x="8456232" y="2447371"/>
            <a:ext cx="2729753" cy="646331"/>
          </a:xfrm>
          <a:prstGeom prst="rect">
            <a:avLst/>
          </a:prstGeom>
          <a:noFill/>
        </p:spPr>
        <p:txBody>
          <a:bodyPr wrap="square" rtlCol="0">
            <a:spAutoFit/>
          </a:bodyPr>
          <a:lstStyle/>
          <a:p>
            <a:pPr algn="ctr"/>
            <a:r>
              <a:rPr lang="en-US" dirty="0" smtClean="0"/>
              <a:t>Jesus literally comes to reign on earth.</a:t>
            </a:r>
            <a:endParaRPr lang="en-US" dirty="0"/>
          </a:p>
        </p:txBody>
      </p:sp>
      <p:sp>
        <p:nvSpPr>
          <p:cNvPr id="25" name="TextBox 24"/>
          <p:cNvSpPr txBox="1"/>
          <p:nvPr/>
        </p:nvSpPr>
        <p:spPr>
          <a:xfrm>
            <a:off x="1377200" y="5553635"/>
            <a:ext cx="1150845" cy="369332"/>
          </a:xfrm>
          <a:prstGeom prst="rect">
            <a:avLst/>
          </a:prstGeom>
          <a:noFill/>
          <a:ln>
            <a:solidFill>
              <a:schemeClr val="tx1"/>
            </a:solidFill>
          </a:ln>
        </p:spPr>
        <p:txBody>
          <a:bodyPr wrap="square" rtlCol="0">
            <a:spAutoFit/>
          </a:bodyPr>
          <a:lstStyle/>
          <a:p>
            <a:pPr algn="ctr"/>
            <a:r>
              <a:rPr lang="en-US" dirty="0" smtClean="0"/>
              <a:t>Allegorical</a:t>
            </a:r>
            <a:endParaRPr lang="en-US" dirty="0"/>
          </a:p>
        </p:txBody>
      </p:sp>
      <p:sp>
        <p:nvSpPr>
          <p:cNvPr id="26" name="TextBox 25"/>
          <p:cNvSpPr txBox="1"/>
          <p:nvPr/>
        </p:nvSpPr>
        <p:spPr>
          <a:xfrm>
            <a:off x="9941575" y="5553635"/>
            <a:ext cx="1150845" cy="369332"/>
          </a:xfrm>
          <a:prstGeom prst="rect">
            <a:avLst/>
          </a:prstGeom>
          <a:noFill/>
          <a:ln>
            <a:solidFill>
              <a:schemeClr val="tx1"/>
            </a:solidFill>
          </a:ln>
        </p:spPr>
        <p:txBody>
          <a:bodyPr wrap="square" rtlCol="0">
            <a:spAutoFit/>
          </a:bodyPr>
          <a:lstStyle/>
          <a:p>
            <a:pPr algn="ctr"/>
            <a:r>
              <a:rPr lang="en-US" dirty="0" smtClean="0"/>
              <a:t>Literal</a:t>
            </a:r>
            <a:endParaRPr lang="en-US" dirty="0"/>
          </a:p>
        </p:txBody>
      </p:sp>
      <p:cxnSp>
        <p:nvCxnSpPr>
          <p:cNvPr id="28" name="Straight Arrow Connector 27"/>
          <p:cNvCxnSpPr>
            <a:stCxn id="25" idx="3"/>
            <a:endCxn id="26" idx="1"/>
          </p:cNvCxnSpPr>
          <p:nvPr/>
        </p:nvCxnSpPr>
        <p:spPr>
          <a:xfrm>
            <a:off x="2528045" y="5738301"/>
            <a:ext cx="741353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082988" y="5432612"/>
            <a:ext cx="2405900" cy="369332"/>
          </a:xfrm>
          <a:prstGeom prst="rect">
            <a:avLst/>
          </a:prstGeom>
          <a:noFill/>
        </p:spPr>
        <p:txBody>
          <a:bodyPr wrap="square" rtlCol="0">
            <a:spAutoFit/>
          </a:bodyPr>
          <a:lstStyle/>
          <a:p>
            <a:pPr algn="ctr"/>
            <a:r>
              <a:rPr lang="en-US" dirty="0" smtClean="0"/>
              <a:t>Hermeneutics</a:t>
            </a:r>
          </a:p>
        </p:txBody>
      </p:sp>
      <p:cxnSp>
        <p:nvCxnSpPr>
          <p:cNvPr id="31" name="Straight Connector 30"/>
          <p:cNvCxnSpPr>
            <a:stCxn id="24" idx="2"/>
          </p:cNvCxnSpPr>
          <p:nvPr/>
        </p:nvCxnSpPr>
        <p:spPr>
          <a:xfrm flipH="1">
            <a:off x="9821108" y="3093702"/>
            <a:ext cx="1" cy="3084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651869" y="3402106"/>
            <a:ext cx="71692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20" idx="0"/>
          </p:cNvCxnSpPr>
          <p:nvPr/>
        </p:nvCxnSpPr>
        <p:spPr>
          <a:xfrm>
            <a:off x="2651869" y="3402106"/>
            <a:ext cx="1" cy="449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2" idx="0"/>
          </p:cNvCxnSpPr>
          <p:nvPr/>
        </p:nvCxnSpPr>
        <p:spPr>
          <a:xfrm flipH="1" flipV="1">
            <a:off x="6169114" y="3402106"/>
            <a:ext cx="1" cy="449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23" idx="0"/>
          </p:cNvCxnSpPr>
          <p:nvPr/>
        </p:nvCxnSpPr>
        <p:spPr>
          <a:xfrm flipH="1" flipV="1">
            <a:off x="9772646" y="3402106"/>
            <a:ext cx="1" cy="4495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50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5" grpId="0" animBg="1"/>
      <p:bldP spid="26" grpId="0" animBg="1"/>
      <p:bldP spid="29" grpId="0"/>
    </p:bld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Church History Between Acts and 1700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3416320"/>
          </a:xfrm>
          <a:prstGeom prst="rect">
            <a:avLst/>
          </a:prstGeom>
          <a:noFill/>
        </p:spPr>
        <p:txBody>
          <a:bodyPr wrap="square" rtlCol="0">
            <a:spAutoFit/>
          </a:bodyPr>
          <a:lstStyle/>
          <a:p>
            <a:r>
              <a:rPr lang="en-US" sz="2400" dirty="0"/>
              <a:t>431 </a:t>
            </a:r>
            <a:r>
              <a:rPr lang="en-US" sz="2400" dirty="0" smtClean="0"/>
              <a:t>- Council </a:t>
            </a:r>
            <a:r>
              <a:rPr lang="en-US" sz="2400" dirty="0"/>
              <a:t>of </a:t>
            </a:r>
            <a:r>
              <a:rPr lang="en-US" sz="2400" dirty="0" smtClean="0"/>
              <a:t>Ephesus.</a:t>
            </a:r>
          </a:p>
          <a:p>
            <a:pPr marL="800100" lvl="1" indent="-342900">
              <a:buFont typeface="Arial" panose="020B0604020202020204" pitchFamily="34" charset="0"/>
              <a:buChar char="•"/>
            </a:pPr>
            <a:r>
              <a:rPr lang="en-US" sz="2400" dirty="0" smtClean="0"/>
              <a:t>Mary </a:t>
            </a:r>
            <a:r>
              <a:rPr lang="en-US" sz="2400" dirty="0"/>
              <a:t>worshiped as the </a:t>
            </a:r>
            <a:r>
              <a:rPr lang="en-US" sz="2400" dirty="0" smtClean="0"/>
              <a:t>“God Bearer.” </a:t>
            </a:r>
            <a:r>
              <a:rPr lang="en-US" sz="2400" dirty="0" err="1" smtClean="0"/>
              <a:t>Theotokos</a:t>
            </a:r>
            <a:r>
              <a:rPr lang="en-US" sz="2400" dirty="0" smtClean="0"/>
              <a:t>.</a:t>
            </a:r>
          </a:p>
          <a:p>
            <a:pPr marL="800100" lvl="1" indent="-342900">
              <a:buFont typeface="Arial" panose="020B0604020202020204" pitchFamily="34" charset="0"/>
              <a:buChar char="•"/>
            </a:pPr>
            <a:r>
              <a:rPr lang="en-US" sz="2400" dirty="0" smtClean="0"/>
              <a:t>Infant </a:t>
            </a:r>
            <a:r>
              <a:rPr lang="en-US" sz="2400" dirty="0"/>
              <a:t>baptism become compulsory in the </a:t>
            </a:r>
            <a:r>
              <a:rPr lang="en-US" sz="2400" dirty="0" smtClean="0"/>
              <a:t>western world </a:t>
            </a:r>
            <a:r>
              <a:rPr lang="en-US" sz="2400" dirty="0"/>
              <a:t>by 416</a:t>
            </a:r>
            <a:r>
              <a:rPr lang="en-US" sz="2400" dirty="0" smtClean="0"/>
              <a:t>.</a:t>
            </a:r>
            <a:endParaRPr lang="en-US" sz="2400" dirty="0"/>
          </a:p>
          <a:p>
            <a:r>
              <a:rPr lang="en-US" sz="2400" dirty="0" smtClean="0"/>
              <a:t>440 - </a:t>
            </a:r>
            <a:r>
              <a:rPr lang="en-US" sz="2400" dirty="0"/>
              <a:t>Leo the Great: “Bishop of Rome.”</a:t>
            </a:r>
          </a:p>
          <a:p>
            <a:r>
              <a:rPr lang="en-US" sz="2400" dirty="0"/>
              <a:t>445 </a:t>
            </a:r>
            <a:r>
              <a:rPr lang="en-US" sz="2400" dirty="0" smtClean="0"/>
              <a:t>- </a:t>
            </a:r>
            <a:r>
              <a:rPr lang="en-US" sz="2400" dirty="0" err="1" smtClean="0"/>
              <a:t>Valentian</a:t>
            </a:r>
            <a:r>
              <a:rPr lang="en-US" sz="2400" dirty="0" smtClean="0"/>
              <a:t> </a:t>
            </a:r>
            <a:r>
              <a:rPr lang="en-US" sz="2400" dirty="0"/>
              <a:t>confirmed as “Spiritual </a:t>
            </a:r>
            <a:r>
              <a:rPr lang="en-US" sz="2400" dirty="0" smtClean="0"/>
              <a:t>leader” </a:t>
            </a:r>
            <a:r>
              <a:rPr lang="en-US" sz="2400" dirty="0"/>
              <a:t>of Western Empire.</a:t>
            </a:r>
          </a:p>
          <a:p>
            <a:r>
              <a:rPr lang="en-US" sz="2400" dirty="0"/>
              <a:t>500 </a:t>
            </a:r>
            <a:r>
              <a:rPr lang="en-US" sz="2400" dirty="0" smtClean="0"/>
              <a:t>- Common </a:t>
            </a:r>
            <a:r>
              <a:rPr lang="en-US" sz="2400" dirty="0"/>
              <a:t>priestly dress code.</a:t>
            </a:r>
          </a:p>
          <a:p>
            <a:r>
              <a:rPr lang="en-US" sz="2400" dirty="0"/>
              <a:t>565 </a:t>
            </a:r>
            <a:r>
              <a:rPr lang="en-US" sz="2400" dirty="0" smtClean="0"/>
              <a:t>- Justinian</a:t>
            </a:r>
            <a:r>
              <a:rPr lang="en-US" sz="2400" dirty="0"/>
              <a:t>: state-ordained church.</a:t>
            </a:r>
          </a:p>
          <a:p>
            <a:r>
              <a:rPr lang="en-US" sz="2400" dirty="0"/>
              <a:t>607 </a:t>
            </a:r>
            <a:r>
              <a:rPr lang="en-US" sz="2400" dirty="0" smtClean="0"/>
              <a:t>- Boniface </a:t>
            </a:r>
            <a:r>
              <a:rPr lang="en-US" sz="2400" dirty="0"/>
              <a:t>III: 1st “Pope” of Catholic Church.</a:t>
            </a:r>
          </a:p>
          <a:p>
            <a:r>
              <a:rPr lang="en-US" sz="2400" dirty="0"/>
              <a:t>709 </a:t>
            </a:r>
            <a:r>
              <a:rPr lang="en-US" sz="2400" dirty="0" smtClean="0"/>
              <a:t>- Kissing </a:t>
            </a:r>
            <a:r>
              <a:rPr lang="en-US" sz="2400" dirty="0"/>
              <a:t>Pope’s foot begins.</a:t>
            </a:r>
          </a:p>
        </p:txBody>
      </p:sp>
    </p:spTree>
    <p:extLst>
      <p:ext uri="{BB962C8B-B14F-4D97-AF65-F5344CB8AC3E}">
        <p14:creationId xmlns:p14="http://schemas.microsoft.com/office/powerpoint/2010/main" val="2428693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Church History Between Acts and 1700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3785652"/>
          </a:xfrm>
          <a:prstGeom prst="rect">
            <a:avLst/>
          </a:prstGeom>
          <a:noFill/>
        </p:spPr>
        <p:txBody>
          <a:bodyPr wrap="square" rtlCol="0">
            <a:spAutoFit/>
          </a:bodyPr>
          <a:lstStyle/>
          <a:p>
            <a:r>
              <a:rPr lang="en-US" sz="2400" dirty="0"/>
              <a:t>786 </a:t>
            </a:r>
            <a:r>
              <a:rPr lang="en-US" sz="2400" dirty="0" smtClean="0"/>
              <a:t>- Worship </a:t>
            </a:r>
            <a:r>
              <a:rPr lang="en-US" sz="2400" dirty="0"/>
              <a:t>of images and relics develops.</a:t>
            </a:r>
          </a:p>
          <a:p>
            <a:r>
              <a:rPr lang="en-US" sz="2400" dirty="0"/>
              <a:t>850 </a:t>
            </a:r>
            <a:r>
              <a:rPr lang="en-US" sz="2400" dirty="0" smtClean="0"/>
              <a:t>- Use </a:t>
            </a:r>
            <a:r>
              <a:rPr lang="en-US" sz="2400" dirty="0"/>
              <a:t>of holy water begins.</a:t>
            </a:r>
          </a:p>
          <a:p>
            <a:r>
              <a:rPr lang="en-US" sz="2400" dirty="0"/>
              <a:t>995 </a:t>
            </a:r>
            <a:r>
              <a:rPr lang="en-US" sz="2400" dirty="0" smtClean="0"/>
              <a:t>- Canonization </a:t>
            </a:r>
            <a:r>
              <a:rPr lang="en-US" sz="2400" dirty="0"/>
              <a:t>of dead Saints.</a:t>
            </a:r>
          </a:p>
          <a:p>
            <a:r>
              <a:rPr lang="en-US" sz="2400" dirty="0"/>
              <a:t>998 </a:t>
            </a:r>
            <a:r>
              <a:rPr lang="en-US" sz="2400" dirty="0" smtClean="0"/>
              <a:t>- Fasting </a:t>
            </a:r>
            <a:r>
              <a:rPr lang="en-US" sz="2400" dirty="0"/>
              <a:t>on Fridays and before Lent.</a:t>
            </a:r>
          </a:p>
          <a:p>
            <a:r>
              <a:rPr lang="en-US" sz="2400" dirty="0"/>
              <a:t>1070 </a:t>
            </a:r>
            <a:r>
              <a:rPr lang="en-US" sz="2400" dirty="0" smtClean="0"/>
              <a:t>- Celibacy </a:t>
            </a:r>
            <a:r>
              <a:rPr lang="en-US" sz="2400" dirty="0"/>
              <a:t>of the priesthood instituted.</a:t>
            </a:r>
          </a:p>
          <a:p>
            <a:r>
              <a:rPr lang="en-US" sz="2400" dirty="0"/>
              <a:t>1090 </a:t>
            </a:r>
            <a:r>
              <a:rPr lang="en-US" sz="2400" dirty="0" smtClean="0"/>
              <a:t>- Prayer </a:t>
            </a:r>
            <a:r>
              <a:rPr lang="en-US" sz="2400" dirty="0"/>
              <a:t>beads adopted from paganism.</a:t>
            </a:r>
          </a:p>
          <a:p>
            <a:r>
              <a:rPr lang="en-US" sz="2400" dirty="0"/>
              <a:t>1184 </a:t>
            </a:r>
            <a:r>
              <a:rPr lang="en-US" sz="2400" dirty="0" smtClean="0"/>
              <a:t>- Inquisition begins.</a:t>
            </a:r>
          </a:p>
          <a:p>
            <a:pPr marL="800100" lvl="1" indent="-342900">
              <a:buFont typeface="Arial" panose="020B0604020202020204" pitchFamily="34" charset="0"/>
              <a:buChar char="•"/>
            </a:pPr>
            <a:r>
              <a:rPr lang="en-US" sz="2400" dirty="0" smtClean="0"/>
              <a:t>Jews</a:t>
            </a:r>
            <a:r>
              <a:rPr lang="en-US" sz="2400" dirty="0"/>
              <a:t>, witches, etc</a:t>
            </a:r>
            <a:r>
              <a:rPr lang="en-US" sz="2400" dirty="0" smtClean="0"/>
              <a:t>.</a:t>
            </a:r>
          </a:p>
          <a:p>
            <a:pPr marL="800100" lvl="1" indent="-342900">
              <a:buFont typeface="Arial" panose="020B0604020202020204" pitchFamily="34" charset="0"/>
              <a:buChar char="•"/>
            </a:pPr>
            <a:r>
              <a:rPr lang="en-US" sz="2400" dirty="0" smtClean="0"/>
              <a:t>Napoleon’s brother Joseph </a:t>
            </a:r>
            <a:r>
              <a:rPr lang="en-US" sz="2400" dirty="0"/>
              <a:t>declares it illegal in 1808</a:t>
            </a:r>
            <a:r>
              <a:rPr lang="en-US" sz="2400" dirty="0" smtClean="0"/>
              <a:t>.</a:t>
            </a:r>
          </a:p>
          <a:p>
            <a:pPr marL="800100" lvl="1" indent="-342900">
              <a:buFont typeface="Arial" panose="020B0604020202020204" pitchFamily="34" charset="0"/>
              <a:buChar char="•"/>
            </a:pPr>
            <a:r>
              <a:rPr lang="en-US" sz="2400" dirty="0" smtClean="0"/>
              <a:t>Last </a:t>
            </a:r>
            <a:r>
              <a:rPr lang="en-US" sz="2400" dirty="0"/>
              <a:t>heretic hanged </a:t>
            </a:r>
            <a:r>
              <a:rPr lang="en-US" sz="2400" dirty="0" smtClean="0"/>
              <a:t>in Valencia </a:t>
            </a:r>
            <a:r>
              <a:rPr lang="en-US" sz="2400" dirty="0"/>
              <a:t>Spain 1826, 18 years later.</a:t>
            </a:r>
          </a:p>
        </p:txBody>
      </p:sp>
    </p:spTree>
    <p:extLst>
      <p:ext uri="{BB962C8B-B14F-4D97-AF65-F5344CB8AC3E}">
        <p14:creationId xmlns:p14="http://schemas.microsoft.com/office/powerpoint/2010/main" val="94373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Church History Between Acts and 1700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4154984"/>
          </a:xfrm>
          <a:prstGeom prst="rect">
            <a:avLst/>
          </a:prstGeom>
          <a:noFill/>
        </p:spPr>
        <p:txBody>
          <a:bodyPr wrap="square" rtlCol="0">
            <a:spAutoFit/>
          </a:bodyPr>
          <a:lstStyle/>
          <a:p>
            <a:r>
              <a:rPr lang="en-US" sz="2400" dirty="0"/>
              <a:t>1254 </a:t>
            </a:r>
            <a:r>
              <a:rPr lang="en-US" sz="2400" dirty="0" smtClean="0"/>
              <a:t>- Pope </a:t>
            </a:r>
            <a:r>
              <a:rPr lang="en-US" sz="2400" dirty="0"/>
              <a:t>Innocence IV officially establishes sale of indulgences.</a:t>
            </a:r>
          </a:p>
          <a:p>
            <a:r>
              <a:rPr lang="en-US" sz="2400" dirty="0"/>
              <a:t>1215 </a:t>
            </a:r>
            <a:r>
              <a:rPr lang="en-US" sz="2400" dirty="0" smtClean="0"/>
              <a:t>- Transubstantiation </a:t>
            </a:r>
            <a:r>
              <a:rPr lang="en-US" sz="2400" dirty="0"/>
              <a:t>of water &amp; wine</a:t>
            </a:r>
          </a:p>
          <a:p>
            <a:r>
              <a:rPr lang="en-US" sz="2400" dirty="0"/>
              <a:t>1229 </a:t>
            </a:r>
            <a:r>
              <a:rPr lang="en-US" sz="2400" dirty="0" smtClean="0"/>
              <a:t>- Reading </a:t>
            </a:r>
            <a:r>
              <a:rPr lang="en-US" sz="2400" dirty="0"/>
              <a:t>the Bible forbidden to laymen.</a:t>
            </a:r>
          </a:p>
          <a:p>
            <a:r>
              <a:rPr lang="en-US" sz="2400" dirty="0"/>
              <a:t>1414 </a:t>
            </a:r>
            <a:r>
              <a:rPr lang="en-US" sz="2400" dirty="0" smtClean="0"/>
              <a:t>- Communion </a:t>
            </a:r>
            <a:r>
              <a:rPr lang="en-US" sz="2400" dirty="0"/>
              <a:t>cup forbidden to lay people.</a:t>
            </a:r>
          </a:p>
          <a:p>
            <a:r>
              <a:rPr lang="en-US" sz="2400" dirty="0"/>
              <a:t>1439 </a:t>
            </a:r>
            <a:r>
              <a:rPr lang="en-US" sz="2400" dirty="0" smtClean="0"/>
              <a:t>- Doctrine </a:t>
            </a:r>
            <a:r>
              <a:rPr lang="en-US" sz="2400" dirty="0"/>
              <a:t>of Purgatory decreed.</a:t>
            </a:r>
          </a:p>
          <a:p>
            <a:r>
              <a:rPr lang="en-US" sz="2400" dirty="0"/>
              <a:t>1492 </a:t>
            </a:r>
            <a:r>
              <a:rPr lang="en-US" sz="2400" dirty="0" smtClean="0"/>
              <a:t>- Jews </a:t>
            </a:r>
            <a:r>
              <a:rPr lang="en-US" sz="2400" dirty="0"/>
              <a:t>outlawed in Spain. Columbus sails</a:t>
            </a:r>
            <a:r>
              <a:rPr lang="en-US" sz="2400" dirty="0" smtClean="0"/>
              <a:t>.</a:t>
            </a:r>
          </a:p>
          <a:p>
            <a:r>
              <a:rPr lang="en-US" sz="2400" dirty="0"/>
              <a:t>1517 - Luther’s 95 Theses (Zwingli, </a:t>
            </a:r>
            <a:r>
              <a:rPr lang="en-US" sz="2400" dirty="0" err="1"/>
              <a:t>Melanchton</a:t>
            </a:r>
            <a:r>
              <a:rPr lang="en-US" sz="2400" dirty="0"/>
              <a:t>, Calvin, John</a:t>
            </a:r>
          </a:p>
          <a:p>
            <a:r>
              <a:rPr lang="en-US" sz="2400" dirty="0"/>
              <a:t>Knox, and others</a:t>
            </a:r>
            <a:r>
              <a:rPr lang="en-US" sz="2400" dirty="0" smtClean="0"/>
              <a:t>…).</a:t>
            </a:r>
          </a:p>
          <a:p>
            <a:r>
              <a:rPr lang="en-US" sz="2400" dirty="0"/>
              <a:t>1526 - Reversions to traditional forms of services (vs. “Anabaptists” et al.).</a:t>
            </a:r>
          </a:p>
          <a:p>
            <a:r>
              <a:rPr lang="en-US" sz="2400" dirty="0"/>
              <a:t>1530 - “All lay pastors teaching publicly are to be killed.”</a:t>
            </a:r>
          </a:p>
          <a:p>
            <a:pPr marL="800100" lvl="1" indent="-342900">
              <a:buFont typeface="Arial" panose="020B0604020202020204" pitchFamily="34" charset="0"/>
              <a:buChar char="•"/>
            </a:pPr>
            <a:r>
              <a:rPr lang="en-US" sz="2400" dirty="0" err="1"/>
              <a:t>Schwenckfeld</a:t>
            </a:r>
            <a:r>
              <a:rPr lang="en-US" sz="2400" dirty="0"/>
              <a:t> outlawed; disciples jailed</a:t>
            </a:r>
            <a:r>
              <a:rPr lang="en-US" sz="2400" dirty="0" smtClean="0"/>
              <a:t>.</a:t>
            </a:r>
            <a:endParaRPr lang="en-US" sz="2400" dirty="0"/>
          </a:p>
        </p:txBody>
      </p:sp>
    </p:spTree>
    <p:extLst>
      <p:ext uri="{BB962C8B-B14F-4D97-AF65-F5344CB8AC3E}">
        <p14:creationId xmlns:p14="http://schemas.microsoft.com/office/powerpoint/2010/main" val="1564635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Church History Between Acts and 1700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8147" y="2232561"/>
            <a:ext cx="9845895" cy="1569660"/>
          </a:xfrm>
          <a:prstGeom prst="rect">
            <a:avLst/>
          </a:prstGeom>
          <a:noFill/>
        </p:spPr>
        <p:txBody>
          <a:bodyPr wrap="square" rtlCol="0">
            <a:spAutoFit/>
          </a:bodyPr>
          <a:lstStyle/>
          <a:p>
            <a:r>
              <a:rPr lang="en-US" sz="2400" dirty="0" smtClean="0"/>
              <a:t>1545 </a:t>
            </a:r>
            <a:r>
              <a:rPr lang="en-US" sz="2400" dirty="0"/>
              <a:t>- Tradition granted equal authority with Bible (Council of</a:t>
            </a:r>
          </a:p>
          <a:p>
            <a:r>
              <a:rPr lang="en-US" sz="2400" dirty="0"/>
              <a:t>Trent).</a:t>
            </a:r>
            <a:endParaRPr lang="en-US" sz="2400" dirty="0" smtClean="0"/>
          </a:p>
          <a:p>
            <a:r>
              <a:rPr lang="en-US" sz="2400" dirty="0" smtClean="0"/>
              <a:t>1600 - </a:t>
            </a:r>
            <a:r>
              <a:rPr lang="en-US" sz="2400" dirty="0"/>
              <a:t>40 translations from the Latin Bible.</a:t>
            </a:r>
          </a:p>
          <a:p>
            <a:r>
              <a:rPr lang="en-US" sz="2400" dirty="0" smtClean="0"/>
              <a:t>1700 - </a:t>
            </a:r>
            <a:r>
              <a:rPr lang="en-US" sz="2400" dirty="0"/>
              <a:t>Huguenots (Claude </a:t>
            </a:r>
            <a:r>
              <a:rPr lang="en-US" sz="2400" dirty="0" err="1"/>
              <a:t>Brousson</a:t>
            </a:r>
            <a:r>
              <a:rPr lang="en-US" sz="2400" dirty="0"/>
              <a:t> publicly executed </a:t>
            </a:r>
            <a:r>
              <a:rPr lang="en-US" sz="2400" dirty="0" smtClean="0"/>
              <a:t>before 10,000</a:t>
            </a:r>
            <a:r>
              <a:rPr lang="en-US" sz="2400" dirty="0"/>
              <a:t>).</a:t>
            </a:r>
          </a:p>
        </p:txBody>
      </p:sp>
    </p:spTree>
    <p:extLst>
      <p:ext uri="{BB962C8B-B14F-4D97-AF65-F5344CB8AC3E}">
        <p14:creationId xmlns:p14="http://schemas.microsoft.com/office/powerpoint/2010/main" val="370813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Throne Room</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81669" y="2152186"/>
            <a:ext cx="1483112" cy="400110"/>
          </a:xfrm>
          <a:prstGeom prst="rect">
            <a:avLst/>
          </a:prstGeom>
          <a:noFill/>
        </p:spPr>
        <p:txBody>
          <a:bodyPr wrap="square" rtlCol="0">
            <a:spAutoFit/>
          </a:bodyPr>
          <a:lstStyle/>
          <a:p>
            <a:r>
              <a:rPr lang="el-GR" sz="2000" dirty="0" smtClean="0"/>
              <a:t>Μετὰ</a:t>
            </a:r>
            <a:r>
              <a:rPr lang="en-US" sz="2000" dirty="0" smtClean="0"/>
              <a:t> </a:t>
            </a:r>
            <a:r>
              <a:rPr lang="el-GR" sz="2000" dirty="0"/>
              <a:t>ταῦτα</a:t>
            </a:r>
            <a:endParaRPr lang="en-US" sz="2000" dirty="0"/>
          </a:p>
        </p:txBody>
      </p:sp>
      <p:sp>
        <p:nvSpPr>
          <p:cNvPr id="6" name="TextBox 5"/>
          <p:cNvSpPr txBox="1"/>
          <p:nvPr/>
        </p:nvSpPr>
        <p:spPr>
          <a:xfrm>
            <a:off x="1182029" y="3044283"/>
            <a:ext cx="8776010" cy="1200329"/>
          </a:xfrm>
          <a:prstGeom prst="rect">
            <a:avLst/>
          </a:prstGeom>
          <a:noFill/>
        </p:spPr>
        <p:txBody>
          <a:bodyPr wrap="square" rtlCol="0">
            <a:spAutoFit/>
          </a:bodyPr>
          <a:lstStyle/>
          <a:p>
            <a:r>
              <a:rPr lang="en-US" sz="2400" dirty="0"/>
              <a:t>After these things, I saw a door standing open in heaven. The first voice that I had heard speaking to me like a trumpet said, “Come up here, and I will show you what must happen after this.”</a:t>
            </a:r>
          </a:p>
        </p:txBody>
      </p:sp>
      <p:sp>
        <p:nvSpPr>
          <p:cNvPr id="7" name="Rectangle 6"/>
          <p:cNvSpPr/>
          <p:nvPr/>
        </p:nvSpPr>
        <p:spPr>
          <a:xfrm>
            <a:off x="1260088" y="3166946"/>
            <a:ext cx="2230244" cy="27878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4" idx="2"/>
          </p:cNvCxnSpPr>
          <p:nvPr/>
        </p:nvCxnSpPr>
        <p:spPr>
          <a:xfrm>
            <a:off x="1823225" y="2552296"/>
            <a:ext cx="551985" cy="6146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757639" y="3869473"/>
            <a:ext cx="1170878" cy="2899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186961" y="4938657"/>
            <a:ext cx="1483112" cy="400110"/>
          </a:xfrm>
          <a:prstGeom prst="rect">
            <a:avLst/>
          </a:prstGeom>
          <a:noFill/>
        </p:spPr>
        <p:txBody>
          <a:bodyPr wrap="square" rtlCol="0">
            <a:spAutoFit/>
          </a:bodyPr>
          <a:lstStyle/>
          <a:p>
            <a:r>
              <a:rPr lang="el-GR" sz="2000" dirty="0" smtClean="0"/>
              <a:t>Μετὰ</a:t>
            </a:r>
            <a:r>
              <a:rPr lang="en-US" sz="2000" dirty="0" smtClean="0"/>
              <a:t> </a:t>
            </a:r>
            <a:r>
              <a:rPr lang="el-GR" sz="2000" dirty="0"/>
              <a:t>ταῦτα</a:t>
            </a:r>
            <a:endParaRPr lang="en-US" sz="2000" dirty="0"/>
          </a:p>
        </p:txBody>
      </p:sp>
      <p:cxnSp>
        <p:nvCxnSpPr>
          <p:cNvPr id="15" name="Straight Connector 14"/>
          <p:cNvCxnSpPr>
            <a:stCxn id="13" idx="0"/>
            <a:endCxn id="12" idx="2"/>
          </p:cNvCxnSpPr>
          <p:nvPr/>
        </p:nvCxnSpPr>
        <p:spPr>
          <a:xfrm flipH="1" flipV="1">
            <a:off x="7343078" y="4159405"/>
            <a:ext cx="585439" cy="77925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701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2" grpId="0" animBg="1"/>
      <p:bldP spid="13"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8576" y="3133493"/>
            <a:ext cx="10169912" cy="830997"/>
          </a:xfrm>
          <a:prstGeom prst="rect">
            <a:avLst/>
          </a:prstGeom>
          <a:noFill/>
        </p:spPr>
        <p:txBody>
          <a:bodyPr wrap="square" rtlCol="0">
            <a:spAutoFit/>
          </a:bodyPr>
          <a:lstStyle/>
          <a:p>
            <a:pPr algn="ctr"/>
            <a:r>
              <a:rPr lang="en-US" sz="2400" dirty="0" smtClean="0"/>
              <a:t>John SAW, FELT, HEARD these things.  These weren’t just visions or some dream.</a:t>
            </a:r>
          </a:p>
          <a:p>
            <a:pPr algn="ctr"/>
            <a:r>
              <a:rPr lang="en-US" sz="2400" dirty="0" smtClean="0"/>
              <a:t>He was in the throne room of the universe as a witness to these events.</a:t>
            </a:r>
            <a:endParaRPr lang="en-US" sz="2400" dirty="0"/>
          </a:p>
        </p:txBody>
      </p:sp>
    </p:spTree>
    <p:extLst>
      <p:ext uri="{BB962C8B-B14F-4D97-AF65-F5344CB8AC3E}">
        <p14:creationId xmlns:p14="http://schemas.microsoft.com/office/powerpoint/2010/main" val="3667477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206306"/>
            <a:ext cx="2438400" cy="3761232"/>
          </a:xfrm>
          <a:prstGeom prst="rect">
            <a:avLst/>
          </a:prstGeom>
        </p:spPr>
      </p:pic>
    </p:spTree>
    <p:extLst>
      <p:ext uri="{BB962C8B-B14F-4D97-AF65-F5344CB8AC3E}">
        <p14:creationId xmlns:p14="http://schemas.microsoft.com/office/powerpoint/2010/main" val="1007567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11328" y="5431945"/>
            <a:ext cx="2482614" cy="1015663"/>
          </a:xfrm>
          <a:prstGeom prst="rect">
            <a:avLst/>
          </a:prstGeom>
          <a:noFill/>
        </p:spPr>
        <p:txBody>
          <a:bodyPr wrap="square" rtlCol="0">
            <a:spAutoFit/>
          </a:bodyPr>
          <a:lstStyle/>
          <a:p>
            <a:pPr algn="ctr"/>
            <a:r>
              <a:rPr lang="en-US" sz="2000" dirty="0" smtClean="0"/>
              <a:t>Origen </a:t>
            </a:r>
            <a:r>
              <a:rPr lang="en-US" sz="2000" dirty="0" err="1" smtClean="0"/>
              <a:t>Adamantius</a:t>
            </a:r>
            <a:endParaRPr lang="en-US" sz="2000" dirty="0"/>
          </a:p>
          <a:p>
            <a:pPr algn="ctr"/>
            <a:r>
              <a:rPr lang="en-US" sz="2000" dirty="0" smtClean="0"/>
              <a:t>Origen of Alexandria</a:t>
            </a:r>
          </a:p>
          <a:p>
            <a:pPr algn="ctr"/>
            <a:r>
              <a:rPr lang="en-US" sz="2000" dirty="0" smtClean="0"/>
              <a:t>AD 184-253</a:t>
            </a:r>
          </a:p>
        </p:txBody>
      </p:sp>
      <p:pic>
        <p:nvPicPr>
          <p:cNvPr id="9" name="Picture 8"/>
          <p:cNvPicPr>
            <a:picLocks/>
          </p:cNvPicPr>
          <p:nvPr/>
        </p:nvPicPr>
        <p:blipFill>
          <a:blip r:embed="rId3">
            <a:extLst>
              <a:ext uri="{28A0092B-C50C-407E-A947-70E740481C1C}">
                <a14:useLocalDpi xmlns:a14="http://schemas.microsoft.com/office/drawing/2010/main" val="0"/>
              </a:ext>
            </a:extLst>
          </a:blip>
          <a:stretch>
            <a:fillRect/>
          </a:stretch>
        </p:blipFill>
        <p:spPr>
          <a:xfrm>
            <a:off x="2011328" y="2193445"/>
            <a:ext cx="2286000" cy="311119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048" y="2193445"/>
            <a:ext cx="2286000" cy="3108960"/>
          </a:xfrm>
          <a:prstGeom prst="rect">
            <a:avLst/>
          </a:prstGeom>
        </p:spPr>
      </p:pic>
      <p:sp>
        <p:nvSpPr>
          <p:cNvPr id="12" name="TextBox 11"/>
          <p:cNvSpPr txBox="1"/>
          <p:nvPr/>
        </p:nvSpPr>
        <p:spPr>
          <a:xfrm>
            <a:off x="6332731" y="5431945"/>
            <a:ext cx="3669913" cy="707886"/>
          </a:xfrm>
          <a:prstGeom prst="rect">
            <a:avLst/>
          </a:prstGeom>
          <a:noFill/>
        </p:spPr>
        <p:txBody>
          <a:bodyPr wrap="square" rtlCol="0">
            <a:spAutoFit/>
          </a:bodyPr>
          <a:lstStyle/>
          <a:p>
            <a:pPr algn="ctr"/>
            <a:r>
              <a:rPr lang="en-US" sz="2000" dirty="0" smtClean="0"/>
              <a:t>Augustin of Hippo</a:t>
            </a:r>
          </a:p>
          <a:p>
            <a:pPr algn="ctr"/>
            <a:r>
              <a:rPr lang="en-US" sz="2000" dirty="0" smtClean="0"/>
              <a:t>AD 354-430</a:t>
            </a:r>
            <a:endParaRPr lang="en-US" sz="2000" dirty="0"/>
          </a:p>
        </p:txBody>
      </p:sp>
    </p:spTree>
    <p:extLst>
      <p:ext uri="{BB962C8B-B14F-4D97-AF65-F5344CB8AC3E}">
        <p14:creationId xmlns:p14="http://schemas.microsoft.com/office/powerpoint/2010/main" val="3050759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12996" y="2907856"/>
            <a:ext cx="4393580" cy="1200329"/>
          </a:xfrm>
          <a:prstGeom prst="rect">
            <a:avLst/>
          </a:prstGeom>
          <a:noFill/>
        </p:spPr>
        <p:txBody>
          <a:bodyPr wrap="square" rtlCol="0">
            <a:spAutoFit/>
          </a:bodyPr>
          <a:lstStyle/>
          <a:p>
            <a:pPr algn="ctr"/>
            <a:r>
              <a:rPr lang="en-US" sz="7200" dirty="0" smtClean="0"/>
              <a:t>24 Elders</a:t>
            </a:r>
          </a:p>
        </p:txBody>
      </p:sp>
      <p:sp>
        <p:nvSpPr>
          <p:cNvPr id="4" name="TextBox 3"/>
          <p:cNvSpPr txBox="1"/>
          <p:nvPr/>
        </p:nvSpPr>
        <p:spPr>
          <a:xfrm>
            <a:off x="4716966" y="4163941"/>
            <a:ext cx="2185639" cy="461665"/>
          </a:xfrm>
          <a:prstGeom prst="rect">
            <a:avLst/>
          </a:prstGeom>
          <a:noFill/>
        </p:spPr>
        <p:txBody>
          <a:bodyPr wrap="square" rtlCol="0">
            <a:spAutoFit/>
          </a:bodyPr>
          <a:lstStyle/>
          <a:p>
            <a:r>
              <a:rPr lang="en-US" sz="2400" dirty="0" smtClean="0"/>
              <a:t>Who are they?</a:t>
            </a:r>
            <a:endParaRPr lang="en-US" sz="2400" dirty="0"/>
          </a:p>
        </p:txBody>
      </p:sp>
    </p:spTree>
    <p:extLst>
      <p:ext uri="{BB962C8B-B14F-4D97-AF65-F5344CB8AC3E}">
        <p14:creationId xmlns:p14="http://schemas.microsoft.com/office/powerpoint/2010/main" val="3850998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4190968918"/>
              </p:ext>
            </p:extLst>
          </p:nvPr>
        </p:nvGraphicFramePr>
        <p:xfrm>
          <a:off x="3392905" y="3196096"/>
          <a:ext cx="5584840" cy="457200"/>
        </p:xfrm>
        <a:graphic>
          <a:graphicData uri="http://schemas.openxmlformats.org/drawingml/2006/table">
            <a:tbl>
              <a:tblPr>
                <a:tableStyleId>{073A0DAA-6AF3-43AB-8588-CEC1D06C72B9}</a:tableStyleId>
              </a:tblPr>
              <a:tblGrid>
                <a:gridCol w="3572520"/>
                <a:gridCol w="2012320"/>
              </a:tblGrid>
              <a:tr h="437753">
                <a:tc>
                  <a:txBody>
                    <a:bodyPr/>
                    <a:lstStyle/>
                    <a:p>
                      <a:r>
                        <a:rPr lang="en-US" sz="2400" dirty="0" smtClean="0"/>
                        <a:t>Not the Tribulation</a:t>
                      </a:r>
                      <a:r>
                        <a:rPr lang="en-US" sz="2400" baseline="0" dirty="0" smtClean="0"/>
                        <a:t> Saints</a:t>
                      </a:r>
                      <a:endParaRPr lang="en-US" sz="2400" dirty="0"/>
                    </a:p>
                  </a:txBody>
                  <a:tcPr>
                    <a:solidFill>
                      <a:schemeClr val="bg1"/>
                    </a:solidFill>
                  </a:tcPr>
                </a:tc>
                <a:tc>
                  <a:txBody>
                    <a:bodyPr/>
                    <a:lstStyle/>
                    <a:p>
                      <a:pPr algn="r"/>
                      <a:r>
                        <a:rPr lang="en-US" sz="2400" dirty="0" smtClean="0"/>
                        <a:t>Rev 7:13-14</a:t>
                      </a:r>
                      <a:endParaRPr lang="en-US" sz="2400" dirty="0"/>
                    </a:p>
                  </a:txBody>
                  <a:tcPr>
                    <a:solidFill>
                      <a:schemeClr val="bg1"/>
                    </a:solidFill>
                  </a:tcPr>
                </a:tc>
              </a:tr>
            </a:tbl>
          </a:graphicData>
        </a:graphic>
      </p:graphicFrame>
      <p:sp>
        <p:nvSpPr>
          <p:cNvPr id="6" name="Rectangle 5"/>
          <p:cNvSpPr/>
          <p:nvPr/>
        </p:nvSpPr>
        <p:spPr>
          <a:xfrm>
            <a:off x="5184275" y="2296481"/>
            <a:ext cx="2638864" cy="584775"/>
          </a:xfrm>
          <a:prstGeom prst="rect">
            <a:avLst/>
          </a:prstGeom>
        </p:spPr>
        <p:txBody>
          <a:bodyPr wrap="none">
            <a:spAutoFit/>
          </a:bodyPr>
          <a:lstStyle/>
          <a:p>
            <a:r>
              <a:rPr lang="en-US" sz="3200" dirty="0"/>
              <a:t>Who are they?</a:t>
            </a:r>
          </a:p>
        </p:txBody>
      </p:sp>
      <p:graphicFrame>
        <p:nvGraphicFramePr>
          <p:cNvPr id="9" name="Table 8"/>
          <p:cNvGraphicFramePr>
            <a:graphicFrameLocks noGrp="1"/>
          </p:cNvGraphicFramePr>
          <p:nvPr>
            <p:extLst>
              <p:ext uri="{D42A27DB-BD31-4B8C-83A1-F6EECF244321}">
                <p14:modId xmlns:p14="http://schemas.microsoft.com/office/powerpoint/2010/main" val="3089204716"/>
              </p:ext>
            </p:extLst>
          </p:nvPr>
        </p:nvGraphicFramePr>
        <p:xfrm>
          <a:off x="3392904" y="3752257"/>
          <a:ext cx="5572965" cy="457200"/>
        </p:xfrm>
        <a:graphic>
          <a:graphicData uri="http://schemas.openxmlformats.org/drawingml/2006/table">
            <a:tbl>
              <a:tblPr>
                <a:tableStyleId>{073A0DAA-6AF3-43AB-8588-CEC1D06C72B9}</a:tableStyleId>
              </a:tblPr>
              <a:tblGrid>
                <a:gridCol w="3564924"/>
                <a:gridCol w="2008041"/>
              </a:tblGrid>
              <a:tr h="370840">
                <a:tc>
                  <a:txBody>
                    <a:bodyPr/>
                    <a:lstStyle/>
                    <a:p>
                      <a:r>
                        <a:rPr lang="en-US" sz="2400" dirty="0" smtClean="0"/>
                        <a:t>Not Angels </a:t>
                      </a:r>
                      <a:endParaRPr lang="en-US" sz="2400" dirty="0"/>
                    </a:p>
                  </a:txBody>
                  <a:tcPr>
                    <a:solidFill>
                      <a:schemeClr val="bg1"/>
                    </a:solidFill>
                  </a:tcPr>
                </a:tc>
                <a:tc>
                  <a:txBody>
                    <a:bodyPr/>
                    <a:lstStyle/>
                    <a:p>
                      <a:pPr algn="r"/>
                      <a:r>
                        <a:rPr lang="en-US" sz="2400" dirty="0" smtClean="0"/>
                        <a:t>Rev 7:11</a:t>
                      </a:r>
                      <a:endParaRPr lang="en-US" sz="2400" dirty="0"/>
                    </a:p>
                  </a:txBody>
                  <a:tcPr>
                    <a:solidFill>
                      <a:schemeClr val="bg1"/>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600927325"/>
              </p:ext>
            </p:extLst>
          </p:nvPr>
        </p:nvGraphicFramePr>
        <p:xfrm>
          <a:off x="3392905" y="4355918"/>
          <a:ext cx="5572965" cy="457200"/>
        </p:xfrm>
        <a:graphic>
          <a:graphicData uri="http://schemas.openxmlformats.org/drawingml/2006/table">
            <a:tbl>
              <a:tblPr>
                <a:tableStyleId>{073A0DAA-6AF3-43AB-8588-CEC1D06C72B9}</a:tableStyleId>
              </a:tblPr>
              <a:tblGrid>
                <a:gridCol w="3564924"/>
                <a:gridCol w="2008041"/>
              </a:tblGrid>
              <a:tr h="370840">
                <a:tc>
                  <a:txBody>
                    <a:bodyPr/>
                    <a:lstStyle/>
                    <a:p>
                      <a:r>
                        <a:rPr lang="en-US" sz="2400" dirty="0" smtClean="0"/>
                        <a:t>Not the Nation of Israel </a:t>
                      </a:r>
                      <a:endParaRPr lang="en-US" sz="2400" dirty="0"/>
                    </a:p>
                  </a:txBody>
                  <a:tcPr>
                    <a:solidFill>
                      <a:schemeClr val="bg1"/>
                    </a:solidFill>
                  </a:tcPr>
                </a:tc>
                <a:tc>
                  <a:txBody>
                    <a:bodyPr/>
                    <a:lstStyle/>
                    <a:p>
                      <a:pPr algn="r"/>
                      <a:r>
                        <a:rPr lang="en-US" sz="2400" dirty="0" smtClean="0"/>
                        <a:t>Rev 7 &amp; 12</a:t>
                      </a:r>
                      <a:endParaRPr lang="en-US" sz="2400" dirty="0"/>
                    </a:p>
                  </a:txBody>
                  <a:tcPr>
                    <a:solidFill>
                      <a:schemeClr val="bg1"/>
                    </a:solidFill>
                  </a:tcPr>
                </a:tc>
              </a:tr>
            </a:tbl>
          </a:graphicData>
        </a:graphic>
      </p:graphicFrame>
    </p:spTree>
    <p:extLst>
      <p:ext uri="{BB962C8B-B14F-4D97-AF65-F5344CB8AC3E}">
        <p14:creationId xmlns:p14="http://schemas.microsoft.com/office/powerpoint/2010/main" val="1007567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Revelation </a:t>
            </a:r>
            <a:r>
              <a:rPr lang="en-US" dirty="0" smtClean="0"/>
              <a:t>1</a:t>
            </a:r>
            <a:endParaRPr lang="en-US" dirty="0"/>
          </a:p>
        </p:txBody>
      </p:sp>
      <p:sp>
        <p:nvSpPr>
          <p:cNvPr id="3" name="Content Placeholder 2"/>
          <p:cNvSpPr>
            <a:spLocks noGrp="1"/>
          </p:cNvSpPr>
          <p:nvPr>
            <p:ph idx="1"/>
          </p:nvPr>
        </p:nvSpPr>
        <p:spPr>
          <a:xfrm>
            <a:off x="838200" y="1825625"/>
            <a:ext cx="10515600" cy="3678360"/>
          </a:xfrm>
        </p:spPr>
        <p:txBody>
          <a:bodyPr>
            <a:normAutofit lnSpcReduction="10000"/>
          </a:bodyPr>
          <a:lstStyle/>
          <a:p>
            <a:r>
              <a:rPr lang="en-US" b="1" dirty="0" smtClean="0"/>
              <a:t>Physical description of glorified Jesus.</a:t>
            </a:r>
          </a:p>
          <a:p>
            <a:pPr lvl="1"/>
            <a:r>
              <a:rPr lang="en-US" dirty="0" smtClean="0"/>
              <a:t>Description features will also be used in the letters.</a:t>
            </a:r>
          </a:p>
          <a:p>
            <a:pPr marL="0" indent="0">
              <a:buNone/>
            </a:pPr>
            <a:endParaRPr lang="en-US" dirty="0" smtClean="0"/>
          </a:p>
          <a:p>
            <a:r>
              <a:rPr lang="en-US" b="1" dirty="0" smtClean="0"/>
              <a:t>The Bible does use figures of speech.</a:t>
            </a:r>
          </a:p>
          <a:p>
            <a:pPr lvl="1"/>
            <a:r>
              <a:rPr lang="en-US" dirty="0" smtClean="0"/>
              <a:t>Similes</a:t>
            </a:r>
          </a:p>
          <a:p>
            <a:pPr lvl="1"/>
            <a:r>
              <a:rPr lang="en-US" dirty="0" smtClean="0"/>
              <a:t>Metaphors</a:t>
            </a:r>
            <a:endParaRPr lang="en-US" dirty="0"/>
          </a:p>
          <a:p>
            <a:pPr lvl="1"/>
            <a:r>
              <a:rPr lang="en-US" dirty="0" smtClean="0"/>
              <a:t>Over 200 uses of figures of speech.</a:t>
            </a:r>
          </a:p>
          <a:p>
            <a:pPr lvl="1"/>
            <a:r>
              <a:rPr lang="en-US" dirty="0" smtClean="0"/>
              <a:t>Figures of Speech Used in the Bible by E. W. </a:t>
            </a:r>
            <a:r>
              <a:rPr lang="en-US" dirty="0" err="1" smtClean="0"/>
              <a:t>Bullinger</a:t>
            </a:r>
            <a:r>
              <a:rPr lang="en-US" dirty="0" smtClean="0"/>
              <a:t> (1837-1913)</a:t>
            </a:r>
          </a:p>
          <a:p>
            <a:pPr lvl="2"/>
            <a:r>
              <a:rPr lang="en-US" dirty="0" smtClean="0"/>
              <a:t>I have a copy on my pad computer</a:t>
            </a:r>
          </a:p>
        </p:txBody>
      </p:sp>
    </p:spTree>
    <p:extLst>
      <p:ext uri="{BB962C8B-B14F-4D97-AF65-F5344CB8AC3E}">
        <p14:creationId xmlns:p14="http://schemas.microsoft.com/office/powerpoint/2010/main" val="96132860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184275" y="2296481"/>
            <a:ext cx="2638864" cy="584775"/>
          </a:xfrm>
          <a:prstGeom prst="rect">
            <a:avLst/>
          </a:prstGeom>
        </p:spPr>
        <p:txBody>
          <a:bodyPr wrap="none">
            <a:spAutoFit/>
          </a:bodyPr>
          <a:lstStyle/>
          <a:p>
            <a:r>
              <a:rPr lang="en-US" sz="3200" dirty="0"/>
              <a:t>Who are they?</a:t>
            </a:r>
          </a:p>
        </p:txBody>
      </p:sp>
      <p:sp>
        <p:nvSpPr>
          <p:cNvPr id="5" name="TextBox 4"/>
          <p:cNvSpPr txBox="1"/>
          <p:nvPr/>
        </p:nvSpPr>
        <p:spPr>
          <a:xfrm>
            <a:off x="950036" y="3158834"/>
            <a:ext cx="2660073" cy="830997"/>
          </a:xfrm>
          <a:prstGeom prst="rect">
            <a:avLst/>
          </a:prstGeom>
          <a:noFill/>
        </p:spPr>
        <p:txBody>
          <a:bodyPr wrap="square" rtlCol="0">
            <a:spAutoFit/>
          </a:bodyPr>
          <a:lstStyle/>
          <a:p>
            <a:pPr algn="ctr"/>
            <a:r>
              <a:rPr lang="en-US" sz="2400" dirty="0" smtClean="0"/>
              <a:t>They sit on thrones</a:t>
            </a:r>
          </a:p>
          <a:p>
            <a:pPr algn="ctr"/>
            <a:r>
              <a:rPr lang="en-US" sz="2400" dirty="0" smtClean="0"/>
              <a:t>(Rev 3:21)</a:t>
            </a:r>
            <a:endParaRPr lang="en-US" sz="2400" dirty="0"/>
          </a:p>
        </p:txBody>
      </p:sp>
      <p:sp>
        <p:nvSpPr>
          <p:cNvPr id="7" name="TextBox 6"/>
          <p:cNvSpPr txBox="1"/>
          <p:nvPr/>
        </p:nvSpPr>
        <p:spPr>
          <a:xfrm>
            <a:off x="2690082" y="4946670"/>
            <a:ext cx="2945081" cy="830997"/>
          </a:xfrm>
          <a:prstGeom prst="rect">
            <a:avLst/>
          </a:prstGeom>
          <a:noFill/>
        </p:spPr>
        <p:txBody>
          <a:bodyPr wrap="square" rtlCol="0">
            <a:spAutoFit/>
          </a:bodyPr>
          <a:lstStyle/>
          <a:p>
            <a:pPr algn="ctr"/>
            <a:r>
              <a:rPr lang="en-US" sz="2400" dirty="0" smtClean="0"/>
              <a:t>Wearing white robes</a:t>
            </a:r>
          </a:p>
          <a:p>
            <a:pPr algn="ctr"/>
            <a:r>
              <a:rPr lang="en-US" sz="2400" dirty="0" smtClean="0"/>
              <a:t>(Rev 3:25)</a:t>
            </a:r>
            <a:endParaRPr lang="en-US" sz="2400" dirty="0"/>
          </a:p>
        </p:txBody>
      </p:sp>
      <p:sp>
        <p:nvSpPr>
          <p:cNvPr id="8" name="TextBox 7"/>
          <p:cNvSpPr txBox="1"/>
          <p:nvPr/>
        </p:nvSpPr>
        <p:spPr>
          <a:xfrm>
            <a:off x="5054917" y="2974167"/>
            <a:ext cx="2897580" cy="1200329"/>
          </a:xfrm>
          <a:prstGeom prst="rect">
            <a:avLst/>
          </a:prstGeom>
          <a:noFill/>
        </p:spPr>
        <p:txBody>
          <a:bodyPr wrap="square" rtlCol="0">
            <a:spAutoFit/>
          </a:bodyPr>
          <a:lstStyle/>
          <a:p>
            <a:pPr algn="ctr"/>
            <a:r>
              <a:rPr lang="en-US" sz="2400" dirty="0" smtClean="0"/>
              <a:t>Wearing crowns of gold</a:t>
            </a:r>
          </a:p>
          <a:p>
            <a:pPr algn="ctr"/>
            <a:r>
              <a:rPr lang="en-US" sz="2400" dirty="0" smtClean="0"/>
              <a:t>(Rev 2:10; 3:11)</a:t>
            </a:r>
          </a:p>
        </p:txBody>
      </p:sp>
      <p:sp>
        <p:nvSpPr>
          <p:cNvPr id="12" name="TextBox 11"/>
          <p:cNvSpPr txBox="1"/>
          <p:nvPr/>
        </p:nvSpPr>
        <p:spPr>
          <a:xfrm>
            <a:off x="7061846" y="4946670"/>
            <a:ext cx="2517569" cy="1200329"/>
          </a:xfrm>
          <a:prstGeom prst="rect">
            <a:avLst/>
          </a:prstGeom>
          <a:noFill/>
        </p:spPr>
        <p:txBody>
          <a:bodyPr wrap="square" rtlCol="0">
            <a:spAutoFit/>
          </a:bodyPr>
          <a:lstStyle/>
          <a:p>
            <a:pPr algn="ctr"/>
            <a:r>
              <a:rPr lang="en-US" sz="2400" dirty="0" smtClean="0"/>
              <a:t>They sing a song of the redeemed</a:t>
            </a:r>
          </a:p>
          <a:p>
            <a:pPr algn="ctr"/>
            <a:r>
              <a:rPr lang="en-US" sz="2400" dirty="0" smtClean="0"/>
              <a:t>(Rev 5:9,10)</a:t>
            </a:r>
          </a:p>
        </p:txBody>
      </p:sp>
      <p:sp>
        <p:nvSpPr>
          <p:cNvPr id="13" name="TextBox 12"/>
          <p:cNvSpPr txBox="1"/>
          <p:nvPr/>
        </p:nvSpPr>
        <p:spPr>
          <a:xfrm>
            <a:off x="8781802" y="2974167"/>
            <a:ext cx="2553195" cy="1569660"/>
          </a:xfrm>
          <a:prstGeom prst="rect">
            <a:avLst/>
          </a:prstGeom>
          <a:noFill/>
        </p:spPr>
        <p:txBody>
          <a:bodyPr wrap="square" rtlCol="0">
            <a:spAutoFit/>
          </a:bodyPr>
          <a:lstStyle/>
          <a:p>
            <a:pPr algn="ctr"/>
            <a:r>
              <a:rPr lang="en-US" sz="2400" dirty="0" smtClean="0"/>
              <a:t>They are named Elders and Kings and Priests</a:t>
            </a:r>
          </a:p>
          <a:p>
            <a:pPr algn="ctr"/>
            <a:r>
              <a:rPr lang="en-US" sz="2400" dirty="0" smtClean="0"/>
              <a:t>(Rev 5:10)</a:t>
            </a:r>
            <a:endParaRPr lang="en-US" sz="2400" dirty="0"/>
          </a:p>
        </p:txBody>
      </p:sp>
    </p:spTree>
    <p:extLst>
      <p:ext uri="{BB962C8B-B14F-4D97-AF65-F5344CB8AC3E}">
        <p14:creationId xmlns:p14="http://schemas.microsoft.com/office/powerpoint/2010/main" val="1052330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2" grpId="0"/>
      <p:bldP spid="13"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8147" y="2296480"/>
            <a:ext cx="10677167" cy="1569660"/>
          </a:xfrm>
          <a:prstGeom prst="rect">
            <a:avLst/>
          </a:prstGeom>
        </p:spPr>
        <p:txBody>
          <a:bodyPr wrap="square">
            <a:spAutoFit/>
          </a:bodyPr>
          <a:lstStyle/>
          <a:p>
            <a:pPr algn="ctr"/>
            <a:r>
              <a:rPr lang="en-US" sz="3200" dirty="0"/>
              <a:t>Flashes of lightning, noises, and peals of thunder came from the throne. Burning in front of the throne were seven flaming torches, which are the seven spirits of God.</a:t>
            </a:r>
          </a:p>
        </p:txBody>
      </p:sp>
    </p:spTree>
    <p:extLst>
      <p:ext uri="{BB962C8B-B14F-4D97-AF65-F5344CB8AC3E}">
        <p14:creationId xmlns:p14="http://schemas.microsoft.com/office/powerpoint/2010/main" val="1317841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8146" y="2557737"/>
            <a:ext cx="10677167" cy="2554545"/>
          </a:xfrm>
          <a:prstGeom prst="rect">
            <a:avLst/>
          </a:prstGeom>
        </p:spPr>
        <p:txBody>
          <a:bodyPr wrap="square">
            <a:spAutoFit/>
          </a:bodyPr>
          <a:lstStyle/>
          <a:p>
            <a:pPr algn="ctr"/>
            <a:r>
              <a:rPr lang="en-US" sz="3200" dirty="0" smtClean="0"/>
              <a:t>The word translated to beast in some translations is the Greek word </a:t>
            </a:r>
            <a:r>
              <a:rPr lang="en-US" sz="3200" dirty="0" err="1" smtClean="0"/>
              <a:t>zoa</a:t>
            </a:r>
            <a:r>
              <a:rPr lang="en-US" sz="3200" dirty="0" smtClean="0"/>
              <a:t>.</a:t>
            </a:r>
          </a:p>
          <a:p>
            <a:pPr algn="ctr"/>
            <a:endParaRPr lang="en-US" sz="3200" dirty="0" smtClean="0"/>
          </a:p>
          <a:p>
            <a:pPr algn="ctr"/>
            <a:r>
              <a:rPr lang="en-US" sz="3200" dirty="0" smtClean="0"/>
              <a:t>The word thereon is what we think of as a ravenous beast. A </a:t>
            </a:r>
            <a:r>
              <a:rPr lang="en-US" sz="3200" dirty="0" err="1" smtClean="0"/>
              <a:t>zoa</a:t>
            </a:r>
            <a:r>
              <a:rPr lang="en-US" sz="3200" dirty="0" smtClean="0"/>
              <a:t> is a living creature.</a:t>
            </a:r>
            <a:endParaRPr lang="en-US" sz="3200" dirty="0"/>
          </a:p>
        </p:txBody>
      </p:sp>
    </p:spTree>
    <p:extLst>
      <p:ext uri="{BB962C8B-B14F-4D97-AF65-F5344CB8AC3E}">
        <p14:creationId xmlns:p14="http://schemas.microsoft.com/office/powerpoint/2010/main" val="1207244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8145" y="3675123"/>
            <a:ext cx="10677167" cy="1077218"/>
          </a:xfrm>
          <a:prstGeom prst="rect">
            <a:avLst/>
          </a:prstGeom>
        </p:spPr>
        <p:txBody>
          <a:bodyPr wrap="square">
            <a:spAutoFit/>
          </a:bodyPr>
          <a:lstStyle/>
          <a:p>
            <a:pPr algn="ctr"/>
            <a:r>
              <a:rPr lang="en-US" sz="3200" dirty="0" smtClean="0"/>
              <a:t>The description of the four living creatures should bring to mind Ezekiel’s description at the river </a:t>
            </a:r>
            <a:r>
              <a:rPr lang="en-US" sz="3200" dirty="0" err="1" smtClean="0"/>
              <a:t>Chebar</a:t>
            </a:r>
            <a:r>
              <a:rPr lang="en-US" sz="3200" dirty="0" smtClean="0"/>
              <a:t>.</a:t>
            </a:r>
            <a:endParaRPr lang="en-US" sz="3200" dirty="0"/>
          </a:p>
        </p:txBody>
      </p:sp>
      <p:sp>
        <p:nvSpPr>
          <p:cNvPr id="4" name="TextBox 3"/>
          <p:cNvSpPr txBox="1"/>
          <p:nvPr/>
        </p:nvSpPr>
        <p:spPr>
          <a:xfrm>
            <a:off x="3722286" y="2458193"/>
            <a:ext cx="4868883" cy="707886"/>
          </a:xfrm>
          <a:prstGeom prst="rect">
            <a:avLst/>
          </a:prstGeom>
          <a:noFill/>
        </p:spPr>
        <p:txBody>
          <a:bodyPr wrap="square" rtlCol="0">
            <a:spAutoFit/>
          </a:bodyPr>
          <a:lstStyle/>
          <a:p>
            <a:r>
              <a:rPr lang="en-US" sz="4000" dirty="0" smtClean="0"/>
              <a:t>The Throne Guardians</a:t>
            </a:r>
            <a:endParaRPr lang="en-US" sz="4000" dirty="0"/>
          </a:p>
        </p:txBody>
      </p:sp>
    </p:spTree>
    <p:extLst>
      <p:ext uri="{BB962C8B-B14F-4D97-AF65-F5344CB8AC3E}">
        <p14:creationId xmlns:p14="http://schemas.microsoft.com/office/powerpoint/2010/main" val="1444737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Throne Room</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043549" y="4168054"/>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Levi</a:t>
            </a:r>
          </a:p>
        </p:txBody>
      </p:sp>
      <p:grpSp>
        <p:nvGrpSpPr>
          <p:cNvPr id="27" name="Group 26"/>
          <p:cNvGrpSpPr/>
          <p:nvPr/>
        </p:nvGrpSpPr>
        <p:grpSpPr>
          <a:xfrm>
            <a:off x="6759669" y="3979593"/>
            <a:ext cx="3417126" cy="1107996"/>
            <a:chOff x="902525" y="2306483"/>
            <a:chExt cx="3417126" cy="1107996"/>
          </a:xfrm>
        </p:grpSpPr>
        <p:sp>
          <p:nvSpPr>
            <p:cNvPr id="21" name="TextBox 20"/>
            <p:cNvSpPr txBox="1"/>
            <p:nvPr/>
          </p:nvSpPr>
          <p:spPr>
            <a:xfrm>
              <a:off x="902525" y="2410691"/>
              <a:ext cx="1846617" cy="923330"/>
            </a:xfrm>
            <a:prstGeom prst="rect">
              <a:avLst/>
            </a:prstGeom>
            <a:noFill/>
          </p:spPr>
          <p:txBody>
            <a:bodyPr wrap="square" rtlCol="0">
              <a:spAutoFit/>
            </a:bodyPr>
            <a:lstStyle/>
            <a:p>
              <a:r>
                <a:rPr lang="en-US" dirty="0" smtClean="0"/>
                <a:t>Judah – 74,600</a:t>
              </a:r>
            </a:p>
            <a:p>
              <a:r>
                <a:rPr lang="en-US" dirty="0" smtClean="0"/>
                <a:t>Issachar – 54,400</a:t>
              </a:r>
            </a:p>
            <a:p>
              <a:r>
                <a:rPr lang="en-US" dirty="0" smtClean="0"/>
                <a:t>Zebulun – 57,400</a:t>
              </a:r>
              <a:endParaRPr lang="en-US" dirty="0"/>
            </a:p>
          </p:txBody>
        </p:sp>
        <p:sp>
          <p:nvSpPr>
            <p:cNvPr id="25" name="TextBox 24"/>
            <p:cNvSpPr txBox="1"/>
            <p:nvPr/>
          </p:nvSpPr>
          <p:spPr>
            <a:xfrm>
              <a:off x="3194463" y="2743200"/>
              <a:ext cx="1125188" cy="369332"/>
            </a:xfrm>
            <a:prstGeom prst="rect">
              <a:avLst/>
            </a:prstGeom>
            <a:noFill/>
          </p:spPr>
          <p:txBody>
            <a:bodyPr wrap="square" rtlCol="0">
              <a:spAutoFit/>
            </a:bodyPr>
            <a:lstStyle/>
            <a:p>
              <a:r>
                <a:rPr lang="en-US" dirty="0" smtClean="0"/>
                <a:t>186,400</a:t>
              </a:r>
            </a:p>
          </p:txBody>
        </p:sp>
        <p:sp>
          <p:nvSpPr>
            <p:cNvPr id="26" name="TextBox 25"/>
            <p:cNvSpPr txBox="1"/>
            <p:nvPr/>
          </p:nvSpPr>
          <p:spPr>
            <a:xfrm>
              <a:off x="2749142" y="2306483"/>
              <a:ext cx="279070" cy="1107996"/>
            </a:xfrm>
            <a:prstGeom prst="rect">
              <a:avLst/>
            </a:prstGeom>
            <a:noFill/>
          </p:spPr>
          <p:txBody>
            <a:bodyPr wrap="square" rtlCol="0">
              <a:spAutoFit/>
            </a:bodyPr>
            <a:lstStyle/>
            <a:p>
              <a:r>
                <a:rPr lang="en-US" sz="6600" dirty="0" smtClean="0"/>
                <a:t>}</a:t>
              </a:r>
              <a:endParaRPr lang="en-US" sz="6600" dirty="0"/>
            </a:p>
          </p:txBody>
        </p:sp>
      </p:grpSp>
      <p:grpSp>
        <p:nvGrpSpPr>
          <p:cNvPr id="30" name="Group 29"/>
          <p:cNvGrpSpPr/>
          <p:nvPr/>
        </p:nvGrpSpPr>
        <p:grpSpPr>
          <a:xfrm>
            <a:off x="4969823" y="5472130"/>
            <a:ext cx="3663537" cy="1107996"/>
            <a:chOff x="902525" y="4084999"/>
            <a:chExt cx="3663537" cy="1107996"/>
          </a:xfrm>
        </p:grpSpPr>
        <p:sp>
          <p:nvSpPr>
            <p:cNvPr id="22" name="TextBox 21"/>
            <p:cNvSpPr txBox="1"/>
            <p:nvPr/>
          </p:nvSpPr>
          <p:spPr>
            <a:xfrm>
              <a:off x="902525" y="4251366"/>
              <a:ext cx="1986152" cy="923330"/>
            </a:xfrm>
            <a:prstGeom prst="rect">
              <a:avLst/>
            </a:prstGeom>
            <a:noFill/>
          </p:spPr>
          <p:txBody>
            <a:bodyPr wrap="square" rtlCol="0">
              <a:spAutoFit/>
            </a:bodyPr>
            <a:lstStyle/>
            <a:p>
              <a:r>
                <a:rPr lang="en-US" dirty="0" smtClean="0"/>
                <a:t>Reuben – 46,500</a:t>
              </a:r>
            </a:p>
            <a:p>
              <a:r>
                <a:rPr lang="en-US" dirty="0" smtClean="0"/>
                <a:t>Simeon – 59,300</a:t>
              </a:r>
            </a:p>
            <a:p>
              <a:r>
                <a:rPr lang="en-US" dirty="0" smtClean="0"/>
                <a:t>Gad – 45,650</a:t>
              </a:r>
            </a:p>
          </p:txBody>
        </p:sp>
        <p:sp>
          <p:nvSpPr>
            <p:cNvPr id="28" name="TextBox 27"/>
            <p:cNvSpPr txBox="1"/>
            <p:nvPr/>
          </p:nvSpPr>
          <p:spPr>
            <a:xfrm>
              <a:off x="2749142" y="4084999"/>
              <a:ext cx="279070" cy="1107996"/>
            </a:xfrm>
            <a:prstGeom prst="rect">
              <a:avLst/>
            </a:prstGeom>
            <a:noFill/>
          </p:spPr>
          <p:txBody>
            <a:bodyPr wrap="square" rtlCol="0">
              <a:spAutoFit/>
            </a:bodyPr>
            <a:lstStyle/>
            <a:p>
              <a:r>
                <a:rPr lang="en-US" sz="6600" dirty="0" smtClean="0"/>
                <a:t>}</a:t>
              </a:r>
              <a:endParaRPr lang="en-US" sz="6600" dirty="0"/>
            </a:p>
          </p:txBody>
        </p:sp>
        <p:sp>
          <p:nvSpPr>
            <p:cNvPr id="29" name="TextBox 28"/>
            <p:cNvSpPr txBox="1"/>
            <p:nvPr/>
          </p:nvSpPr>
          <p:spPr>
            <a:xfrm>
              <a:off x="3194462" y="4528365"/>
              <a:ext cx="1371600" cy="369332"/>
            </a:xfrm>
            <a:prstGeom prst="rect">
              <a:avLst/>
            </a:prstGeom>
            <a:noFill/>
          </p:spPr>
          <p:txBody>
            <a:bodyPr wrap="square" rtlCol="0">
              <a:spAutoFit/>
            </a:bodyPr>
            <a:lstStyle/>
            <a:p>
              <a:r>
                <a:rPr lang="en-US" dirty="0" smtClean="0"/>
                <a:t>151,450</a:t>
              </a:r>
            </a:p>
          </p:txBody>
        </p:sp>
      </p:grpSp>
      <p:grpSp>
        <p:nvGrpSpPr>
          <p:cNvPr id="34" name="Group 33"/>
          <p:cNvGrpSpPr/>
          <p:nvPr/>
        </p:nvGrpSpPr>
        <p:grpSpPr>
          <a:xfrm>
            <a:off x="528450" y="3344403"/>
            <a:ext cx="3384469" cy="1107996"/>
            <a:chOff x="997527" y="5354573"/>
            <a:chExt cx="3384469" cy="1107996"/>
          </a:xfrm>
        </p:grpSpPr>
        <p:sp>
          <p:nvSpPr>
            <p:cNvPr id="23" name="TextBox 22"/>
            <p:cNvSpPr txBox="1"/>
            <p:nvPr/>
          </p:nvSpPr>
          <p:spPr>
            <a:xfrm>
              <a:off x="997527" y="5498275"/>
              <a:ext cx="2030685" cy="923330"/>
            </a:xfrm>
            <a:prstGeom prst="rect">
              <a:avLst/>
            </a:prstGeom>
            <a:noFill/>
          </p:spPr>
          <p:txBody>
            <a:bodyPr wrap="square" rtlCol="0">
              <a:spAutoFit/>
            </a:bodyPr>
            <a:lstStyle/>
            <a:p>
              <a:r>
                <a:rPr lang="en-US" dirty="0"/>
                <a:t>Ephraim – 40,500</a:t>
              </a:r>
            </a:p>
            <a:p>
              <a:r>
                <a:rPr lang="en-US" dirty="0" smtClean="0"/>
                <a:t>Benjamin – 35,400</a:t>
              </a:r>
            </a:p>
            <a:p>
              <a:r>
                <a:rPr lang="en-US" dirty="0" smtClean="0"/>
                <a:t>Manasseh – 32,200</a:t>
              </a:r>
            </a:p>
          </p:txBody>
        </p:sp>
        <p:sp>
          <p:nvSpPr>
            <p:cNvPr id="31" name="TextBox 30"/>
            <p:cNvSpPr txBox="1"/>
            <p:nvPr/>
          </p:nvSpPr>
          <p:spPr>
            <a:xfrm>
              <a:off x="2915392" y="5354573"/>
              <a:ext cx="279070" cy="1107996"/>
            </a:xfrm>
            <a:prstGeom prst="rect">
              <a:avLst/>
            </a:prstGeom>
            <a:noFill/>
          </p:spPr>
          <p:txBody>
            <a:bodyPr wrap="square" rtlCol="0">
              <a:spAutoFit/>
            </a:bodyPr>
            <a:lstStyle/>
            <a:p>
              <a:r>
                <a:rPr lang="en-US" sz="6600" dirty="0" smtClean="0"/>
                <a:t>}</a:t>
              </a:r>
              <a:endParaRPr lang="en-US" sz="6600" dirty="0"/>
            </a:p>
          </p:txBody>
        </p:sp>
        <p:sp>
          <p:nvSpPr>
            <p:cNvPr id="33" name="TextBox 32"/>
            <p:cNvSpPr txBox="1"/>
            <p:nvPr/>
          </p:nvSpPr>
          <p:spPr>
            <a:xfrm>
              <a:off x="3392906" y="5756474"/>
              <a:ext cx="989090" cy="369332"/>
            </a:xfrm>
            <a:prstGeom prst="rect">
              <a:avLst/>
            </a:prstGeom>
            <a:noFill/>
          </p:spPr>
          <p:txBody>
            <a:bodyPr wrap="square" rtlCol="0">
              <a:spAutoFit/>
            </a:bodyPr>
            <a:lstStyle/>
            <a:p>
              <a:r>
                <a:rPr lang="en-US" dirty="0" smtClean="0"/>
                <a:t>108,100</a:t>
              </a:r>
              <a:endParaRPr lang="en-US" dirty="0"/>
            </a:p>
          </p:txBody>
        </p:sp>
      </p:grpSp>
      <p:grpSp>
        <p:nvGrpSpPr>
          <p:cNvPr id="37" name="Group 36"/>
          <p:cNvGrpSpPr/>
          <p:nvPr/>
        </p:nvGrpSpPr>
        <p:grpSpPr>
          <a:xfrm>
            <a:off x="4928257" y="2452854"/>
            <a:ext cx="3336968" cy="1107996"/>
            <a:chOff x="5557653" y="4665691"/>
            <a:chExt cx="3336968" cy="1107996"/>
          </a:xfrm>
        </p:grpSpPr>
        <p:sp>
          <p:nvSpPr>
            <p:cNvPr id="24" name="TextBox 23"/>
            <p:cNvSpPr txBox="1"/>
            <p:nvPr/>
          </p:nvSpPr>
          <p:spPr>
            <a:xfrm>
              <a:off x="5557653" y="4833144"/>
              <a:ext cx="2434442" cy="923330"/>
            </a:xfrm>
            <a:prstGeom prst="rect">
              <a:avLst/>
            </a:prstGeom>
            <a:noFill/>
          </p:spPr>
          <p:txBody>
            <a:bodyPr wrap="square" rtlCol="0">
              <a:spAutoFit/>
            </a:bodyPr>
            <a:lstStyle/>
            <a:p>
              <a:r>
                <a:rPr lang="en-US" dirty="0" smtClean="0"/>
                <a:t>Dan – 62,700</a:t>
              </a:r>
            </a:p>
            <a:p>
              <a:r>
                <a:rPr lang="en-US" dirty="0" smtClean="0"/>
                <a:t>Asher – 41,500</a:t>
              </a:r>
            </a:p>
            <a:p>
              <a:r>
                <a:rPr lang="en-US" dirty="0" smtClean="0"/>
                <a:t>Naphtali – 53,400</a:t>
              </a:r>
              <a:endParaRPr lang="en-US" dirty="0"/>
            </a:p>
          </p:txBody>
        </p:sp>
        <p:sp>
          <p:nvSpPr>
            <p:cNvPr id="35" name="TextBox 34"/>
            <p:cNvSpPr txBox="1"/>
            <p:nvPr/>
          </p:nvSpPr>
          <p:spPr>
            <a:xfrm>
              <a:off x="7831780" y="5110143"/>
              <a:ext cx="1062841" cy="369332"/>
            </a:xfrm>
            <a:prstGeom prst="rect">
              <a:avLst/>
            </a:prstGeom>
            <a:noFill/>
          </p:spPr>
          <p:txBody>
            <a:bodyPr wrap="square" rtlCol="0">
              <a:spAutoFit/>
            </a:bodyPr>
            <a:lstStyle/>
            <a:p>
              <a:r>
                <a:rPr lang="en-US" dirty="0" smtClean="0"/>
                <a:t>157,600</a:t>
              </a:r>
              <a:endParaRPr lang="en-US" dirty="0"/>
            </a:p>
          </p:txBody>
        </p:sp>
        <p:sp>
          <p:nvSpPr>
            <p:cNvPr id="36" name="TextBox 35"/>
            <p:cNvSpPr txBox="1"/>
            <p:nvPr/>
          </p:nvSpPr>
          <p:spPr>
            <a:xfrm>
              <a:off x="7270658" y="4665691"/>
              <a:ext cx="279070" cy="1107996"/>
            </a:xfrm>
            <a:prstGeom prst="rect">
              <a:avLst/>
            </a:prstGeom>
            <a:noFill/>
          </p:spPr>
          <p:txBody>
            <a:bodyPr wrap="square" rtlCol="0">
              <a:spAutoFit/>
            </a:bodyPr>
            <a:lstStyle/>
            <a:p>
              <a:r>
                <a:rPr lang="en-US" sz="6600" dirty="0" smtClean="0"/>
                <a:t>}</a:t>
              </a:r>
              <a:endParaRPr lang="en-US" sz="6600" dirty="0"/>
            </a:p>
          </p:txBody>
        </p:sp>
      </p:grpSp>
      <p:sp>
        <p:nvSpPr>
          <p:cNvPr id="38" name="Rectangle 37"/>
          <p:cNvSpPr/>
          <p:nvPr/>
        </p:nvSpPr>
        <p:spPr>
          <a:xfrm>
            <a:off x="4037610" y="5090128"/>
            <a:ext cx="914400" cy="1380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Man</a:t>
            </a:r>
          </a:p>
        </p:txBody>
      </p:sp>
      <p:sp>
        <p:nvSpPr>
          <p:cNvPr id="39" name="Rectangle 38"/>
          <p:cNvSpPr/>
          <p:nvPr/>
        </p:nvSpPr>
        <p:spPr>
          <a:xfrm>
            <a:off x="4952010" y="4168239"/>
            <a:ext cx="170078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Lion</a:t>
            </a:r>
          </a:p>
        </p:txBody>
      </p:sp>
      <p:sp>
        <p:nvSpPr>
          <p:cNvPr id="40" name="Rectangle 39"/>
          <p:cNvSpPr/>
          <p:nvPr/>
        </p:nvSpPr>
        <p:spPr>
          <a:xfrm>
            <a:off x="4055423" y="2723487"/>
            <a:ext cx="914400" cy="144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Eagle</a:t>
            </a:r>
            <a:endParaRPr lang="en-US" dirty="0"/>
          </a:p>
        </p:txBody>
      </p:sp>
      <p:sp>
        <p:nvSpPr>
          <p:cNvPr id="41" name="Rectangle 40"/>
          <p:cNvSpPr/>
          <p:nvPr/>
        </p:nvSpPr>
        <p:spPr>
          <a:xfrm>
            <a:off x="3050058" y="4180114"/>
            <a:ext cx="98755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Ox</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8481" y="1468858"/>
            <a:ext cx="2277446" cy="2277446"/>
          </a:xfrm>
          <a:prstGeom prst="rect">
            <a:avLst/>
          </a:prstGeom>
        </p:spPr>
      </p:pic>
    </p:spTree>
    <p:extLst>
      <p:ext uri="{BB962C8B-B14F-4D97-AF65-F5344CB8AC3E}">
        <p14:creationId xmlns:p14="http://schemas.microsoft.com/office/powerpoint/2010/main" val="1515867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39" grpId="0" animBg="1"/>
      <p:bldP spid="40" grpId="0" animBg="1"/>
      <p:bldP spid="41"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235034" y="2458193"/>
            <a:ext cx="9310254" cy="707886"/>
          </a:xfrm>
          <a:prstGeom prst="rect">
            <a:avLst/>
          </a:prstGeom>
          <a:noFill/>
        </p:spPr>
        <p:txBody>
          <a:bodyPr wrap="square" rtlCol="0">
            <a:spAutoFit/>
          </a:bodyPr>
          <a:lstStyle/>
          <a:p>
            <a:r>
              <a:rPr lang="en-US" sz="4000" dirty="0" smtClean="0"/>
              <a:t>Will the church go through the Tribulation?</a:t>
            </a:r>
            <a:endParaRPr lang="en-US" sz="4000" dirty="0"/>
          </a:p>
        </p:txBody>
      </p:sp>
      <p:sp>
        <p:nvSpPr>
          <p:cNvPr id="5" name="TextBox 4"/>
          <p:cNvSpPr txBox="1"/>
          <p:nvPr/>
        </p:nvSpPr>
        <p:spPr>
          <a:xfrm>
            <a:off x="4957948" y="3221529"/>
            <a:ext cx="1864425" cy="523220"/>
          </a:xfrm>
          <a:prstGeom prst="rect">
            <a:avLst/>
          </a:prstGeom>
          <a:noFill/>
        </p:spPr>
        <p:txBody>
          <a:bodyPr wrap="square" rtlCol="0">
            <a:spAutoFit/>
          </a:bodyPr>
          <a:lstStyle/>
          <a:p>
            <a:pPr algn="ctr"/>
            <a:r>
              <a:rPr lang="en-US" sz="2800" dirty="0" smtClean="0"/>
              <a:t>1260 days</a:t>
            </a:r>
          </a:p>
        </p:txBody>
      </p:sp>
      <p:sp>
        <p:nvSpPr>
          <p:cNvPr id="7" name="TextBox 6"/>
          <p:cNvSpPr txBox="1"/>
          <p:nvPr/>
        </p:nvSpPr>
        <p:spPr>
          <a:xfrm>
            <a:off x="3645724" y="3805323"/>
            <a:ext cx="4488873" cy="523220"/>
          </a:xfrm>
          <a:prstGeom prst="rect">
            <a:avLst/>
          </a:prstGeom>
          <a:noFill/>
        </p:spPr>
        <p:txBody>
          <a:bodyPr wrap="square" rtlCol="0">
            <a:spAutoFit/>
          </a:bodyPr>
          <a:lstStyle/>
          <a:p>
            <a:pPr algn="ctr"/>
            <a:r>
              <a:rPr lang="en-US" sz="2800" dirty="0" smtClean="0"/>
              <a:t>Time, Times and Half a Time</a:t>
            </a:r>
            <a:endParaRPr lang="en-US" sz="2800" dirty="0"/>
          </a:p>
        </p:txBody>
      </p:sp>
      <p:sp>
        <p:nvSpPr>
          <p:cNvPr id="8" name="TextBox 7"/>
          <p:cNvSpPr txBox="1"/>
          <p:nvPr/>
        </p:nvSpPr>
        <p:spPr>
          <a:xfrm>
            <a:off x="5070763" y="4444684"/>
            <a:ext cx="1638795" cy="523220"/>
          </a:xfrm>
          <a:prstGeom prst="rect">
            <a:avLst/>
          </a:prstGeom>
          <a:noFill/>
        </p:spPr>
        <p:txBody>
          <a:bodyPr wrap="square" rtlCol="0">
            <a:spAutoFit/>
          </a:bodyPr>
          <a:lstStyle/>
          <a:p>
            <a:pPr algn="ctr"/>
            <a:r>
              <a:rPr lang="en-US" sz="2800" dirty="0" smtClean="0"/>
              <a:t>3 ½ years</a:t>
            </a:r>
            <a:endParaRPr lang="en-US" sz="2800" dirty="0"/>
          </a:p>
        </p:txBody>
      </p:sp>
    </p:spTree>
    <p:extLst>
      <p:ext uri="{BB962C8B-B14F-4D97-AF65-F5344CB8AC3E}">
        <p14:creationId xmlns:p14="http://schemas.microsoft.com/office/powerpoint/2010/main" val="4102959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75657" y="3022156"/>
            <a:ext cx="9322130" cy="3785652"/>
          </a:xfrm>
          <a:prstGeom prst="rect">
            <a:avLst/>
          </a:prstGeom>
          <a:noFill/>
        </p:spPr>
        <p:txBody>
          <a:bodyPr wrap="square" rtlCol="0">
            <a:spAutoFit/>
          </a:bodyPr>
          <a:lstStyle/>
          <a:p>
            <a:r>
              <a:rPr lang="en-US" sz="2400" dirty="0" smtClean="0"/>
              <a:t>The “Wrath” does not start until Jesus is opening the scroll (Revelation 6)</a:t>
            </a:r>
          </a:p>
          <a:p>
            <a:endParaRPr lang="en-US" sz="2400" dirty="0"/>
          </a:p>
          <a:p>
            <a:r>
              <a:rPr lang="en-US" sz="2400" dirty="0" smtClean="0"/>
              <a:t>Jesus doesn’t open the scroll until he has received it from God. (Rev 5) </a:t>
            </a:r>
          </a:p>
          <a:p>
            <a:endParaRPr lang="en-US" sz="2400" dirty="0"/>
          </a:p>
          <a:p>
            <a:r>
              <a:rPr lang="en-US" sz="2400" dirty="0" smtClean="0"/>
              <a:t>Jesus takes the scroll in the presence of the 24 Elders. (Rev 5)</a:t>
            </a:r>
          </a:p>
          <a:p>
            <a:endParaRPr lang="en-US" sz="2400" dirty="0"/>
          </a:p>
          <a:p>
            <a:r>
              <a:rPr lang="en-US" sz="2400" dirty="0" smtClean="0"/>
              <a:t>The 24 Elders are a representation of the completed group of the church age believers. (Rev 4)</a:t>
            </a:r>
          </a:p>
          <a:p>
            <a:pPr marL="742950" lvl="1" indent="-285750">
              <a:buFont typeface="Arial" panose="020B0604020202020204" pitchFamily="34" charset="0"/>
              <a:buChar char="•"/>
            </a:pPr>
            <a:r>
              <a:rPr lang="en-US" sz="2400" dirty="0" smtClean="0"/>
              <a:t>The seven lampstands that we were told were the church in chapter 1 are in heaven in chapter 4.</a:t>
            </a:r>
            <a:endParaRPr lang="en-US" sz="2400" dirty="0"/>
          </a:p>
        </p:txBody>
      </p:sp>
      <p:sp>
        <p:nvSpPr>
          <p:cNvPr id="10" name="TextBox 9"/>
          <p:cNvSpPr txBox="1"/>
          <p:nvPr/>
        </p:nvSpPr>
        <p:spPr>
          <a:xfrm>
            <a:off x="1235034" y="2296829"/>
            <a:ext cx="9310254" cy="707886"/>
          </a:xfrm>
          <a:prstGeom prst="rect">
            <a:avLst/>
          </a:prstGeom>
          <a:noFill/>
        </p:spPr>
        <p:txBody>
          <a:bodyPr wrap="square" rtlCol="0">
            <a:spAutoFit/>
          </a:bodyPr>
          <a:lstStyle/>
          <a:p>
            <a:r>
              <a:rPr lang="en-US" sz="4000" dirty="0" smtClean="0"/>
              <a:t>Will the church go through the Tribulation?</a:t>
            </a:r>
            <a:endParaRPr lang="en-US" sz="4000" dirty="0"/>
          </a:p>
        </p:txBody>
      </p:sp>
    </p:spTree>
    <p:extLst>
      <p:ext uri="{BB962C8B-B14F-4D97-AF65-F5344CB8AC3E}">
        <p14:creationId xmlns:p14="http://schemas.microsoft.com/office/powerpoint/2010/main" val="1752867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fade">
                                      <p:cBhvr>
                                        <p:cTn id="2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5034" y="2458193"/>
            <a:ext cx="9310254" cy="707886"/>
          </a:xfrm>
          <a:prstGeom prst="rect">
            <a:avLst/>
          </a:prstGeom>
          <a:noFill/>
        </p:spPr>
        <p:txBody>
          <a:bodyPr wrap="square" rtlCol="0">
            <a:spAutoFit/>
          </a:bodyPr>
          <a:lstStyle/>
          <a:p>
            <a:pPr algn="ctr"/>
            <a:r>
              <a:rPr lang="en-US" sz="4000" dirty="0" smtClean="0"/>
              <a:t>Title Deed</a:t>
            </a:r>
            <a:endParaRPr lang="en-US" sz="4000" dirty="0"/>
          </a:p>
        </p:txBody>
      </p:sp>
      <p:sp>
        <p:nvSpPr>
          <p:cNvPr id="4" name="TextBox 3"/>
          <p:cNvSpPr txBox="1"/>
          <p:nvPr/>
        </p:nvSpPr>
        <p:spPr>
          <a:xfrm>
            <a:off x="1235035" y="3166079"/>
            <a:ext cx="9310254" cy="830997"/>
          </a:xfrm>
          <a:prstGeom prst="rect">
            <a:avLst/>
          </a:prstGeom>
          <a:noFill/>
        </p:spPr>
        <p:txBody>
          <a:bodyPr wrap="square" rtlCol="0">
            <a:spAutoFit/>
          </a:bodyPr>
          <a:lstStyle/>
          <a:p>
            <a:r>
              <a:rPr lang="en-US" sz="2400" dirty="0" smtClean="0"/>
              <a:t>Written on the outside of the scroll are the terms and conditions that must be met in order to be worthy of opening the scroll.</a:t>
            </a:r>
            <a:endParaRPr lang="en-US" sz="2400" dirty="0"/>
          </a:p>
        </p:txBody>
      </p:sp>
    </p:spTree>
    <p:extLst>
      <p:ext uri="{BB962C8B-B14F-4D97-AF65-F5344CB8AC3E}">
        <p14:creationId xmlns:p14="http://schemas.microsoft.com/office/powerpoint/2010/main" val="1616434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5034" y="2458193"/>
            <a:ext cx="9310254" cy="707886"/>
          </a:xfrm>
          <a:prstGeom prst="rect">
            <a:avLst/>
          </a:prstGeom>
          <a:noFill/>
        </p:spPr>
        <p:txBody>
          <a:bodyPr wrap="square" rtlCol="0">
            <a:spAutoFit/>
          </a:bodyPr>
          <a:lstStyle/>
          <a:p>
            <a:r>
              <a:rPr lang="en-US" sz="4000" dirty="0" err="1" smtClean="0"/>
              <a:t>Heptatic</a:t>
            </a:r>
            <a:r>
              <a:rPr lang="en-US" sz="4000" dirty="0" smtClean="0"/>
              <a:t> Structure: 7 seals</a:t>
            </a:r>
            <a:endParaRPr lang="en-US" sz="4000" dirty="0"/>
          </a:p>
        </p:txBody>
      </p:sp>
    </p:spTree>
    <p:extLst>
      <p:ext uri="{BB962C8B-B14F-4D97-AF65-F5344CB8AC3E}">
        <p14:creationId xmlns:p14="http://schemas.microsoft.com/office/powerpoint/2010/main" val="1357620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5034" y="2458193"/>
            <a:ext cx="9310254" cy="707886"/>
          </a:xfrm>
          <a:prstGeom prst="rect">
            <a:avLst/>
          </a:prstGeom>
          <a:noFill/>
        </p:spPr>
        <p:txBody>
          <a:bodyPr wrap="square" rtlCol="0">
            <a:spAutoFit/>
          </a:bodyPr>
          <a:lstStyle/>
          <a:p>
            <a:r>
              <a:rPr lang="en-US" sz="4000" dirty="0" smtClean="0"/>
              <a:t>Opening the seals begins a series of events.</a:t>
            </a:r>
            <a:endParaRPr lang="en-US" sz="4000" dirty="0"/>
          </a:p>
        </p:txBody>
      </p:sp>
      <p:sp>
        <p:nvSpPr>
          <p:cNvPr id="5" name="TextBox 4"/>
          <p:cNvSpPr txBox="1"/>
          <p:nvPr/>
        </p:nvSpPr>
        <p:spPr>
          <a:xfrm>
            <a:off x="1745673" y="3669475"/>
            <a:ext cx="8383979" cy="1815882"/>
          </a:xfrm>
          <a:prstGeom prst="rect">
            <a:avLst/>
          </a:prstGeom>
          <a:noFill/>
        </p:spPr>
        <p:txBody>
          <a:bodyPr wrap="square" rtlCol="0">
            <a:spAutoFit/>
          </a:bodyPr>
          <a:lstStyle/>
          <a:p>
            <a:pPr algn="ctr"/>
            <a:r>
              <a:rPr lang="en-US" sz="2800" dirty="0"/>
              <a:t>The Great and Terrible Day of the Lord (Joel 2:31)</a:t>
            </a:r>
            <a:endParaRPr lang="en-US" sz="2800" dirty="0" smtClean="0"/>
          </a:p>
          <a:p>
            <a:pPr algn="ctr"/>
            <a:r>
              <a:rPr lang="en-US" sz="2800" dirty="0" smtClean="0"/>
              <a:t>The Time of Jacob’s Trouble (</a:t>
            </a:r>
            <a:r>
              <a:rPr lang="en-US" sz="2800" dirty="0" err="1" smtClean="0"/>
              <a:t>Jer</a:t>
            </a:r>
            <a:r>
              <a:rPr lang="en-US" sz="2800" dirty="0" smtClean="0"/>
              <a:t> 30:7)</a:t>
            </a:r>
          </a:p>
          <a:p>
            <a:pPr algn="ctr"/>
            <a:r>
              <a:rPr lang="en-US" sz="2800" dirty="0" smtClean="0"/>
              <a:t>A Time of Trouble (Daniel 12:1)</a:t>
            </a:r>
          </a:p>
          <a:p>
            <a:pPr algn="ctr"/>
            <a:r>
              <a:rPr lang="en-US" sz="2800" dirty="0" smtClean="0"/>
              <a:t>Great Tribulation (Matthew 24:22) </a:t>
            </a:r>
          </a:p>
        </p:txBody>
      </p:sp>
    </p:spTree>
    <p:extLst>
      <p:ext uri="{BB962C8B-B14F-4D97-AF65-F5344CB8AC3E}">
        <p14:creationId xmlns:p14="http://schemas.microsoft.com/office/powerpoint/2010/main" val="3618475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Revelation </a:t>
            </a:r>
            <a:r>
              <a:rPr lang="en-US" dirty="0" smtClean="0"/>
              <a:t>1</a:t>
            </a:r>
            <a:endParaRPr lang="en-US" dirty="0"/>
          </a:p>
        </p:txBody>
      </p:sp>
      <p:sp>
        <p:nvSpPr>
          <p:cNvPr id="3" name="Content Placeholder 2"/>
          <p:cNvSpPr>
            <a:spLocks noGrp="1"/>
          </p:cNvSpPr>
          <p:nvPr>
            <p:ph idx="1"/>
          </p:nvPr>
        </p:nvSpPr>
        <p:spPr>
          <a:xfrm>
            <a:off x="838200" y="1825625"/>
            <a:ext cx="10515600" cy="2676037"/>
          </a:xfrm>
        </p:spPr>
        <p:txBody>
          <a:bodyPr>
            <a:normAutofit/>
          </a:bodyPr>
          <a:lstStyle/>
          <a:p>
            <a:r>
              <a:rPr lang="en-US" dirty="0" smtClean="0"/>
              <a:t>More titles</a:t>
            </a:r>
          </a:p>
          <a:p>
            <a:r>
              <a:rPr lang="en-US" dirty="0" smtClean="0"/>
              <a:t>Explanation of the seven lamp stands.</a:t>
            </a:r>
          </a:p>
          <a:p>
            <a:pPr marL="457200" lvl="1" indent="0" algn="ctr">
              <a:buNone/>
            </a:pPr>
            <a:endParaRPr lang="en-US" dirty="0" smtClean="0"/>
          </a:p>
          <a:p>
            <a:pPr marL="457200" lvl="1" indent="0" algn="ctr">
              <a:buNone/>
            </a:pPr>
            <a:r>
              <a:rPr lang="en-US" dirty="0" smtClean="0"/>
              <a:t>Jesus holds them in his hand</a:t>
            </a:r>
            <a:endParaRPr lang="en-US" dirty="0"/>
          </a:p>
          <a:p>
            <a:pPr marL="457200" lvl="1" indent="0" algn="ctr">
              <a:buNone/>
            </a:pPr>
            <a:r>
              <a:rPr lang="en-US" dirty="0" smtClean="0"/>
              <a:t>AND</a:t>
            </a:r>
          </a:p>
          <a:p>
            <a:pPr marL="457200" lvl="1" indent="0" algn="ctr">
              <a:buNone/>
            </a:pPr>
            <a:r>
              <a:rPr lang="en-US" dirty="0" smtClean="0"/>
              <a:t>Is among them</a:t>
            </a:r>
          </a:p>
        </p:txBody>
      </p:sp>
    </p:spTree>
    <p:extLst>
      <p:ext uri="{BB962C8B-B14F-4D97-AF65-F5344CB8AC3E}">
        <p14:creationId xmlns:p14="http://schemas.microsoft.com/office/powerpoint/2010/main" val="48685291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5034" y="2208811"/>
            <a:ext cx="9310254" cy="707886"/>
          </a:xfrm>
          <a:prstGeom prst="rect">
            <a:avLst/>
          </a:prstGeom>
          <a:noFill/>
        </p:spPr>
        <p:txBody>
          <a:bodyPr wrap="square" rtlCol="0">
            <a:spAutoFit/>
          </a:bodyPr>
          <a:lstStyle/>
          <a:p>
            <a:r>
              <a:rPr lang="en-US" sz="4000" dirty="0" smtClean="0"/>
              <a:t>The purpose of the Tribulation?</a:t>
            </a:r>
            <a:endParaRPr lang="en-US" sz="4000" dirty="0"/>
          </a:p>
        </p:txBody>
      </p:sp>
      <p:sp>
        <p:nvSpPr>
          <p:cNvPr id="4" name="TextBox 3"/>
          <p:cNvSpPr txBox="1"/>
          <p:nvPr/>
        </p:nvSpPr>
        <p:spPr>
          <a:xfrm>
            <a:off x="1425039" y="3166079"/>
            <a:ext cx="8075221" cy="2308324"/>
          </a:xfrm>
          <a:prstGeom prst="rect">
            <a:avLst/>
          </a:prstGeom>
          <a:noFill/>
        </p:spPr>
        <p:txBody>
          <a:bodyPr wrap="square" rtlCol="0">
            <a:spAutoFit/>
          </a:bodyPr>
          <a:lstStyle/>
          <a:p>
            <a:pPr algn="ctr"/>
            <a:r>
              <a:rPr lang="en-US" sz="2400" b="1" dirty="0" smtClean="0"/>
              <a:t>Hosea 5:15</a:t>
            </a:r>
          </a:p>
          <a:p>
            <a:pPr algn="ctr"/>
            <a:r>
              <a:rPr lang="en-US" sz="2400" dirty="0" smtClean="0"/>
              <a:t>“</a:t>
            </a:r>
            <a:r>
              <a:rPr lang="en-US" sz="2400" dirty="0"/>
              <a:t>I will leave and go back to my place</a:t>
            </a:r>
            <a:br>
              <a:rPr lang="en-US" sz="2400" dirty="0"/>
            </a:br>
            <a:r>
              <a:rPr lang="en-US" sz="2400" dirty="0"/>
              <a:t>    until they admit their offense</a:t>
            </a:r>
            <a:br>
              <a:rPr lang="en-US" sz="2400" dirty="0"/>
            </a:br>
            <a:r>
              <a:rPr lang="en-US" sz="2400" dirty="0"/>
              <a:t>        and seek my face.</a:t>
            </a:r>
            <a:br>
              <a:rPr lang="en-US" sz="2400" dirty="0"/>
            </a:br>
            <a:r>
              <a:rPr lang="en-US" sz="2400" dirty="0"/>
              <a:t>When affliction comes to them,</a:t>
            </a:r>
            <a:br>
              <a:rPr lang="en-US" sz="2400" dirty="0"/>
            </a:br>
            <a:r>
              <a:rPr lang="en-US" sz="2400" dirty="0"/>
              <a:t>    they will eagerly seek me.”</a:t>
            </a:r>
          </a:p>
        </p:txBody>
      </p:sp>
    </p:spTree>
    <p:extLst>
      <p:ext uri="{BB962C8B-B14F-4D97-AF65-F5344CB8AC3E}">
        <p14:creationId xmlns:p14="http://schemas.microsoft.com/office/powerpoint/2010/main" val="4212444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5034" y="2208811"/>
            <a:ext cx="9310254" cy="707886"/>
          </a:xfrm>
          <a:prstGeom prst="rect">
            <a:avLst/>
          </a:prstGeom>
          <a:noFill/>
        </p:spPr>
        <p:txBody>
          <a:bodyPr wrap="square" rtlCol="0">
            <a:spAutoFit/>
          </a:bodyPr>
          <a:lstStyle/>
          <a:p>
            <a:pPr algn="ctr"/>
            <a:r>
              <a:rPr lang="en-US" sz="4000" dirty="0" smtClean="0"/>
              <a:t>The Key to Prophecy</a:t>
            </a:r>
          </a:p>
        </p:txBody>
      </p:sp>
      <p:sp>
        <p:nvSpPr>
          <p:cNvPr id="5" name="TextBox 4"/>
          <p:cNvSpPr txBox="1"/>
          <p:nvPr/>
        </p:nvSpPr>
        <p:spPr>
          <a:xfrm>
            <a:off x="4292928" y="2916697"/>
            <a:ext cx="3194463" cy="830997"/>
          </a:xfrm>
          <a:prstGeom prst="rect">
            <a:avLst/>
          </a:prstGeom>
          <a:noFill/>
        </p:spPr>
        <p:txBody>
          <a:bodyPr wrap="square" rtlCol="0">
            <a:spAutoFit/>
          </a:bodyPr>
          <a:lstStyle/>
          <a:p>
            <a:pPr algn="ctr"/>
            <a:r>
              <a:rPr lang="en-US" sz="2400" dirty="0" smtClean="0"/>
              <a:t>Daniel’s 70 weeks (Daniel 9)</a:t>
            </a:r>
            <a:endParaRPr lang="en-US" sz="2400" dirty="0"/>
          </a:p>
        </p:txBody>
      </p:sp>
      <p:sp>
        <p:nvSpPr>
          <p:cNvPr id="4" name="Rectangle 3"/>
          <p:cNvSpPr/>
          <p:nvPr/>
        </p:nvSpPr>
        <p:spPr>
          <a:xfrm>
            <a:off x="1068779" y="6080167"/>
            <a:ext cx="4898884" cy="296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69 weeks (173,880 days)</a:t>
            </a:r>
          </a:p>
        </p:txBody>
      </p:sp>
      <p:sp>
        <p:nvSpPr>
          <p:cNvPr id="6" name="TextBox 5"/>
          <p:cNvSpPr txBox="1"/>
          <p:nvPr/>
        </p:nvSpPr>
        <p:spPr>
          <a:xfrm rot="17774906">
            <a:off x="246488" y="3623738"/>
            <a:ext cx="3693381" cy="923330"/>
          </a:xfrm>
          <a:prstGeom prst="rect">
            <a:avLst/>
          </a:prstGeom>
          <a:noFill/>
          <a:ln>
            <a:solidFill>
              <a:schemeClr val="tx1"/>
            </a:solidFill>
          </a:ln>
        </p:spPr>
        <p:txBody>
          <a:bodyPr wrap="square" rtlCol="0">
            <a:spAutoFit/>
          </a:bodyPr>
          <a:lstStyle/>
          <a:p>
            <a:pPr algn="ctr"/>
            <a:r>
              <a:rPr lang="en-US" dirty="0" smtClean="0"/>
              <a:t>Artaxerxes, King of Persia decrees the rebuilding of Jerusalem.</a:t>
            </a:r>
          </a:p>
          <a:p>
            <a:r>
              <a:rPr lang="en-US" dirty="0" smtClean="0"/>
              <a:t>Nisan 445 BC (1 Nisan was 14 March)</a:t>
            </a:r>
            <a:endParaRPr lang="en-US" dirty="0"/>
          </a:p>
        </p:txBody>
      </p:sp>
      <p:cxnSp>
        <p:nvCxnSpPr>
          <p:cNvPr id="8" name="Straight Connector 7"/>
          <p:cNvCxnSpPr>
            <a:stCxn id="6" idx="1"/>
          </p:cNvCxnSpPr>
          <p:nvPr/>
        </p:nvCxnSpPr>
        <p:spPr>
          <a:xfrm flipH="1">
            <a:off x="1068779" y="5741672"/>
            <a:ext cx="207674" cy="3384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8088108">
            <a:off x="5564520" y="4481540"/>
            <a:ext cx="2345962" cy="646331"/>
          </a:xfrm>
          <a:prstGeom prst="rect">
            <a:avLst/>
          </a:prstGeom>
          <a:noFill/>
          <a:ln>
            <a:solidFill>
              <a:schemeClr val="tx1"/>
            </a:solidFill>
          </a:ln>
        </p:spPr>
        <p:txBody>
          <a:bodyPr wrap="square" rtlCol="0">
            <a:spAutoFit/>
          </a:bodyPr>
          <a:lstStyle/>
          <a:p>
            <a:pPr algn="ctr"/>
            <a:r>
              <a:rPr lang="en-US" dirty="0" smtClean="0"/>
              <a:t>Jesus Triumphal entry (6 April 32 AD)</a:t>
            </a:r>
            <a:endParaRPr lang="en-US" dirty="0"/>
          </a:p>
        </p:txBody>
      </p:sp>
      <p:cxnSp>
        <p:nvCxnSpPr>
          <p:cNvPr id="14" name="Straight Connector 13"/>
          <p:cNvCxnSpPr>
            <a:stCxn id="9" idx="1"/>
          </p:cNvCxnSpPr>
          <p:nvPr/>
        </p:nvCxnSpPr>
        <p:spPr>
          <a:xfrm flipH="1">
            <a:off x="5967663" y="5805174"/>
            <a:ext cx="157508" cy="274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763990" y="6080166"/>
            <a:ext cx="1473387" cy="29688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70</a:t>
            </a:r>
            <a:r>
              <a:rPr lang="en-US" baseline="30000" dirty="0" smtClean="0"/>
              <a:t>th</a:t>
            </a:r>
            <a:r>
              <a:rPr lang="en-US" dirty="0" smtClean="0"/>
              <a:t>    week</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0626" y="5910919"/>
            <a:ext cx="974136" cy="530164"/>
          </a:xfrm>
          <a:prstGeom prst="rect">
            <a:avLst/>
          </a:prstGeom>
        </p:spPr>
      </p:pic>
      <p:sp>
        <p:nvSpPr>
          <p:cNvPr id="21" name="TextBox 20"/>
          <p:cNvSpPr txBox="1"/>
          <p:nvPr/>
        </p:nvSpPr>
        <p:spPr>
          <a:xfrm>
            <a:off x="1068779" y="6452958"/>
            <a:ext cx="9274629" cy="369332"/>
          </a:xfrm>
          <a:prstGeom prst="rect">
            <a:avLst/>
          </a:prstGeom>
          <a:noFill/>
        </p:spPr>
        <p:txBody>
          <a:bodyPr wrap="square" rtlCol="0">
            <a:spAutoFit/>
          </a:bodyPr>
          <a:lstStyle/>
          <a:p>
            <a:pPr algn="ctr"/>
            <a:r>
              <a:rPr lang="en-US" dirty="0" smtClean="0"/>
              <a:t>70 Weeks of Daniel</a:t>
            </a:r>
            <a:endParaRPr lang="en-US" dirty="0"/>
          </a:p>
        </p:txBody>
      </p:sp>
      <p:cxnSp>
        <p:nvCxnSpPr>
          <p:cNvPr id="23" name="Straight Connector 22"/>
          <p:cNvCxnSpPr>
            <a:endCxn id="21" idx="1"/>
          </p:cNvCxnSpPr>
          <p:nvPr/>
        </p:nvCxnSpPr>
        <p:spPr>
          <a:xfrm flipH="1">
            <a:off x="1068779" y="6637624"/>
            <a:ext cx="35982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1" idx="1"/>
          </p:cNvCxnSpPr>
          <p:nvPr/>
        </p:nvCxnSpPr>
        <p:spPr>
          <a:xfrm flipV="1">
            <a:off x="1068779" y="6377050"/>
            <a:ext cx="0" cy="260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636327" y="6668951"/>
            <a:ext cx="35982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232572" y="6405457"/>
            <a:ext cx="0" cy="260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6" idx="2"/>
            <a:endCxn id="16" idx="0"/>
          </p:cNvCxnSpPr>
          <p:nvPr/>
        </p:nvCxnSpPr>
        <p:spPr>
          <a:xfrm flipV="1">
            <a:off x="9500684" y="6080166"/>
            <a:ext cx="0" cy="296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02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27" presetClass="emph" presetSubtype="0" repeatCount="indefinite" fill="remove" grpId="1" nodeType="withEffect">
                                  <p:stCondLst>
                                    <p:cond delay="0"/>
                                  </p:stCondLst>
                                  <p:childTnLst>
                                    <p:animClr clrSpc="rgb" dir="cw">
                                      <p:cBhvr override="childStyle">
                                        <p:cTn id="36" dur="250" autoRev="1" fill="remove"/>
                                        <p:tgtEl>
                                          <p:spTgt spid="16"/>
                                        </p:tgtEl>
                                        <p:attrNameLst>
                                          <p:attrName>style.color</p:attrName>
                                        </p:attrNameLst>
                                      </p:cBhvr>
                                      <p:to>
                                        <a:srgbClr val="FF9966"/>
                                      </p:to>
                                    </p:animClr>
                                    <p:animClr clrSpc="rgb" dir="cw">
                                      <p:cBhvr>
                                        <p:cTn id="37" dur="250" autoRev="1" fill="remove"/>
                                        <p:tgtEl>
                                          <p:spTgt spid="16"/>
                                        </p:tgtEl>
                                        <p:attrNameLst>
                                          <p:attrName>fillcolor</p:attrName>
                                        </p:attrNameLst>
                                      </p:cBhvr>
                                      <p:to>
                                        <a:srgbClr val="FF9966"/>
                                      </p:to>
                                    </p:animClr>
                                    <p:set>
                                      <p:cBhvr>
                                        <p:cTn id="38" dur="250" autoRev="1" fill="remove"/>
                                        <p:tgtEl>
                                          <p:spTgt spid="16"/>
                                        </p:tgtEl>
                                        <p:attrNameLst>
                                          <p:attrName>fill.type</p:attrName>
                                        </p:attrNameLst>
                                      </p:cBhvr>
                                      <p:to>
                                        <p:strVal val="solid"/>
                                      </p:to>
                                    </p:set>
                                    <p:set>
                                      <p:cBhvr>
                                        <p:cTn id="39" dur="250" autoRev="1" fill="remove"/>
                                        <p:tgtEl>
                                          <p:spTgt spid="16"/>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6" grpId="0" animBg="1"/>
      <p:bldP spid="16" grpId="1" animBg="1"/>
      <p:bldP spid="21"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50671" y="3166078"/>
            <a:ext cx="8075221" cy="1200329"/>
          </a:xfrm>
          <a:prstGeom prst="rect">
            <a:avLst/>
          </a:prstGeom>
          <a:noFill/>
        </p:spPr>
        <p:txBody>
          <a:bodyPr wrap="square" rtlCol="0">
            <a:spAutoFit/>
          </a:bodyPr>
          <a:lstStyle/>
          <a:p>
            <a:pPr algn="ctr"/>
            <a:r>
              <a:rPr lang="en-US" sz="3600" dirty="0"/>
              <a:t>Who is worthy to open the scroll and break its seals?</a:t>
            </a:r>
          </a:p>
        </p:txBody>
      </p:sp>
      <p:sp>
        <p:nvSpPr>
          <p:cNvPr id="5" name="TextBox 4"/>
          <p:cNvSpPr txBox="1"/>
          <p:nvPr/>
        </p:nvSpPr>
        <p:spPr>
          <a:xfrm>
            <a:off x="3093523" y="5094514"/>
            <a:ext cx="5189516" cy="523220"/>
          </a:xfrm>
          <a:prstGeom prst="rect">
            <a:avLst/>
          </a:prstGeom>
          <a:noFill/>
        </p:spPr>
        <p:txBody>
          <a:bodyPr wrap="square" rtlCol="0">
            <a:spAutoFit/>
          </a:bodyPr>
          <a:lstStyle/>
          <a:p>
            <a:pPr algn="ctr"/>
            <a:r>
              <a:rPr lang="en-US" sz="2800" dirty="0" smtClean="0"/>
              <a:t>Our </a:t>
            </a:r>
            <a:r>
              <a:rPr lang="en-US" sz="2800" dirty="0" err="1" smtClean="0"/>
              <a:t>Goel</a:t>
            </a:r>
            <a:r>
              <a:rPr lang="en-US" sz="2800" dirty="0" smtClean="0"/>
              <a:t>, </a:t>
            </a:r>
            <a:r>
              <a:rPr lang="en-US" sz="2800" dirty="0" err="1" smtClean="0"/>
              <a:t>Yeshua</a:t>
            </a:r>
            <a:r>
              <a:rPr lang="en-US" sz="2800" dirty="0" smtClean="0"/>
              <a:t> Ha </a:t>
            </a:r>
            <a:r>
              <a:rPr lang="en-US" sz="2800" dirty="0" err="1" smtClean="0"/>
              <a:t>Meshiach</a:t>
            </a:r>
            <a:endParaRPr lang="en-US" sz="2800" dirty="0"/>
          </a:p>
        </p:txBody>
      </p:sp>
    </p:spTree>
    <p:extLst>
      <p:ext uri="{BB962C8B-B14F-4D97-AF65-F5344CB8AC3E}">
        <p14:creationId xmlns:p14="http://schemas.microsoft.com/office/powerpoint/2010/main" val="1748078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06916" y="3130453"/>
            <a:ext cx="8075221" cy="1754326"/>
          </a:xfrm>
          <a:prstGeom prst="rect">
            <a:avLst/>
          </a:prstGeom>
          <a:noFill/>
        </p:spPr>
        <p:txBody>
          <a:bodyPr wrap="square" rtlCol="0">
            <a:spAutoFit/>
          </a:bodyPr>
          <a:lstStyle/>
          <a:p>
            <a:r>
              <a:rPr lang="en-US" sz="3600" dirty="0" smtClean="0"/>
              <a:t>Boaz    – Lord of the Harvest, Type of Jesus</a:t>
            </a:r>
          </a:p>
          <a:p>
            <a:r>
              <a:rPr lang="en-US" sz="3600" dirty="0" smtClean="0"/>
              <a:t>Naomi – Type of Israel</a:t>
            </a:r>
          </a:p>
          <a:p>
            <a:r>
              <a:rPr lang="en-US" sz="3600" dirty="0" smtClean="0"/>
              <a:t>Ruth     - Gentile bride, Type of the Church</a:t>
            </a:r>
            <a:endParaRPr lang="en-US" sz="3600" dirty="0"/>
          </a:p>
        </p:txBody>
      </p:sp>
    </p:spTree>
    <p:extLst>
      <p:ext uri="{BB962C8B-B14F-4D97-AF65-F5344CB8AC3E}">
        <p14:creationId xmlns:p14="http://schemas.microsoft.com/office/powerpoint/2010/main" val="2884222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00035" y="2280062"/>
            <a:ext cx="9335256" cy="646331"/>
          </a:xfrm>
          <a:prstGeom prst="rect">
            <a:avLst/>
          </a:prstGeom>
          <a:noFill/>
        </p:spPr>
        <p:txBody>
          <a:bodyPr wrap="square" rtlCol="0">
            <a:spAutoFit/>
          </a:bodyPr>
          <a:lstStyle/>
          <a:p>
            <a:pPr algn="ctr"/>
            <a:r>
              <a:rPr lang="en-US" sz="3600" dirty="0" smtClean="0"/>
              <a:t>Qualifications of a kinsman redeemer</a:t>
            </a:r>
          </a:p>
        </p:txBody>
      </p:sp>
      <p:sp>
        <p:nvSpPr>
          <p:cNvPr id="6" name="TextBox 5"/>
          <p:cNvSpPr txBox="1"/>
          <p:nvPr/>
        </p:nvSpPr>
        <p:spPr>
          <a:xfrm>
            <a:off x="2131933" y="3325092"/>
            <a:ext cx="7671459" cy="1815882"/>
          </a:xfrm>
          <a:prstGeom prst="rect">
            <a:avLst/>
          </a:prstGeom>
          <a:noFill/>
        </p:spPr>
        <p:txBody>
          <a:bodyPr wrap="square" rtlCol="0">
            <a:spAutoFit/>
          </a:bodyPr>
          <a:lstStyle/>
          <a:p>
            <a:pPr marL="514350" indent="-514350">
              <a:buFont typeface="+mj-lt"/>
              <a:buAutoNum type="arabicPeriod"/>
            </a:pPr>
            <a:r>
              <a:rPr lang="en-US" sz="2800" dirty="0"/>
              <a:t>Must be a relative</a:t>
            </a:r>
          </a:p>
          <a:p>
            <a:pPr marL="514350" indent="-514350">
              <a:buFont typeface="+mj-lt"/>
              <a:buAutoNum type="arabicPeriod"/>
            </a:pPr>
            <a:r>
              <a:rPr lang="en-US" sz="2800" dirty="0"/>
              <a:t>Must be ABLE to perform the obligations</a:t>
            </a:r>
          </a:p>
          <a:p>
            <a:pPr marL="514350" indent="-514350">
              <a:buFont typeface="+mj-lt"/>
              <a:buAutoNum type="arabicPeriod"/>
            </a:pPr>
            <a:r>
              <a:rPr lang="en-US" sz="2800" dirty="0"/>
              <a:t>Must be WILLING to perform the obligations</a:t>
            </a:r>
          </a:p>
          <a:p>
            <a:pPr marL="514350" indent="-514350">
              <a:buFont typeface="+mj-lt"/>
              <a:buAutoNum type="arabicPeriod"/>
            </a:pPr>
            <a:r>
              <a:rPr lang="en-US" sz="2800" dirty="0"/>
              <a:t>Must fulfill the </a:t>
            </a:r>
            <a:r>
              <a:rPr lang="en-US" sz="2800" dirty="0" smtClean="0"/>
              <a:t>obligations</a:t>
            </a:r>
            <a:endParaRPr lang="en-US" sz="2800" dirty="0"/>
          </a:p>
        </p:txBody>
      </p:sp>
    </p:spTree>
    <p:extLst>
      <p:ext uri="{BB962C8B-B14F-4D97-AF65-F5344CB8AC3E}">
        <p14:creationId xmlns:p14="http://schemas.microsoft.com/office/powerpoint/2010/main" val="4235382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06053"/>
            <a:ext cx="10522788" cy="3539430"/>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t>Adam (which means man) lost his dominion over the earth.</a:t>
            </a:r>
          </a:p>
          <a:p>
            <a:pPr marL="571500" indent="-571500">
              <a:buFont typeface="Arial" panose="020B0604020202020204" pitchFamily="34" charset="0"/>
              <a:buChar char="•"/>
            </a:pPr>
            <a:r>
              <a:rPr lang="en-US" sz="3200" dirty="0" smtClean="0"/>
              <a:t>Satan stole it away.</a:t>
            </a:r>
          </a:p>
          <a:p>
            <a:pPr marL="571500" indent="-571500">
              <a:buFont typeface="Arial" panose="020B0604020202020204" pitchFamily="34" charset="0"/>
              <a:buChar char="•"/>
            </a:pPr>
            <a:r>
              <a:rPr lang="en-US" sz="3200" dirty="0" smtClean="0"/>
              <a:t>Jesus redeems the land through the shedding of his blood. As part of that also accepts the bride (Church).</a:t>
            </a:r>
          </a:p>
          <a:p>
            <a:pPr marL="1028700" lvl="1" indent="-571500">
              <a:buFont typeface="Arial" panose="020B0604020202020204" pitchFamily="34" charset="0"/>
              <a:buChar char="•"/>
            </a:pPr>
            <a:r>
              <a:rPr lang="en-US" sz="3200" dirty="0" smtClean="0"/>
              <a:t>His interest is not so much in the land as it is in the bride.  Just as Boaz’s interest was foremost in Ruth.</a:t>
            </a:r>
          </a:p>
        </p:txBody>
      </p:sp>
    </p:spTree>
    <p:extLst>
      <p:ext uri="{BB962C8B-B14F-4D97-AF65-F5344CB8AC3E}">
        <p14:creationId xmlns:p14="http://schemas.microsoft.com/office/powerpoint/2010/main" val="109025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06053"/>
            <a:ext cx="10522788" cy="2369880"/>
          </a:xfrm>
          <a:prstGeom prst="rect">
            <a:avLst/>
          </a:prstGeom>
          <a:noFill/>
        </p:spPr>
        <p:txBody>
          <a:bodyPr wrap="square" rtlCol="0">
            <a:spAutoFit/>
          </a:bodyPr>
          <a:lstStyle/>
          <a:p>
            <a:pPr algn="ctr"/>
            <a:r>
              <a:rPr lang="en-US" sz="3200" dirty="0" smtClean="0"/>
              <a:t>Jewish Titles of Jesus</a:t>
            </a:r>
          </a:p>
          <a:p>
            <a:endParaRPr lang="en-US" sz="3200" dirty="0" smtClean="0"/>
          </a:p>
          <a:p>
            <a:r>
              <a:rPr lang="en-US" sz="2800" dirty="0" smtClean="0"/>
              <a:t>The Lion of the Tribe of Judah</a:t>
            </a:r>
          </a:p>
          <a:p>
            <a:r>
              <a:rPr lang="en-US" sz="2800" dirty="0" smtClean="0"/>
              <a:t>The Root of David</a:t>
            </a:r>
          </a:p>
          <a:p>
            <a:r>
              <a:rPr lang="en-US" sz="2800" dirty="0" smtClean="0"/>
              <a:t>The Lamb</a:t>
            </a:r>
          </a:p>
        </p:txBody>
      </p:sp>
    </p:spTree>
    <p:extLst>
      <p:ext uri="{BB962C8B-B14F-4D97-AF65-F5344CB8AC3E}">
        <p14:creationId xmlns:p14="http://schemas.microsoft.com/office/powerpoint/2010/main" val="3882234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06053"/>
            <a:ext cx="10522788" cy="2000548"/>
          </a:xfrm>
          <a:prstGeom prst="rect">
            <a:avLst/>
          </a:prstGeom>
          <a:noFill/>
        </p:spPr>
        <p:txBody>
          <a:bodyPr wrap="square" rtlCol="0">
            <a:spAutoFit/>
          </a:bodyPr>
          <a:lstStyle/>
          <a:p>
            <a:pPr algn="ctr"/>
            <a:r>
              <a:rPr lang="en-US" sz="3200" dirty="0" smtClean="0"/>
              <a:t>Horns are a symbol of power throughout the Bible</a:t>
            </a:r>
          </a:p>
          <a:p>
            <a:pPr algn="ctr"/>
            <a:endParaRPr lang="en-US" sz="1400" dirty="0"/>
          </a:p>
          <a:p>
            <a:pPr algn="ctr"/>
            <a:r>
              <a:rPr lang="en-US" sz="3200" dirty="0" smtClean="0"/>
              <a:t>The Elder’s New Song, clue to their identity</a:t>
            </a:r>
          </a:p>
          <a:p>
            <a:pPr algn="ctr"/>
            <a:endParaRPr lang="en-US" sz="1400" dirty="0"/>
          </a:p>
          <a:p>
            <a:pPr algn="ctr"/>
            <a:r>
              <a:rPr lang="en-US" sz="3200" dirty="0" smtClean="0"/>
              <a:t>Only three people in the bible are both Kings and Priests</a:t>
            </a:r>
          </a:p>
        </p:txBody>
      </p:sp>
      <p:sp>
        <p:nvSpPr>
          <p:cNvPr id="5" name="TextBox 4"/>
          <p:cNvSpPr txBox="1"/>
          <p:nvPr/>
        </p:nvSpPr>
        <p:spPr>
          <a:xfrm>
            <a:off x="3322746" y="4578811"/>
            <a:ext cx="5513589" cy="1569660"/>
          </a:xfrm>
          <a:prstGeom prst="rect">
            <a:avLst/>
          </a:prstGeom>
          <a:noFill/>
        </p:spPr>
        <p:txBody>
          <a:bodyPr wrap="square" rtlCol="0">
            <a:spAutoFit/>
          </a:bodyPr>
          <a:lstStyle/>
          <a:p>
            <a:pPr marL="457200" indent="-457200">
              <a:buFont typeface="+mj-lt"/>
              <a:buAutoNum type="arabicPeriod"/>
            </a:pPr>
            <a:r>
              <a:rPr lang="en-US" sz="2400" dirty="0" err="1"/>
              <a:t>Melech</a:t>
            </a:r>
            <a:r>
              <a:rPr lang="en-US" sz="2400" dirty="0"/>
              <a:t> </a:t>
            </a:r>
            <a:r>
              <a:rPr lang="en-US" sz="2400" dirty="0" err="1"/>
              <a:t>Tzedek</a:t>
            </a:r>
            <a:r>
              <a:rPr lang="en-US" sz="2400" dirty="0"/>
              <a:t> (Gen 14:19</a:t>
            </a:r>
            <a:r>
              <a:rPr lang="en-US" sz="2400" dirty="0" smtClean="0"/>
              <a:t>)</a:t>
            </a:r>
            <a:br>
              <a:rPr lang="en-US" sz="2400" dirty="0" smtClean="0"/>
            </a:br>
            <a:r>
              <a:rPr lang="en-US" sz="2400" dirty="0" smtClean="0"/>
              <a:t>    [</a:t>
            </a:r>
            <a:r>
              <a:rPr lang="en-US" sz="2400" dirty="0"/>
              <a:t>king] [justice/righteousness</a:t>
            </a:r>
            <a:r>
              <a:rPr lang="en-US" sz="2400" dirty="0" smtClean="0"/>
              <a:t>]</a:t>
            </a:r>
          </a:p>
          <a:p>
            <a:pPr marL="457200" indent="-457200">
              <a:buFont typeface="+mj-lt"/>
              <a:buAutoNum type="arabicPeriod"/>
            </a:pPr>
            <a:r>
              <a:rPr lang="en-US" sz="2400" dirty="0" smtClean="0"/>
              <a:t>Jesus (Hebrews 5,6,7)</a:t>
            </a:r>
          </a:p>
          <a:p>
            <a:pPr marL="457200" indent="-457200">
              <a:buFont typeface="+mj-lt"/>
              <a:buAutoNum type="arabicPeriod"/>
            </a:pPr>
            <a:r>
              <a:rPr lang="en-US" sz="2400" dirty="0" smtClean="0"/>
              <a:t>Us</a:t>
            </a:r>
            <a:endParaRPr lang="en-US" sz="2400" dirty="0"/>
          </a:p>
        </p:txBody>
      </p:sp>
    </p:spTree>
    <p:extLst>
      <p:ext uri="{BB962C8B-B14F-4D97-AF65-F5344CB8AC3E}">
        <p14:creationId xmlns:p14="http://schemas.microsoft.com/office/powerpoint/2010/main" val="1102787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Sealed Scroll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06053"/>
            <a:ext cx="10522788" cy="584775"/>
          </a:xfrm>
          <a:prstGeom prst="rect">
            <a:avLst/>
          </a:prstGeom>
          <a:noFill/>
        </p:spPr>
        <p:txBody>
          <a:bodyPr wrap="square" rtlCol="0">
            <a:spAutoFit/>
          </a:bodyPr>
          <a:lstStyle/>
          <a:p>
            <a:pPr algn="ctr"/>
            <a:r>
              <a:rPr lang="en-US" sz="3200" dirty="0" smtClean="0"/>
              <a:t>Levitical Priests</a:t>
            </a:r>
          </a:p>
        </p:txBody>
      </p:sp>
      <p:sp>
        <p:nvSpPr>
          <p:cNvPr id="5" name="TextBox 4"/>
          <p:cNvSpPr txBox="1"/>
          <p:nvPr/>
        </p:nvSpPr>
        <p:spPr>
          <a:xfrm>
            <a:off x="4083313" y="3101207"/>
            <a:ext cx="3992454" cy="830997"/>
          </a:xfrm>
          <a:prstGeom prst="rect">
            <a:avLst/>
          </a:prstGeom>
          <a:noFill/>
        </p:spPr>
        <p:txBody>
          <a:bodyPr wrap="square" rtlCol="0">
            <a:spAutoFit/>
          </a:bodyPr>
          <a:lstStyle/>
          <a:p>
            <a:pPr marL="457200" indent="-457200">
              <a:buFont typeface="+mj-lt"/>
              <a:buAutoNum type="arabicPeriod"/>
            </a:pPr>
            <a:r>
              <a:rPr lang="en-US" sz="2400" dirty="0" smtClean="0"/>
              <a:t>Come from the line of Levi</a:t>
            </a:r>
          </a:p>
          <a:p>
            <a:pPr marL="457200" indent="-457200">
              <a:buFont typeface="+mj-lt"/>
              <a:buAutoNum type="arabicPeriod"/>
            </a:pPr>
            <a:r>
              <a:rPr lang="en-US" sz="2400" dirty="0" smtClean="0"/>
              <a:t>Cannot be Kings</a:t>
            </a:r>
          </a:p>
        </p:txBody>
      </p:sp>
      <p:sp>
        <p:nvSpPr>
          <p:cNvPr id="7" name="TextBox 6"/>
          <p:cNvSpPr txBox="1"/>
          <p:nvPr/>
        </p:nvSpPr>
        <p:spPr>
          <a:xfrm>
            <a:off x="818147" y="4226168"/>
            <a:ext cx="10522788" cy="584775"/>
          </a:xfrm>
          <a:prstGeom prst="rect">
            <a:avLst/>
          </a:prstGeom>
          <a:noFill/>
        </p:spPr>
        <p:txBody>
          <a:bodyPr wrap="square" rtlCol="0">
            <a:spAutoFit/>
          </a:bodyPr>
          <a:lstStyle/>
          <a:p>
            <a:pPr algn="ctr"/>
            <a:r>
              <a:rPr lang="en-US" sz="3200" dirty="0" smtClean="0"/>
              <a:t>Judean Kings</a:t>
            </a:r>
          </a:p>
        </p:txBody>
      </p:sp>
      <p:sp>
        <p:nvSpPr>
          <p:cNvPr id="8" name="TextBox 7"/>
          <p:cNvSpPr txBox="1"/>
          <p:nvPr/>
        </p:nvSpPr>
        <p:spPr>
          <a:xfrm>
            <a:off x="3970497" y="4829041"/>
            <a:ext cx="4218085" cy="830997"/>
          </a:xfrm>
          <a:prstGeom prst="rect">
            <a:avLst/>
          </a:prstGeom>
          <a:noFill/>
        </p:spPr>
        <p:txBody>
          <a:bodyPr wrap="square" rtlCol="0">
            <a:spAutoFit/>
          </a:bodyPr>
          <a:lstStyle/>
          <a:p>
            <a:pPr marL="457200" indent="-457200">
              <a:buFont typeface="+mj-lt"/>
              <a:buAutoNum type="arabicPeriod"/>
            </a:pPr>
            <a:r>
              <a:rPr lang="en-US" sz="2400" dirty="0" smtClean="0"/>
              <a:t>Come from the line of Judah</a:t>
            </a:r>
          </a:p>
          <a:p>
            <a:pPr marL="457200" indent="-457200">
              <a:buFont typeface="+mj-lt"/>
              <a:buAutoNum type="arabicPeriod"/>
            </a:pPr>
            <a:r>
              <a:rPr lang="en-US" sz="2400" dirty="0" smtClean="0"/>
              <a:t>Cannot be Priests</a:t>
            </a:r>
          </a:p>
        </p:txBody>
      </p:sp>
    </p:spTree>
    <p:extLst>
      <p:ext uri="{BB962C8B-B14F-4D97-AF65-F5344CB8AC3E}">
        <p14:creationId xmlns:p14="http://schemas.microsoft.com/office/powerpoint/2010/main" val="1567761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541" y="2406053"/>
            <a:ext cx="7620000" cy="3810000"/>
          </a:xfrm>
          <a:prstGeom prst="rect">
            <a:avLst/>
          </a:prstGeom>
        </p:spPr>
      </p:pic>
      <p:sp>
        <p:nvSpPr>
          <p:cNvPr id="2" name="Title 1"/>
          <p:cNvSpPr>
            <a:spLocks noGrp="1"/>
          </p:cNvSpPr>
          <p:nvPr>
            <p:ph type="title"/>
          </p:nvPr>
        </p:nvSpPr>
        <p:spPr/>
        <p:txBody>
          <a:bodyPr/>
          <a:lstStyle/>
          <a:p>
            <a:pPr algn="r"/>
            <a:r>
              <a:rPr lang="en-US" dirty="0" smtClean="0"/>
              <a:t>Wrath of the Lamb</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6</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356" y="2227986"/>
            <a:ext cx="3109283" cy="41661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2904" y="2227987"/>
            <a:ext cx="3281490" cy="41661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365" y="2227987"/>
            <a:ext cx="3324736" cy="416613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6099" y="2227987"/>
            <a:ext cx="3106539" cy="4166133"/>
          </a:xfrm>
          <a:prstGeom prst="rect">
            <a:avLst/>
          </a:prstGeom>
        </p:spPr>
      </p:pic>
    </p:spTree>
    <p:extLst>
      <p:ext uri="{BB962C8B-B14F-4D97-AF65-F5344CB8AC3E}">
        <p14:creationId xmlns:p14="http://schemas.microsoft.com/office/powerpoint/2010/main" val="262710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Revelation 1</a:t>
            </a:r>
            <a:endParaRPr lang="en-US" dirty="0"/>
          </a:p>
        </p:txBody>
      </p:sp>
      <p:sp>
        <p:nvSpPr>
          <p:cNvPr id="3" name="Content Placeholder 2"/>
          <p:cNvSpPr>
            <a:spLocks noGrp="1"/>
          </p:cNvSpPr>
          <p:nvPr>
            <p:ph idx="1"/>
          </p:nvPr>
        </p:nvSpPr>
        <p:spPr>
          <a:xfrm>
            <a:off x="838200" y="1825625"/>
            <a:ext cx="10515600" cy="546514"/>
          </a:xfrm>
        </p:spPr>
        <p:txBody>
          <a:bodyPr>
            <a:normAutofit/>
          </a:bodyPr>
          <a:lstStyle/>
          <a:p>
            <a:pPr marL="0" indent="0" algn="ctr">
              <a:buNone/>
            </a:pPr>
            <a:r>
              <a:rPr lang="en-US" dirty="0" smtClean="0"/>
              <a:t>Verse 19 is the outline to the book.</a:t>
            </a:r>
          </a:p>
          <a:p>
            <a:pPr marL="0" indent="0">
              <a:buNone/>
            </a:pPr>
            <a:endParaRPr lang="en-US" dirty="0" smtClean="0"/>
          </a:p>
        </p:txBody>
      </p:sp>
      <p:sp>
        <p:nvSpPr>
          <p:cNvPr id="4" name="TextBox 3"/>
          <p:cNvSpPr txBox="1"/>
          <p:nvPr/>
        </p:nvSpPr>
        <p:spPr>
          <a:xfrm>
            <a:off x="795130" y="2597426"/>
            <a:ext cx="10654748" cy="830997"/>
          </a:xfrm>
          <a:prstGeom prst="rect">
            <a:avLst/>
          </a:prstGeom>
          <a:noFill/>
        </p:spPr>
        <p:txBody>
          <a:bodyPr wrap="square" rtlCol="0">
            <a:spAutoFit/>
          </a:bodyPr>
          <a:lstStyle/>
          <a:p>
            <a:r>
              <a:rPr lang="en-US" sz="2400" b="1" dirty="0"/>
              <a:t>Write what you have seen</a:t>
            </a:r>
          </a:p>
          <a:p>
            <a:r>
              <a:rPr lang="en-US" sz="2400" dirty="0"/>
              <a:t>	Everything in chapter 1 to this point.  The description of Jesus, etc.</a:t>
            </a:r>
          </a:p>
        </p:txBody>
      </p:sp>
      <p:sp>
        <p:nvSpPr>
          <p:cNvPr id="6" name="TextBox 5"/>
          <p:cNvSpPr txBox="1"/>
          <p:nvPr/>
        </p:nvSpPr>
        <p:spPr>
          <a:xfrm>
            <a:off x="795130" y="3591339"/>
            <a:ext cx="10654748" cy="830997"/>
          </a:xfrm>
          <a:prstGeom prst="rect">
            <a:avLst/>
          </a:prstGeom>
          <a:noFill/>
        </p:spPr>
        <p:txBody>
          <a:bodyPr wrap="square" rtlCol="0">
            <a:spAutoFit/>
          </a:bodyPr>
          <a:lstStyle/>
          <a:p>
            <a:r>
              <a:rPr lang="en-US" sz="2400" b="1" dirty="0" smtClean="0"/>
              <a:t>What is</a:t>
            </a:r>
          </a:p>
          <a:p>
            <a:r>
              <a:rPr lang="en-US" b="1" dirty="0"/>
              <a:t>	</a:t>
            </a:r>
            <a:r>
              <a:rPr lang="en-US" sz="2400" dirty="0" smtClean="0"/>
              <a:t>Chapter 2 and 3.  The seven letters.</a:t>
            </a:r>
            <a:endParaRPr lang="en-US" sz="2400" b="1" dirty="0"/>
          </a:p>
        </p:txBody>
      </p:sp>
      <p:sp>
        <p:nvSpPr>
          <p:cNvPr id="7" name="TextBox 6"/>
          <p:cNvSpPr txBox="1"/>
          <p:nvPr/>
        </p:nvSpPr>
        <p:spPr>
          <a:xfrm>
            <a:off x="795130" y="4770783"/>
            <a:ext cx="10402957" cy="1200329"/>
          </a:xfrm>
          <a:prstGeom prst="rect">
            <a:avLst/>
          </a:prstGeom>
          <a:noFill/>
        </p:spPr>
        <p:txBody>
          <a:bodyPr wrap="square" rtlCol="0">
            <a:spAutoFit/>
          </a:bodyPr>
          <a:lstStyle/>
          <a:p>
            <a:r>
              <a:rPr lang="en-US" sz="2400" b="1" dirty="0" smtClean="0"/>
              <a:t>What is going to happen after this.</a:t>
            </a:r>
          </a:p>
          <a:p>
            <a:r>
              <a:rPr lang="en-US" sz="2400" dirty="0"/>
              <a:t>	</a:t>
            </a:r>
            <a:r>
              <a:rPr lang="en-US" sz="2400" dirty="0" smtClean="0"/>
              <a:t>Greek word – meta </a:t>
            </a:r>
            <a:r>
              <a:rPr lang="en-US" sz="2400" dirty="0" err="1" smtClean="0"/>
              <a:t>tauta</a:t>
            </a:r>
            <a:r>
              <a:rPr lang="en-US" sz="2400" dirty="0" smtClean="0"/>
              <a:t>.</a:t>
            </a:r>
          </a:p>
          <a:p>
            <a:r>
              <a:rPr lang="en-US" sz="2400" dirty="0"/>
              <a:t>	</a:t>
            </a:r>
            <a:r>
              <a:rPr lang="en-US" sz="2400" dirty="0" smtClean="0"/>
              <a:t>Chapter 4 begins with the same word.</a:t>
            </a:r>
            <a:endParaRPr lang="en-US" sz="2400" dirty="0"/>
          </a:p>
        </p:txBody>
      </p:sp>
    </p:spTree>
    <p:extLst>
      <p:ext uri="{BB962C8B-B14F-4D97-AF65-F5344CB8AC3E}">
        <p14:creationId xmlns:p14="http://schemas.microsoft.com/office/powerpoint/2010/main" val="259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Wrath of the Lamb</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6</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905" y="2272864"/>
            <a:ext cx="5297245" cy="3429627"/>
          </a:xfrm>
          <a:prstGeom prst="rect">
            <a:avLst/>
          </a:prstGeom>
        </p:spPr>
      </p:pic>
    </p:spTree>
    <p:extLst>
      <p:ext uri="{BB962C8B-B14F-4D97-AF65-F5344CB8AC3E}">
        <p14:creationId xmlns:p14="http://schemas.microsoft.com/office/powerpoint/2010/main" val="1774727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Wrath of the Lamb</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6</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2924271126"/>
              </p:ext>
            </p:extLst>
          </p:nvPr>
        </p:nvGraphicFramePr>
        <p:xfrm>
          <a:off x="1484555" y="2502787"/>
          <a:ext cx="9326880" cy="4211320"/>
        </p:xfrm>
        <a:graphic>
          <a:graphicData uri="http://schemas.openxmlformats.org/drawingml/2006/table">
            <a:tbl>
              <a:tblPr firstRow="1" bandRow="1">
                <a:tableStyleId>{5C22544A-7EE6-4342-B048-85BDC9FD1C3A}</a:tableStyleId>
              </a:tblPr>
              <a:tblGrid>
                <a:gridCol w="3049572"/>
                <a:gridCol w="1361064"/>
                <a:gridCol w="903642"/>
                <a:gridCol w="4012602"/>
              </a:tblGrid>
              <a:tr h="370840">
                <a:tc>
                  <a:txBody>
                    <a:bodyPr/>
                    <a:lstStyle/>
                    <a:p>
                      <a:pPr algn="ctr"/>
                      <a:endParaRPr lang="en-US" dirty="0"/>
                    </a:p>
                  </a:txBody>
                  <a:tcPr/>
                </a:tc>
                <a:tc>
                  <a:txBody>
                    <a:bodyPr/>
                    <a:lstStyle/>
                    <a:p>
                      <a:pPr algn="ctr"/>
                      <a:r>
                        <a:rPr lang="en-US" dirty="0" smtClean="0"/>
                        <a:t>Matthew</a:t>
                      </a:r>
                      <a:endParaRPr lang="en-US" dirty="0"/>
                    </a:p>
                  </a:txBody>
                  <a:tcPr/>
                </a:tc>
                <a:tc>
                  <a:txBody>
                    <a:bodyPr/>
                    <a:lstStyle/>
                    <a:p>
                      <a:pPr algn="ctr"/>
                      <a:r>
                        <a:rPr lang="en-US" dirty="0" smtClean="0"/>
                        <a:t>Luke</a:t>
                      </a:r>
                      <a:endParaRPr lang="en-US" dirty="0"/>
                    </a:p>
                  </a:txBody>
                  <a:tcPr/>
                </a:tc>
                <a:tc>
                  <a:txBody>
                    <a:bodyPr/>
                    <a:lstStyle/>
                    <a:p>
                      <a:pPr algn="ctr"/>
                      <a:r>
                        <a:rPr lang="en-US" dirty="0" smtClean="0"/>
                        <a:t>Revelation</a:t>
                      </a:r>
                      <a:endParaRPr lang="en-US" dirty="0"/>
                    </a:p>
                  </a:txBody>
                  <a:tcPr/>
                </a:tc>
              </a:tr>
              <a:tr h="370840">
                <a:tc>
                  <a:txBody>
                    <a:bodyPr/>
                    <a:lstStyle/>
                    <a:p>
                      <a:r>
                        <a:rPr lang="en-US" dirty="0" smtClean="0"/>
                        <a:t>False</a:t>
                      </a:r>
                      <a:r>
                        <a:rPr lang="en-US" baseline="0" dirty="0" smtClean="0"/>
                        <a:t> messiah/false prophets</a:t>
                      </a:r>
                      <a:endParaRPr lang="en-US" dirty="0"/>
                    </a:p>
                  </a:txBody>
                  <a:tcPr/>
                </a:tc>
                <a:tc>
                  <a:txBody>
                    <a:bodyPr/>
                    <a:lstStyle/>
                    <a:p>
                      <a:pPr algn="ctr"/>
                      <a:r>
                        <a:rPr lang="en-US" baseline="0" dirty="0" smtClean="0"/>
                        <a:t>24:4-5</a:t>
                      </a:r>
                      <a:endParaRPr lang="en-US" dirty="0"/>
                    </a:p>
                  </a:txBody>
                  <a:tcPr/>
                </a:tc>
                <a:tc>
                  <a:txBody>
                    <a:bodyPr/>
                    <a:lstStyle/>
                    <a:p>
                      <a:pPr algn="ctr"/>
                      <a:r>
                        <a:rPr lang="en-US" dirty="0" smtClean="0"/>
                        <a:t>21:4</a:t>
                      </a:r>
                      <a:endParaRPr lang="en-US" dirty="0"/>
                    </a:p>
                  </a:txBody>
                  <a:tcPr/>
                </a:tc>
                <a:tc>
                  <a:txBody>
                    <a:bodyPr/>
                    <a:lstStyle/>
                    <a:p>
                      <a:r>
                        <a:rPr lang="en-US" dirty="0" smtClean="0"/>
                        <a:t>White horse = False messiah</a:t>
                      </a:r>
                    </a:p>
                    <a:p>
                      <a:r>
                        <a:rPr lang="en-US" dirty="0" smtClean="0"/>
                        <a:t>[6:1</a:t>
                      </a:r>
                      <a:r>
                        <a:rPr lang="en-US" baseline="0" dirty="0" smtClean="0"/>
                        <a:t>-2]</a:t>
                      </a:r>
                      <a:endParaRPr lang="en-US" dirty="0"/>
                    </a:p>
                  </a:txBody>
                  <a:tcPr/>
                </a:tc>
              </a:tr>
              <a:tr h="370840">
                <a:tc>
                  <a:txBody>
                    <a:bodyPr/>
                    <a:lstStyle/>
                    <a:p>
                      <a:r>
                        <a:rPr lang="en-US" dirty="0" smtClean="0"/>
                        <a:t>Wars and rumors of war </a:t>
                      </a:r>
                      <a:endParaRPr lang="en-US" dirty="0"/>
                    </a:p>
                  </a:txBody>
                  <a:tcPr/>
                </a:tc>
                <a:tc>
                  <a:txBody>
                    <a:bodyPr/>
                    <a:lstStyle/>
                    <a:p>
                      <a:pPr algn="ctr"/>
                      <a:r>
                        <a:rPr lang="en-US" dirty="0" smtClean="0"/>
                        <a:t>24:6</a:t>
                      </a:r>
                      <a:endParaRPr lang="en-US" dirty="0"/>
                    </a:p>
                  </a:txBody>
                  <a:tcPr/>
                </a:tc>
                <a:tc>
                  <a:txBody>
                    <a:bodyPr/>
                    <a:lstStyle/>
                    <a:p>
                      <a:pPr algn="ctr"/>
                      <a:r>
                        <a:rPr lang="en-US" dirty="0" smtClean="0"/>
                        <a:t>21:9,10</a:t>
                      </a:r>
                      <a:endParaRPr lang="en-US" dirty="0"/>
                    </a:p>
                  </a:txBody>
                  <a:tcPr/>
                </a:tc>
                <a:tc>
                  <a:txBody>
                    <a:bodyPr/>
                    <a:lstStyle/>
                    <a:p>
                      <a:r>
                        <a:rPr lang="en-US" dirty="0" smtClean="0"/>
                        <a:t>Red horse =</a:t>
                      </a:r>
                      <a:r>
                        <a:rPr lang="en-US" baseline="0" dirty="0" smtClean="0"/>
                        <a:t> war</a:t>
                      </a:r>
                    </a:p>
                    <a:p>
                      <a:r>
                        <a:rPr lang="en-US" baseline="0" dirty="0" smtClean="0"/>
                        <a:t>[6:3-4]</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Famines and earthquakes</a:t>
                      </a:r>
                    </a:p>
                    <a:p>
                      <a:endParaRPr lang="en-US" dirty="0"/>
                    </a:p>
                  </a:txBody>
                  <a:tcPr/>
                </a:tc>
                <a:tc>
                  <a:txBody>
                    <a:bodyPr/>
                    <a:lstStyle/>
                    <a:p>
                      <a:pPr algn="ctr"/>
                      <a:r>
                        <a:rPr lang="en-US" dirty="0" smtClean="0"/>
                        <a:t>24:7a</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21:11</a:t>
                      </a:r>
                    </a:p>
                    <a:p>
                      <a:pPr algn="ctr"/>
                      <a:endParaRPr lang="en-US" dirty="0"/>
                    </a:p>
                  </a:txBody>
                  <a:tcPr/>
                </a:tc>
                <a:tc>
                  <a:txBody>
                    <a:bodyPr/>
                    <a:lstStyle/>
                    <a:p>
                      <a:r>
                        <a:rPr lang="en-US" dirty="0" smtClean="0"/>
                        <a:t>Black horse = famine</a:t>
                      </a:r>
                      <a:r>
                        <a:rPr lang="en-US" baseline="0" dirty="0" smtClean="0"/>
                        <a:t> / inflation</a:t>
                      </a:r>
                    </a:p>
                    <a:p>
                      <a:r>
                        <a:rPr lang="en-US" baseline="0" dirty="0" smtClean="0"/>
                        <a:t>[6:5-6]</a:t>
                      </a:r>
                      <a:endParaRPr lang="en-US" dirty="0"/>
                    </a:p>
                  </a:txBody>
                  <a:tcPr/>
                </a:tc>
              </a:tr>
              <a:tr h="370840">
                <a:tc>
                  <a:txBody>
                    <a:bodyPr/>
                    <a:lstStyle/>
                    <a:p>
                      <a:r>
                        <a:rPr lang="en-US" dirty="0" smtClean="0"/>
                        <a:t>Death</a:t>
                      </a:r>
                      <a:endParaRPr lang="en-US" dirty="0"/>
                    </a:p>
                  </a:txBody>
                  <a:tcPr/>
                </a:tc>
                <a:tc>
                  <a:txBody>
                    <a:bodyPr/>
                    <a:lstStyle/>
                    <a:p>
                      <a:pPr algn="ctr"/>
                      <a:r>
                        <a:rPr lang="en-US" dirty="0" smtClean="0"/>
                        <a:t>24:7b-8</a:t>
                      </a:r>
                      <a:endParaRPr lang="en-US" dirty="0"/>
                    </a:p>
                  </a:txBody>
                  <a:tcPr/>
                </a:tc>
                <a:tc>
                  <a:txBody>
                    <a:bodyPr/>
                    <a:lstStyle/>
                    <a:p>
                      <a:pPr algn="ctr"/>
                      <a:r>
                        <a:rPr lang="en-US" dirty="0" smtClean="0"/>
                        <a:t>21:12</a:t>
                      </a:r>
                      <a:endParaRPr lang="en-US" dirty="0"/>
                    </a:p>
                  </a:txBody>
                  <a:tcPr/>
                </a:tc>
                <a:tc>
                  <a:txBody>
                    <a:bodyPr/>
                    <a:lstStyle/>
                    <a:p>
                      <a:r>
                        <a:rPr lang="en-US" dirty="0" smtClean="0"/>
                        <a:t>Pale</a:t>
                      </a:r>
                      <a:r>
                        <a:rPr lang="en-US" baseline="0" dirty="0" smtClean="0"/>
                        <a:t> (green) horse = death / pestilence [6:7-8]</a:t>
                      </a:r>
                      <a:endParaRPr lang="en-US" dirty="0"/>
                    </a:p>
                  </a:txBody>
                  <a:tcPr/>
                </a:tc>
              </a:tr>
              <a:tr h="370840">
                <a:tc>
                  <a:txBody>
                    <a:bodyPr/>
                    <a:lstStyle/>
                    <a:p>
                      <a:r>
                        <a:rPr lang="en-US" dirty="0" smtClean="0"/>
                        <a:t>Martyrs</a:t>
                      </a:r>
                      <a:endParaRPr lang="en-US" dirty="0"/>
                    </a:p>
                  </a:txBody>
                  <a:tcPr/>
                </a:tc>
                <a:tc>
                  <a:txBody>
                    <a:bodyPr/>
                    <a:lstStyle/>
                    <a:p>
                      <a:pPr algn="ctr"/>
                      <a:r>
                        <a:rPr lang="en-US" dirty="0" smtClean="0"/>
                        <a:t>24:9</a:t>
                      </a:r>
                      <a:endParaRPr lang="en-US" dirty="0"/>
                    </a:p>
                  </a:txBody>
                  <a:tcPr/>
                </a:tc>
                <a:tc>
                  <a:txBody>
                    <a:bodyPr/>
                    <a:lstStyle/>
                    <a:p>
                      <a:pPr algn="ctr"/>
                      <a:r>
                        <a:rPr lang="en-US" dirty="0" smtClean="0"/>
                        <a:t>21:24</a:t>
                      </a:r>
                      <a:endParaRPr lang="en-US" dirty="0"/>
                    </a:p>
                  </a:txBody>
                  <a:tcPr/>
                </a:tc>
                <a:tc>
                  <a:txBody>
                    <a:bodyPr/>
                    <a:lstStyle/>
                    <a:p>
                      <a:r>
                        <a:rPr lang="en-US" dirty="0" smtClean="0"/>
                        <a:t>Seal 5 souls under</a:t>
                      </a:r>
                      <a:r>
                        <a:rPr lang="en-US" baseline="0" dirty="0" smtClean="0"/>
                        <a:t> the altar</a:t>
                      </a:r>
                    </a:p>
                    <a:p>
                      <a:r>
                        <a:rPr lang="en-US" baseline="0" dirty="0" smtClean="0"/>
                        <a:t>[6:9-11]</a:t>
                      </a:r>
                      <a:endParaRPr lang="en-US" dirty="0"/>
                    </a:p>
                  </a:txBody>
                  <a:tcPr/>
                </a:tc>
              </a:tr>
              <a:tr h="370840">
                <a:tc>
                  <a:txBody>
                    <a:bodyPr/>
                    <a:lstStyle/>
                    <a:p>
                      <a:r>
                        <a:rPr lang="en-US" dirty="0" smtClean="0"/>
                        <a:t>Global</a:t>
                      </a:r>
                      <a:r>
                        <a:rPr lang="en-US" baseline="0" dirty="0" smtClean="0"/>
                        <a:t> chaos</a:t>
                      </a:r>
                      <a:endParaRPr lang="en-US" dirty="0"/>
                    </a:p>
                  </a:txBody>
                  <a:tcPr/>
                </a:tc>
                <a:tc>
                  <a:txBody>
                    <a:bodyPr/>
                    <a:lstStyle/>
                    <a:p>
                      <a:pPr algn="ctr"/>
                      <a:r>
                        <a:rPr lang="en-US" dirty="0" smtClean="0"/>
                        <a:t>24:29-30</a:t>
                      </a:r>
                      <a:endParaRPr lang="en-US" dirty="0"/>
                    </a:p>
                  </a:txBody>
                  <a:tcPr/>
                </a:tc>
                <a:tc>
                  <a:txBody>
                    <a:bodyPr/>
                    <a:lstStyle/>
                    <a:p>
                      <a:pPr algn="ctr"/>
                      <a:r>
                        <a:rPr lang="en-US" dirty="0" smtClean="0"/>
                        <a:t>21:25</a:t>
                      </a:r>
                      <a:endParaRPr lang="en-US" dirty="0"/>
                    </a:p>
                  </a:txBody>
                  <a:tcPr/>
                </a:tc>
                <a:tc>
                  <a:txBody>
                    <a:bodyPr/>
                    <a:lstStyle/>
                    <a:p>
                      <a:r>
                        <a:rPr lang="en-US" dirty="0" smtClean="0"/>
                        <a:t>Seal 6 global</a:t>
                      </a:r>
                      <a:r>
                        <a:rPr lang="en-US" baseline="0" dirty="0" smtClean="0"/>
                        <a:t> upheaval</a:t>
                      </a:r>
                    </a:p>
                    <a:p>
                      <a:r>
                        <a:rPr lang="en-US" baseline="0" dirty="0" smtClean="0"/>
                        <a:t>[6:12-14]</a:t>
                      </a:r>
                      <a:endParaRPr lang="en-US" dirty="0"/>
                    </a:p>
                  </a:txBody>
                  <a:tcPr/>
                </a:tc>
              </a:tr>
            </a:tbl>
          </a:graphicData>
        </a:graphic>
      </p:graphicFrame>
      <p:sp>
        <p:nvSpPr>
          <p:cNvPr id="5" name="TextBox 4"/>
          <p:cNvSpPr txBox="1"/>
          <p:nvPr/>
        </p:nvSpPr>
        <p:spPr>
          <a:xfrm>
            <a:off x="3392904" y="2086025"/>
            <a:ext cx="5267001" cy="461665"/>
          </a:xfrm>
          <a:prstGeom prst="rect">
            <a:avLst/>
          </a:prstGeom>
          <a:noFill/>
        </p:spPr>
        <p:txBody>
          <a:bodyPr wrap="square" rtlCol="0">
            <a:spAutoFit/>
          </a:bodyPr>
          <a:lstStyle/>
          <a:p>
            <a:pPr algn="ctr"/>
            <a:r>
              <a:rPr lang="en-US" sz="2400" dirty="0" smtClean="0"/>
              <a:t>Olivet Discourse and Seals Comparison</a:t>
            </a:r>
            <a:endParaRPr lang="en-US" sz="2400" dirty="0"/>
          </a:p>
        </p:txBody>
      </p:sp>
    </p:spTree>
    <p:extLst>
      <p:ext uri="{BB962C8B-B14F-4D97-AF65-F5344CB8AC3E}">
        <p14:creationId xmlns:p14="http://schemas.microsoft.com/office/powerpoint/2010/main" val="2097772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Who Can Stand?</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142705" y="2751950"/>
            <a:ext cx="6045362" cy="1754326"/>
          </a:xfrm>
          <a:prstGeom prst="rect">
            <a:avLst/>
          </a:prstGeom>
          <a:noFill/>
        </p:spPr>
        <p:txBody>
          <a:bodyPr wrap="square" rtlCol="0">
            <a:spAutoFit/>
          </a:bodyPr>
          <a:lstStyle/>
          <a:p>
            <a:pPr algn="ctr"/>
            <a:r>
              <a:rPr lang="en-US" sz="3600" dirty="0" smtClean="0"/>
              <a:t>144,000</a:t>
            </a:r>
          </a:p>
          <a:p>
            <a:pPr algn="ctr"/>
            <a:endParaRPr lang="en-US" sz="3600" dirty="0" smtClean="0"/>
          </a:p>
          <a:p>
            <a:pPr algn="ctr"/>
            <a:r>
              <a:rPr lang="en-US" sz="3600" dirty="0" smtClean="0"/>
              <a:t>Results of the 144,000’s work</a:t>
            </a:r>
          </a:p>
        </p:txBody>
      </p:sp>
    </p:spTree>
    <p:extLst>
      <p:ext uri="{BB962C8B-B14F-4D97-AF65-F5344CB8AC3E}">
        <p14:creationId xmlns:p14="http://schemas.microsoft.com/office/powerpoint/2010/main" val="4154469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Who Can Stand?</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869403" y="2235582"/>
            <a:ext cx="4196519" cy="646331"/>
          </a:xfrm>
          <a:prstGeom prst="rect">
            <a:avLst/>
          </a:prstGeom>
          <a:noFill/>
        </p:spPr>
        <p:txBody>
          <a:bodyPr wrap="square" rtlCol="0">
            <a:spAutoFit/>
          </a:bodyPr>
          <a:lstStyle/>
          <a:p>
            <a:pPr algn="ctr"/>
            <a:r>
              <a:rPr lang="en-US" sz="3600" dirty="0" smtClean="0"/>
              <a:t>Jacob/Israel</a:t>
            </a:r>
          </a:p>
        </p:txBody>
      </p:sp>
      <p:sp>
        <p:nvSpPr>
          <p:cNvPr id="5" name="TextBox 4"/>
          <p:cNvSpPr txBox="1"/>
          <p:nvPr/>
        </p:nvSpPr>
        <p:spPr>
          <a:xfrm>
            <a:off x="848203" y="3382051"/>
            <a:ext cx="1572768" cy="461665"/>
          </a:xfrm>
          <a:prstGeom prst="rect">
            <a:avLst/>
          </a:prstGeom>
          <a:noFill/>
          <a:ln>
            <a:solidFill>
              <a:schemeClr val="tx1"/>
            </a:solidFill>
          </a:ln>
        </p:spPr>
        <p:txBody>
          <a:bodyPr wrap="square" rtlCol="0">
            <a:spAutoFit/>
          </a:bodyPr>
          <a:lstStyle/>
          <a:p>
            <a:pPr algn="ctr"/>
            <a:r>
              <a:rPr lang="en-US" sz="2400" dirty="0" smtClean="0"/>
              <a:t>Reuben</a:t>
            </a:r>
            <a:endParaRPr lang="en-US" sz="2400" dirty="0"/>
          </a:p>
        </p:txBody>
      </p:sp>
      <p:sp>
        <p:nvSpPr>
          <p:cNvPr id="7" name="TextBox 6"/>
          <p:cNvSpPr txBox="1"/>
          <p:nvPr/>
        </p:nvSpPr>
        <p:spPr>
          <a:xfrm>
            <a:off x="848203" y="3970849"/>
            <a:ext cx="1572768" cy="461665"/>
          </a:xfrm>
          <a:prstGeom prst="rect">
            <a:avLst/>
          </a:prstGeom>
          <a:noFill/>
          <a:ln>
            <a:solidFill>
              <a:schemeClr val="tx1"/>
            </a:solidFill>
          </a:ln>
        </p:spPr>
        <p:txBody>
          <a:bodyPr wrap="square" rtlCol="0">
            <a:spAutoFit/>
          </a:bodyPr>
          <a:lstStyle/>
          <a:p>
            <a:pPr algn="ctr"/>
            <a:r>
              <a:rPr lang="en-US" sz="2400" dirty="0" smtClean="0"/>
              <a:t>Simeon</a:t>
            </a:r>
          </a:p>
        </p:txBody>
      </p:sp>
      <p:sp>
        <p:nvSpPr>
          <p:cNvPr id="8" name="TextBox 7"/>
          <p:cNvSpPr txBox="1"/>
          <p:nvPr/>
        </p:nvSpPr>
        <p:spPr>
          <a:xfrm>
            <a:off x="848203" y="4543410"/>
            <a:ext cx="1572768" cy="461665"/>
          </a:xfrm>
          <a:prstGeom prst="rect">
            <a:avLst/>
          </a:prstGeom>
          <a:noFill/>
          <a:ln>
            <a:solidFill>
              <a:schemeClr val="tx1"/>
            </a:solidFill>
          </a:ln>
        </p:spPr>
        <p:txBody>
          <a:bodyPr wrap="square" rtlCol="0">
            <a:spAutoFit/>
          </a:bodyPr>
          <a:lstStyle/>
          <a:p>
            <a:pPr algn="ctr"/>
            <a:r>
              <a:rPr lang="en-US" sz="2400" dirty="0" smtClean="0"/>
              <a:t>Levi</a:t>
            </a:r>
            <a:endParaRPr lang="en-US" sz="2400" dirty="0"/>
          </a:p>
        </p:txBody>
      </p:sp>
      <p:sp>
        <p:nvSpPr>
          <p:cNvPr id="9" name="TextBox 8"/>
          <p:cNvSpPr txBox="1"/>
          <p:nvPr/>
        </p:nvSpPr>
        <p:spPr>
          <a:xfrm>
            <a:off x="848203" y="5088015"/>
            <a:ext cx="1572768" cy="461665"/>
          </a:xfrm>
          <a:prstGeom prst="rect">
            <a:avLst/>
          </a:prstGeom>
          <a:noFill/>
          <a:ln>
            <a:solidFill>
              <a:schemeClr val="tx1"/>
            </a:solidFill>
          </a:ln>
        </p:spPr>
        <p:txBody>
          <a:bodyPr wrap="square" rtlCol="0">
            <a:spAutoFit/>
          </a:bodyPr>
          <a:lstStyle/>
          <a:p>
            <a:pPr algn="ctr"/>
            <a:r>
              <a:rPr lang="en-US" sz="2400" dirty="0" smtClean="0"/>
              <a:t>Judah</a:t>
            </a:r>
          </a:p>
        </p:txBody>
      </p:sp>
      <p:sp>
        <p:nvSpPr>
          <p:cNvPr id="10" name="TextBox 9"/>
          <p:cNvSpPr txBox="1"/>
          <p:nvPr/>
        </p:nvSpPr>
        <p:spPr>
          <a:xfrm>
            <a:off x="848203" y="5635211"/>
            <a:ext cx="1572768" cy="461665"/>
          </a:xfrm>
          <a:prstGeom prst="rect">
            <a:avLst/>
          </a:prstGeom>
          <a:noFill/>
          <a:ln>
            <a:solidFill>
              <a:schemeClr val="tx1"/>
            </a:solidFill>
          </a:ln>
        </p:spPr>
        <p:txBody>
          <a:bodyPr wrap="square" rtlCol="0">
            <a:spAutoFit/>
          </a:bodyPr>
          <a:lstStyle/>
          <a:p>
            <a:pPr algn="ctr"/>
            <a:r>
              <a:rPr lang="en-US" sz="2400" dirty="0" smtClean="0"/>
              <a:t>Issachar</a:t>
            </a:r>
            <a:endParaRPr lang="en-US" sz="2400" dirty="0"/>
          </a:p>
        </p:txBody>
      </p:sp>
      <p:sp>
        <p:nvSpPr>
          <p:cNvPr id="12" name="TextBox 11"/>
          <p:cNvSpPr txBox="1"/>
          <p:nvPr/>
        </p:nvSpPr>
        <p:spPr>
          <a:xfrm>
            <a:off x="848203" y="6199658"/>
            <a:ext cx="1572768" cy="461665"/>
          </a:xfrm>
          <a:prstGeom prst="rect">
            <a:avLst/>
          </a:prstGeom>
          <a:noFill/>
          <a:ln>
            <a:solidFill>
              <a:schemeClr val="tx1"/>
            </a:solidFill>
          </a:ln>
        </p:spPr>
        <p:txBody>
          <a:bodyPr wrap="square" rtlCol="0">
            <a:spAutoFit/>
          </a:bodyPr>
          <a:lstStyle/>
          <a:p>
            <a:pPr algn="ctr"/>
            <a:r>
              <a:rPr lang="en-US" sz="2400" dirty="0" smtClean="0"/>
              <a:t>Zebulun</a:t>
            </a:r>
            <a:endParaRPr lang="en-US" sz="2400" dirty="0"/>
          </a:p>
        </p:txBody>
      </p:sp>
      <p:sp>
        <p:nvSpPr>
          <p:cNvPr id="13" name="TextBox 12"/>
          <p:cNvSpPr txBox="1"/>
          <p:nvPr/>
        </p:nvSpPr>
        <p:spPr>
          <a:xfrm>
            <a:off x="3231571" y="3345222"/>
            <a:ext cx="1572768" cy="461665"/>
          </a:xfrm>
          <a:prstGeom prst="rect">
            <a:avLst/>
          </a:prstGeom>
          <a:noFill/>
          <a:ln>
            <a:solidFill>
              <a:schemeClr val="tx1"/>
            </a:solidFill>
          </a:ln>
        </p:spPr>
        <p:txBody>
          <a:bodyPr wrap="square" rtlCol="0">
            <a:spAutoFit/>
          </a:bodyPr>
          <a:lstStyle/>
          <a:p>
            <a:pPr algn="ctr"/>
            <a:r>
              <a:rPr lang="en-US" sz="2400" dirty="0" smtClean="0"/>
              <a:t>Dan</a:t>
            </a:r>
            <a:endParaRPr lang="en-US" sz="2400" dirty="0"/>
          </a:p>
        </p:txBody>
      </p:sp>
      <p:sp>
        <p:nvSpPr>
          <p:cNvPr id="14" name="TextBox 13"/>
          <p:cNvSpPr txBox="1"/>
          <p:nvPr/>
        </p:nvSpPr>
        <p:spPr>
          <a:xfrm>
            <a:off x="3231571" y="3970848"/>
            <a:ext cx="1572768" cy="461665"/>
          </a:xfrm>
          <a:prstGeom prst="rect">
            <a:avLst/>
          </a:prstGeom>
          <a:noFill/>
          <a:ln>
            <a:solidFill>
              <a:schemeClr val="tx1"/>
            </a:solidFill>
          </a:ln>
        </p:spPr>
        <p:txBody>
          <a:bodyPr wrap="square" rtlCol="0">
            <a:spAutoFit/>
          </a:bodyPr>
          <a:lstStyle/>
          <a:p>
            <a:pPr algn="ctr"/>
            <a:r>
              <a:rPr lang="en-US" sz="2400" dirty="0" smtClean="0"/>
              <a:t>Naphtali</a:t>
            </a:r>
            <a:endParaRPr lang="en-US" sz="2400" dirty="0"/>
          </a:p>
        </p:txBody>
      </p:sp>
      <p:sp>
        <p:nvSpPr>
          <p:cNvPr id="15" name="TextBox 14"/>
          <p:cNvSpPr txBox="1"/>
          <p:nvPr/>
        </p:nvSpPr>
        <p:spPr>
          <a:xfrm>
            <a:off x="5537529" y="3345221"/>
            <a:ext cx="1572768" cy="461665"/>
          </a:xfrm>
          <a:prstGeom prst="rect">
            <a:avLst/>
          </a:prstGeom>
          <a:noFill/>
          <a:ln>
            <a:solidFill>
              <a:schemeClr val="tx1"/>
            </a:solidFill>
          </a:ln>
        </p:spPr>
        <p:txBody>
          <a:bodyPr wrap="square" rtlCol="0">
            <a:spAutoFit/>
          </a:bodyPr>
          <a:lstStyle/>
          <a:p>
            <a:pPr algn="ctr"/>
            <a:r>
              <a:rPr lang="en-US" sz="2400" dirty="0" smtClean="0"/>
              <a:t>Gad</a:t>
            </a:r>
            <a:endParaRPr lang="en-US" sz="2400" dirty="0"/>
          </a:p>
        </p:txBody>
      </p:sp>
      <p:sp>
        <p:nvSpPr>
          <p:cNvPr id="16" name="TextBox 15"/>
          <p:cNvSpPr txBox="1"/>
          <p:nvPr/>
        </p:nvSpPr>
        <p:spPr>
          <a:xfrm>
            <a:off x="5537528" y="3970847"/>
            <a:ext cx="1572768" cy="461665"/>
          </a:xfrm>
          <a:prstGeom prst="rect">
            <a:avLst/>
          </a:prstGeom>
          <a:noFill/>
          <a:ln>
            <a:solidFill>
              <a:schemeClr val="tx1"/>
            </a:solidFill>
          </a:ln>
        </p:spPr>
        <p:txBody>
          <a:bodyPr wrap="square" rtlCol="0">
            <a:spAutoFit/>
          </a:bodyPr>
          <a:lstStyle/>
          <a:p>
            <a:pPr algn="ctr"/>
            <a:r>
              <a:rPr lang="en-US" sz="2400" dirty="0" smtClean="0"/>
              <a:t>Asher</a:t>
            </a:r>
            <a:endParaRPr lang="en-US" sz="2400" dirty="0"/>
          </a:p>
        </p:txBody>
      </p:sp>
      <p:sp>
        <p:nvSpPr>
          <p:cNvPr id="17" name="TextBox 16"/>
          <p:cNvSpPr txBox="1"/>
          <p:nvPr/>
        </p:nvSpPr>
        <p:spPr>
          <a:xfrm>
            <a:off x="7831355" y="3382050"/>
            <a:ext cx="1572768" cy="461665"/>
          </a:xfrm>
          <a:prstGeom prst="rect">
            <a:avLst/>
          </a:prstGeom>
          <a:noFill/>
          <a:ln>
            <a:solidFill>
              <a:schemeClr val="tx1"/>
            </a:solidFill>
          </a:ln>
        </p:spPr>
        <p:txBody>
          <a:bodyPr wrap="square" rtlCol="0">
            <a:spAutoFit/>
          </a:bodyPr>
          <a:lstStyle/>
          <a:p>
            <a:pPr algn="ctr"/>
            <a:r>
              <a:rPr lang="en-US" sz="2400" dirty="0" smtClean="0"/>
              <a:t>Joseph</a:t>
            </a:r>
            <a:endParaRPr lang="en-US" sz="2400" dirty="0"/>
          </a:p>
        </p:txBody>
      </p:sp>
      <p:sp>
        <p:nvSpPr>
          <p:cNvPr id="18" name="TextBox 17"/>
          <p:cNvSpPr txBox="1"/>
          <p:nvPr/>
        </p:nvSpPr>
        <p:spPr>
          <a:xfrm>
            <a:off x="7831355" y="3970849"/>
            <a:ext cx="1572768" cy="461665"/>
          </a:xfrm>
          <a:prstGeom prst="rect">
            <a:avLst/>
          </a:prstGeom>
          <a:noFill/>
          <a:ln>
            <a:solidFill>
              <a:schemeClr val="tx1"/>
            </a:solidFill>
          </a:ln>
        </p:spPr>
        <p:txBody>
          <a:bodyPr wrap="square" rtlCol="0">
            <a:spAutoFit/>
          </a:bodyPr>
          <a:lstStyle/>
          <a:p>
            <a:pPr algn="ctr"/>
            <a:r>
              <a:rPr lang="en-US" sz="2400" dirty="0" smtClean="0"/>
              <a:t>Benjamin</a:t>
            </a:r>
            <a:endParaRPr lang="en-US" sz="2400" dirty="0"/>
          </a:p>
        </p:txBody>
      </p:sp>
      <p:sp>
        <p:nvSpPr>
          <p:cNvPr id="19" name="TextBox 18"/>
          <p:cNvSpPr txBox="1"/>
          <p:nvPr/>
        </p:nvSpPr>
        <p:spPr>
          <a:xfrm>
            <a:off x="10085370" y="3102244"/>
            <a:ext cx="1572768" cy="461665"/>
          </a:xfrm>
          <a:prstGeom prst="rect">
            <a:avLst/>
          </a:prstGeom>
          <a:noFill/>
          <a:ln>
            <a:solidFill>
              <a:schemeClr val="tx1"/>
            </a:solidFill>
          </a:ln>
        </p:spPr>
        <p:txBody>
          <a:bodyPr wrap="square" rtlCol="0">
            <a:spAutoFit/>
          </a:bodyPr>
          <a:lstStyle/>
          <a:p>
            <a:pPr algn="ctr"/>
            <a:r>
              <a:rPr lang="en-US" sz="2400" dirty="0" smtClean="0"/>
              <a:t>Manasseh</a:t>
            </a:r>
            <a:endParaRPr lang="en-US" sz="2400" dirty="0"/>
          </a:p>
        </p:txBody>
      </p:sp>
      <p:sp>
        <p:nvSpPr>
          <p:cNvPr id="20" name="TextBox 19"/>
          <p:cNvSpPr txBox="1"/>
          <p:nvPr/>
        </p:nvSpPr>
        <p:spPr>
          <a:xfrm>
            <a:off x="10085370" y="3792699"/>
            <a:ext cx="1572768" cy="461665"/>
          </a:xfrm>
          <a:prstGeom prst="rect">
            <a:avLst/>
          </a:prstGeom>
          <a:noFill/>
          <a:ln>
            <a:solidFill>
              <a:schemeClr val="tx1"/>
            </a:solidFill>
          </a:ln>
        </p:spPr>
        <p:txBody>
          <a:bodyPr wrap="square" rtlCol="0">
            <a:spAutoFit/>
          </a:bodyPr>
          <a:lstStyle/>
          <a:p>
            <a:pPr algn="ctr"/>
            <a:r>
              <a:rPr lang="en-US" sz="2400" dirty="0" smtClean="0"/>
              <a:t>Ephraim</a:t>
            </a:r>
            <a:endParaRPr lang="en-US" sz="2400" dirty="0"/>
          </a:p>
        </p:txBody>
      </p:sp>
      <p:cxnSp>
        <p:nvCxnSpPr>
          <p:cNvPr id="21" name="Straight Connector 20"/>
          <p:cNvCxnSpPr>
            <a:stCxn id="17" idx="3"/>
            <a:endCxn id="19" idx="1"/>
          </p:cNvCxnSpPr>
          <p:nvPr/>
        </p:nvCxnSpPr>
        <p:spPr>
          <a:xfrm flipV="1">
            <a:off x="9404123" y="3333077"/>
            <a:ext cx="681247" cy="279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7" idx="3"/>
            <a:endCxn id="20" idx="1"/>
          </p:cNvCxnSpPr>
          <p:nvPr/>
        </p:nvCxnSpPr>
        <p:spPr>
          <a:xfrm>
            <a:off x="9404123" y="3612883"/>
            <a:ext cx="681247" cy="410649"/>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20993" y="2747455"/>
            <a:ext cx="906400" cy="461665"/>
          </a:xfrm>
          <a:prstGeom prst="rect">
            <a:avLst/>
          </a:prstGeom>
          <a:noFill/>
        </p:spPr>
        <p:txBody>
          <a:bodyPr wrap="square" rtlCol="0">
            <a:spAutoFit/>
          </a:bodyPr>
          <a:lstStyle/>
          <a:p>
            <a:pPr algn="ctr"/>
            <a:r>
              <a:rPr lang="en-US" sz="2400" dirty="0" smtClean="0"/>
              <a:t>Leah</a:t>
            </a:r>
            <a:endParaRPr lang="en-US" sz="2400" dirty="0"/>
          </a:p>
        </p:txBody>
      </p:sp>
      <p:sp>
        <p:nvSpPr>
          <p:cNvPr id="26" name="TextBox 25"/>
          <p:cNvSpPr txBox="1"/>
          <p:nvPr/>
        </p:nvSpPr>
        <p:spPr>
          <a:xfrm>
            <a:off x="5755204" y="2747453"/>
            <a:ext cx="1137413" cy="461665"/>
          </a:xfrm>
          <a:prstGeom prst="rect">
            <a:avLst/>
          </a:prstGeom>
          <a:noFill/>
        </p:spPr>
        <p:txBody>
          <a:bodyPr wrap="square" rtlCol="0">
            <a:spAutoFit/>
          </a:bodyPr>
          <a:lstStyle/>
          <a:p>
            <a:pPr algn="ctr"/>
            <a:r>
              <a:rPr lang="en-US" sz="2400" dirty="0" err="1" smtClean="0"/>
              <a:t>Zilpah</a:t>
            </a:r>
            <a:endParaRPr lang="en-US" sz="2400" dirty="0" smtClean="0"/>
          </a:p>
        </p:txBody>
      </p:sp>
      <p:sp>
        <p:nvSpPr>
          <p:cNvPr id="27" name="TextBox 26"/>
          <p:cNvSpPr txBox="1"/>
          <p:nvPr/>
        </p:nvSpPr>
        <p:spPr>
          <a:xfrm>
            <a:off x="3564755" y="2747455"/>
            <a:ext cx="906400" cy="461665"/>
          </a:xfrm>
          <a:prstGeom prst="rect">
            <a:avLst/>
          </a:prstGeom>
          <a:noFill/>
        </p:spPr>
        <p:txBody>
          <a:bodyPr wrap="square" rtlCol="0">
            <a:spAutoFit/>
          </a:bodyPr>
          <a:lstStyle/>
          <a:p>
            <a:pPr algn="ctr"/>
            <a:r>
              <a:rPr lang="en-US" sz="2400" dirty="0" err="1" smtClean="0"/>
              <a:t>Bilah</a:t>
            </a:r>
            <a:endParaRPr lang="en-US" sz="2400" dirty="0" smtClean="0"/>
          </a:p>
        </p:txBody>
      </p:sp>
      <p:sp>
        <p:nvSpPr>
          <p:cNvPr id="28" name="TextBox 27"/>
          <p:cNvSpPr txBox="1"/>
          <p:nvPr/>
        </p:nvSpPr>
        <p:spPr>
          <a:xfrm>
            <a:off x="8832856" y="2747454"/>
            <a:ext cx="1137413" cy="461665"/>
          </a:xfrm>
          <a:prstGeom prst="rect">
            <a:avLst/>
          </a:prstGeom>
          <a:noFill/>
        </p:spPr>
        <p:txBody>
          <a:bodyPr wrap="square" rtlCol="0">
            <a:spAutoFit/>
          </a:bodyPr>
          <a:lstStyle/>
          <a:p>
            <a:pPr algn="ctr"/>
            <a:r>
              <a:rPr lang="en-US" sz="2400" dirty="0" smtClean="0"/>
              <a:t>Rachel</a:t>
            </a:r>
          </a:p>
        </p:txBody>
      </p:sp>
    </p:spTree>
    <p:extLst>
      <p:ext uri="{BB962C8B-B14F-4D97-AF65-F5344CB8AC3E}">
        <p14:creationId xmlns:p14="http://schemas.microsoft.com/office/powerpoint/2010/main" val="109188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1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1000"/>
                                        <p:tgtEl>
                                          <p:spTgt spid="10"/>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1000"/>
                                        <p:tgtEl>
                                          <p:spTgt spid="1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circle(in)">
                                      <p:cBhvr>
                                        <p:cTn id="57" dur="1000"/>
                                        <p:tgtEl>
                                          <p:spTgt spid="19"/>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circle(in)">
                                      <p:cBhvr>
                                        <p:cTn id="60" dur="1000"/>
                                        <p:tgtEl>
                                          <p:spTgt spid="20"/>
                                        </p:tgtEl>
                                      </p:cBhvr>
                                    </p:animEffect>
                                  </p:childTnLst>
                                </p:cTn>
                              </p:par>
                              <p:par>
                                <p:cTn id="61" presetID="6" presetClass="entr" presetSubtype="16"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circle(in)">
                                      <p:cBhvr>
                                        <p:cTn id="63" dur="1000"/>
                                        <p:tgtEl>
                                          <p:spTgt spid="21"/>
                                        </p:tgtEl>
                                      </p:cBhvr>
                                    </p:animEffect>
                                  </p:childTnLst>
                                </p:cTn>
                              </p:par>
                              <p:par>
                                <p:cTn id="64" presetID="6" presetClass="entr" presetSubtype="16"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circle(in)">
                                      <p:cBhvr>
                                        <p:cTn id="6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6" grpId="0"/>
      <p:bldP spid="27"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
            </a:r>
            <a:br>
              <a:rPr lang="en-US" dirty="0" smtClean="0"/>
            </a:b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783" y="0"/>
            <a:ext cx="4504433" cy="6858000"/>
          </a:xfrm>
          <a:prstGeom prst="rect">
            <a:avLst/>
          </a:prstGeom>
        </p:spPr>
      </p:pic>
    </p:spTree>
    <p:extLst>
      <p:ext uri="{BB962C8B-B14F-4D97-AF65-F5344CB8AC3E}">
        <p14:creationId xmlns:p14="http://schemas.microsoft.com/office/powerpoint/2010/main" val="133674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Who Can Stand?</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235582"/>
            <a:ext cx="10760295" cy="584775"/>
          </a:xfrm>
          <a:prstGeom prst="rect">
            <a:avLst/>
          </a:prstGeom>
          <a:noFill/>
        </p:spPr>
        <p:txBody>
          <a:bodyPr wrap="square" rtlCol="0">
            <a:spAutoFit/>
          </a:bodyPr>
          <a:lstStyle/>
          <a:p>
            <a:r>
              <a:rPr lang="en-US" sz="3200" dirty="0" smtClean="0"/>
              <a:t>930 BC – Jeroboam rules the northern kingdom from Samaria.</a:t>
            </a:r>
          </a:p>
        </p:txBody>
      </p:sp>
      <p:sp>
        <p:nvSpPr>
          <p:cNvPr id="6" name="TextBox 5"/>
          <p:cNvSpPr txBox="1"/>
          <p:nvPr/>
        </p:nvSpPr>
        <p:spPr>
          <a:xfrm>
            <a:off x="818147" y="3277590"/>
            <a:ext cx="10914674" cy="2062103"/>
          </a:xfrm>
          <a:prstGeom prst="rect">
            <a:avLst/>
          </a:prstGeom>
          <a:noFill/>
        </p:spPr>
        <p:txBody>
          <a:bodyPr wrap="square" rtlCol="0">
            <a:spAutoFit/>
          </a:bodyPr>
          <a:lstStyle/>
          <a:p>
            <a:r>
              <a:rPr lang="en-US" sz="3200" dirty="0" smtClean="0"/>
              <a:t>724 BC - Assyria (</a:t>
            </a:r>
            <a:r>
              <a:rPr lang="en-US" sz="3200" dirty="0" err="1" smtClean="0"/>
              <a:t>Shalmaneser</a:t>
            </a:r>
            <a:r>
              <a:rPr lang="en-US" sz="3200" dirty="0" smtClean="0"/>
              <a:t> V) conquers the northern territories and deports a number of them to other parts of Assyria’s empire while also mixing foreigners with those left in Samaria.</a:t>
            </a:r>
            <a:endParaRPr lang="en-US" sz="3200" dirty="0"/>
          </a:p>
        </p:txBody>
      </p:sp>
    </p:spTree>
    <p:extLst>
      <p:ext uri="{BB962C8B-B14F-4D97-AF65-F5344CB8AC3E}">
        <p14:creationId xmlns:p14="http://schemas.microsoft.com/office/powerpoint/2010/main" val="428963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Who Can Stand?</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235582"/>
            <a:ext cx="10760295" cy="1077218"/>
          </a:xfrm>
          <a:prstGeom prst="rect">
            <a:avLst/>
          </a:prstGeom>
          <a:noFill/>
        </p:spPr>
        <p:txBody>
          <a:bodyPr wrap="square" rtlCol="0">
            <a:spAutoFit/>
          </a:bodyPr>
          <a:lstStyle/>
          <a:p>
            <a:r>
              <a:rPr lang="en-US" sz="3200" dirty="0" smtClean="0"/>
              <a:t>Hezekiah, long after the Assyrian deportation, calls for ALL </a:t>
            </a:r>
            <a:r>
              <a:rPr lang="en-US" sz="3200" dirty="0"/>
              <a:t>I</a:t>
            </a:r>
            <a:r>
              <a:rPr lang="en-US" sz="3200" dirty="0" smtClean="0"/>
              <a:t>srael to come to worship in Jerusalem (2 Chronicles 30:5-21).</a:t>
            </a:r>
          </a:p>
        </p:txBody>
      </p:sp>
      <p:sp>
        <p:nvSpPr>
          <p:cNvPr id="7" name="TextBox 6"/>
          <p:cNvSpPr txBox="1"/>
          <p:nvPr/>
        </p:nvSpPr>
        <p:spPr>
          <a:xfrm>
            <a:off x="818147" y="3919899"/>
            <a:ext cx="10760295" cy="1569660"/>
          </a:xfrm>
          <a:prstGeom prst="rect">
            <a:avLst/>
          </a:prstGeom>
          <a:noFill/>
        </p:spPr>
        <p:txBody>
          <a:bodyPr wrap="square" rtlCol="0">
            <a:spAutoFit/>
          </a:bodyPr>
          <a:lstStyle/>
          <a:p>
            <a:r>
              <a:rPr lang="en-US" sz="3200" dirty="0" smtClean="0"/>
              <a:t>80 years later, King Josiah also calls for all of Israel and an offering for the temple is received from “Manasseh and Ephraim and all the remnant of Israel…” (2 Chronicles 34:9)</a:t>
            </a:r>
          </a:p>
        </p:txBody>
      </p:sp>
    </p:spTree>
    <p:extLst>
      <p:ext uri="{BB962C8B-B14F-4D97-AF65-F5344CB8AC3E}">
        <p14:creationId xmlns:p14="http://schemas.microsoft.com/office/powerpoint/2010/main" val="3851268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Who Can Stand?</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235582"/>
            <a:ext cx="10760295" cy="584775"/>
          </a:xfrm>
          <a:prstGeom prst="rect">
            <a:avLst/>
          </a:prstGeom>
          <a:noFill/>
        </p:spPr>
        <p:txBody>
          <a:bodyPr wrap="square" rtlCol="0">
            <a:spAutoFit/>
          </a:bodyPr>
          <a:lstStyle/>
          <a:p>
            <a:r>
              <a:rPr lang="en-US" sz="3200" dirty="0" smtClean="0"/>
              <a:t>Why is Dan missing?</a:t>
            </a:r>
          </a:p>
        </p:txBody>
      </p:sp>
      <p:sp>
        <p:nvSpPr>
          <p:cNvPr id="7" name="TextBox 6"/>
          <p:cNvSpPr txBox="1"/>
          <p:nvPr/>
        </p:nvSpPr>
        <p:spPr>
          <a:xfrm>
            <a:off x="818147" y="3919899"/>
            <a:ext cx="10760295" cy="1077218"/>
          </a:xfrm>
          <a:prstGeom prst="rect">
            <a:avLst/>
          </a:prstGeom>
          <a:noFill/>
        </p:spPr>
        <p:txBody>
          <a:bodyPr wrap="square" rtlCol="0">
            <a:spAutoFit/>
          </a:bodyPr>
          <a:lstStyle/>
          <a:p>
            <a:r>
              <a:rPr lang="en-US" sz="3200" dirty="0" smtClean="0"/>
              <a:t>Ephraim is also missing but only sort of.  He is there behind the name Joseph.</a:t>
            </a:r>
          </a:p>
        </p:txBody>
      </p:sp>
    </p:spTree>
    <p:extLst>
      <p:ext uri="{BB962C8B-B14F-4D97-AF65-F5344CB8AC3E}">
        <p14:creationId xmlns:p14="http://schemas.microsoft.com/office/powerpoint/2010/main" val="1211691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Who Can Stand?</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235582"/>
            <a:ext cx="10760295" cy="584775"/>
          </a:xfrm>
          <a:prstGeom prst="rect">
            <a:avLst/>
          </a:prstGeom>
          <a:noFill/>
        </p:spPr>
        <p:txBody>
          <a:bodyPr wrap="square" rtlCol="0">
            <a:spAutoFit/>
          </a:bodyPr>
          <a:lstStyle/>
          <a:p>
            <a:r>
              <a:rPr lang="en-US" sz="3200" dirty="0" smtClean="0"/>
              <a:t>Results of the work of the 144,000</a:t>
            </a:r>
          </a:p>
        </p:txBody>
      </p:sp>
      <p:sp>
        <p:nvSpPr>
          <p:cNvPr id="5" name="TextBox 4"/>
          <p:cNvSpPr txBox="1"/>
          <p:nvPr/>
        </p:nvSpPr>
        <p:spPr>
          <a:xfrm>
            <a:off x="989705" y="3636085"/>
            <a:ext cx="4055632" cy="646331"/>
          </a:xfrm>
          <a:prstGeom prst="rect">
            <a:avLst/>
          </a:prstGeom>
          <a:noFill/>
        </p:spPr>
        <p:txBody>
          <a:bodyPr wrap="square" rtlCol="0">
            <a:spAutoFit/>
          </a:bodyPr>
          <a:lstStyle/>
          <a:p>
            <a:r>
              <a:rPr lang="en-US" sz="3600" dirty="0" err="1" smtClean="0"/>
              <a:t>Heptatic</a:t>
            </a:r>
            <a:r>
              <a:rPr lang="en-US" sz="3600" dirty="0" smtClean="0"/>
              <a:t> Structure!</a:t>
            </a:r>
            <a:endParaRPr lang="en-US" sz="3600" dirty="0"/>
          </a:p>
        </p:txBody>
      </p:sp>
      <p:pic>
        <p:nvPicPr>
          <p:cNvPr id="1027" name="Picture 3" descr="C:\Users\Eric\AppData\Local\Microsoft\Windows\INetCache\IE\WQFZQ9NT\Classic_alphabet_numbers_7_at_coloring-pages-for-kids-boys-dotcom.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0097" y="3161212"/>
            <a:ext cx="2598552" cy="3363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89705" y="4728754"/>
            <a:ext cx="4977958" cy="523220"/>
          </a:xfrm>
          <a:prstGeom prst="rect">
            <a:avLst/>
          </a:prstGeom>
          <a:noFill/>
        </p:spPr>
        <p:txBody>
          <a:bodyPr wrap="square" rtlCol="0">
            <a:spAutoFit/>
          </a:bodyPr>
          <a:lstStyle/>
          <a:p>
            <a:r>
              <a:rPr lang="en-US" sz="2800" dirty="0" smtClean="0"/>
              <a:t>How many praises in verse 11?</a:t>
            </a:r>
            <a:endParaRPr lang="en-US" sz="2800" dirty="0"/>
          </a:p>
        </p:txBody>
      </p:sp>
    </p:spTree>
    <p:extLst>
      <p:ext uri="{BB962C8B-B14F-4D97-AF65-F5344CB8AC3E}">
        <p14:creationId xmlns:p14="http://schemas.microsoft.com/office/powerpoint/2010/main" val="3180980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32" presetClass="emph" presetSubtype="0" fill="hold" nodeType="withEffect">
                                  <p:stCondLst>
                                    <p:cond delay="0"/>
                                  </p:stCondLst>
                                  <p:childTnLst>
                                    <p:animRot by="120000">
                                      <p:cBhvr>
                                        <p:cTn id="14" dur="100" fill="hold">
                                          <p:stCondLst>
                                            <p:cond delay="0"/>
                                          </p:stCondLst>
                                        </p:cTn>
                                        <p:tgtEl>
                                          <p:spTgt spid="1027"/>
                                        </p:tgtEl>
                                        <p:attrNameLst>
                                          <p:attrName>r</p:attrName>
                                        </p:attrNameLst>
                                      </p:cBhvr>
                                    </p:animRot>
                                    <p:animRot by="-240000">
                                      <p:cBhvr>
                                        <p:cTn id="15" dur="200" fill="hold">
                                          <p:stCondLst>
                                            <p:cond delay="200"/>
                                          </p:stCondLst>
                                        </p:cTn>
                                        <p:tgtEl>
                                          <p:spTgt spid="1027"/>
                                        </p:tgtEl>
                                        <p:attrNameLst>
                                          <p:attrName>r</p:attrName>
                                        </p:attrNameLst>
                                      </p:cBhvr>
                                    </p:animRot>
                                    <p:animRot by="240000">
                                      <p:cBhvr>
                                        <p:cTn id="16" dur="200" fill="hold">
                                          <p:stCondLst>
                                            <p:cond delay="400"/>
                                          </p:stCondLst>
                                        </p:cTn>
                                        <p:tgtEl>
                                          <p:spTgt spid="1027"/>
                                        </p:tgtEl>
                                        <p:attrNameLst>
                                          <p:attrName>r</p:attrName>
                                        </p:attrNameLst>
                                      </p:cBhvr>
                                    </p:animRot>
                                    <p:animRot by="-240000">
                                      <p:cBhvr>
                                        <p:cTn id="17" dur="200" fill="hold">
                                          <p:stCondLst>
                                            <p:cond delay="600"/>
                                          </p:stCondLst>
                                        </p:cTn>
                                        <p:tgtEl>
                                          <p:spTgt spid="1027"/>
                                        </p:tgtEl>
                                        <p:attrNameLst>
                                          <p:attrName>r</p:attrName>
                                        </p:attrNameLst>
                                      </p:cBhvr>
                                    </p:animRot>
                                    <p:animRot by="120000">
                                      <p:cBhvr>
                                        <p:cTn id="18" dur="200" fill="hold">
                                          <p:stCondLst>
                                            <p:cond delay="800"/>
                                          </p:stCondLst>
                                        </p:cTn>
                                        <p:tgtEl>
                                          <p:spTgt spid="10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Who Can Stand?</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235582"/>
            <a:ext cx="10760295" cy="584775"/>
          </a:xfrm>
          <a:prstGeom prst="rect">
            <a:avLst/>
          </a:prstGeom>
          <a:noFill/>
        </p:spPr>
        <p:txBody>
          <a:bodyPr wrap="square" rtlCol="0">
            <a:spAutoFit/>
          </a:bodyPr>
          <a:lstStyle/>
          <a:p>
            <a:pPr algn="ctr"/>
            <a:r>
              <a:rPr lang="en-US" sz="3200" dirty="0" smtClean="0"/>
              <a:t>Comparison of Elders and Tribulation Saints</a:t>
            </a:r>
          </a:p>
        </p:txBody>
      </p:sp>
      <p:graphicFrame>
        <p:nvGraphicFramePr>
          <p:cNvPr id="7" name="Table 6"/>
          <p:cNvGraphicFramePr>
            <a:graphicFrameLocks noGrp="1"/>
          </p:cNvGraphicFramePr>
          <p:nvPr>
            <p:extLst>
              <p:ext uri="{D42A27DB-BD31-4B8C-83A1-F6EECF244321}">
                <p14:modId xmlns:p14="http://schemas.microsoft.com/office/powerpoint/2010/main" val="2399398679"/>
              </p:ext>
            </p:extLst>
          </p:nvPr>
        </p:nvGraphicFramePr>
        <p:xfrm>
          <a:off x="2134294" y="3086348"/>
          <a:ext cx="8128000" cy="286512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en-US" dirty="0" smtClean="0"/>
                        <a:t>24</a:t>
                      </a:r>
                      <a:r>
                        <a:rPr lang="en-US" baseline="0" dirty="0" smtClean="0"/>
                        <a:t> Elders</a:t>
                      </a:r>
                      <a:endParaRPr lang="en-US" dirty="0"/>
                    </a:p>
                  </a:txBody>
                  <a:tcPr/>
                </a:tc>
                <a:tc>
                  <a:txBody>
                    <a:bodyPr/>
                    <a:lstStyle/>
                    <a:p>
                      <a:r>
                        <a:rPr lang="en-US" dirty="0" smtClean="0"/>
                        <a:t>Tribulation Saints</a:t>
                      </a:r>
                      <a:endParaRPr lang="en-US" dirty="0"/>
                    </a:p>
                  </a:txBody>
                  <a:tcPr/>
                </a:tc>
              </a:tr>
              <a:tr h="370840">
                <a:tc>
                  <a:txBody>
                    <a:bodyPr/>
                    <a:lstStyle/>
                    <a:p>
                      <a:r>
                        <a:rPr lang="en-US" dirty="0" smtClean="0"/>
                        <a:t>Wearing</a:t>
                      </a:r>
                      <a:r>
                        <a:rPr lang="en-US" baseline="0" dirty="0" smtClean="0"/>
                        <a:t> crowns</a:t>
                      </a:r>
                      <a:endParaRPr lang="en-US" dirty="0"/>
                    </a:p>
                  </a:txBody>
                  <a:tcPr/>
                </a:tc>
                <a:tc>
                  <a:txBody>
                    <a:bodyPr/>
                    <a:lstStyle/>
                    <a:p>
                      <a:r>
                        <a:rPr lang="en-US" dirty="0" smtClean="0"/>
                        <a:t>Not crowned</a:t>
                      </a:r>
                      <a:endParaRPr lang="en-US" dirty="0"/>
                    </a:p>
                  </a:txBody>
                  <a:tcPr/>
                </a:tc>
              </a:tr>
              <a:tr h="370840">
                <a:tc>
                  <a:txBody>
                    <a:bodyPr/>
                    <a:lstStyle/>
                    <a:p>
                      <a:r>
                        <a:rPr lang="en-US" dirty="0" smtClean="0"/>
                        <a:t>Holding</a:t>
                      </a:r>
                      <a:r>
                        <a:rPr lang="en-US" baseline="0" dirty="0" smtClean="0"/>
                        <a:t> h</a:t>
                      </a:r>
                      <a:r>
                        <a:rPr lang="en-US" dirty="0" smtClean="0"/>
                        <a:t>arps</a:t>
                      </a:r>
                      <a:endParaRPr lang="en-US" dirty="0"/>
                    </a:p>
                  </a:txBody>
                  <a:tcPr/>
                </a:tc>
                <a:tc>
                  <a:txBody>
                    <a:bodyPr/>
                    <a:lstStyle/>
                    <a:p>
                      <a:r>
                        <a:rPr lang="en-US" dirty="0" smtClean="0"/>
                        <a:t>Holding palms</a:t>
                      </a:r>
                      <a:endParaRPr lang="en-US" dirty="0"/>
                    </a:p>
                  </a:txBody>
                  <a:tcPr/>
                </a:tc>
              </a:tr>
              <a:tr h="370840">
                <a:tc>
                  <a:txBody>
                    <a:bodyPr/>
                    <a:lstStyle/>
                    <a:p>
                      <a:r>
                        <a:rPr lang="en-US" dirty="0" smtClean="0"/>
                        <a:t>Kept out of the</a:t>
                      </a:r>
                      <a:r>
                        <a:rPr lang="en-US" baseline="0" dirty="0" smtClean="0"/>
                        <a:t> tribulation (Rev 3:10)</a:t>
                      </a:r>
                      <a:endParaRPr lang="en-US" dirty="0"/>
                    </a:p>
                  </a:txBody>
                  <a:tcPr/>
                </a:tc>
                <a:tc>
                  <a:txBody>
                    <a:bodyPr/>
                    <a:lstStyle/>
                    <a:p>
                      <a:r>
                        <a:rPr lang="en-US" dirty="0" smtClean="0"/>
                        <a:t>Saved</a:t>
                      </a:r>
                      <a:r>
                        <a:rPr lang="en-US" baseline="0" dirty="0" smtClean="0"/>
                        <a:t> out of the tribulation</a:t>
                      </a:r>
                      <a:endParaRPr lang="en-US" dirty="0"/>
                    </a:p>
                  </a:txBody>
                  <a:tcPr/>
                </a:tc>
              </a:tr>
              <a:tr h="370840">
                <a:tc>
                  <a:txBody>
                    <a:bodyPr/>
                    <a:lstStyle/>
                    <a:p>
                      <a:r>
                        <a:rPr lang="en-US" dirty="0" smtClean="0"/>
                        <a:t>Sitting</a:t>
                      </a:r>
                      <a:r>
                        <a:rPr lang="en-US" baseline="0" dirty="0" smtClean="0"/>
                        <a:t> on thrones</a:t>
                      </a:r>
                      <a:endParaRPr lang="en-US" dirty="0"/>
                    </a:p>
                  </a:txBody>
                  <a:tcPr/>
                </a:tc>
                <a:tc>
                  <a:txBody>
                    <a:bodyPr/>
                    <a:lstStyle/>
                    <a:p>
                      <a:r>
                        <a:rPr lang="en-US" dirty="0" smtClean="0"/>
                        <a:t>Standing before thrones</a:t>
                      </a:r>
                      <a:endParaRPr lang="en-US" dirty="0"/>
                    </a:p>
                  </a:txBody>
                  <a:tcPr/>
                </a:tc>
              </a:tr>
              <a:tr h="370840">
                <a:tc>
                  <a:txBody>
                    <a:bodyPr/>
                    <a:lstStyle/>
                    <a:p>
                      <a:r>
                        <a:rPr lang="en-US" dirty="0" smtClean="0"/>
                        <a:t>Reign as kings and priests</a:t>
                      </a:r>
                      <a:endParaRPr lang="en-US" dirty="0"/>
                    </a:p>
                  </a:txBody>
                  <a:tcPr/>
                </a:tc>
                <a:tc>
                  <a:txBody>
                    <a:bodyPr/>
                    <a:lstStyle/>
                    <a:p>
                      <a:r>
                        <a:rPr lang="en-US" dirty="0" smtClean="0"/>
                        <a:t>Serve Him</a:t>
                      </a:r>
                      <a:r>
                        <a:rPr lang="en-US" baseline="0" dirty="0" smtClean="0"/>
                        <a:t> day and Night</a:t>
                      </a:r>
                      <a:endParaRPr lang="en-US" dirty="0"/>
                    </a:p>
                  </a:txBody>
                  <a:tcPr/>
                </a:tc>
              </a:tr>
              <a:tr h="370840">
                <a:tc>
                  <a:txBody>
                    <a:bodyPr/>
                    <a:lstStyle/>
                    <a:p>
                      <a:r>
                        <a:rPr lang="en-US" dirty="0" smtClean="0"/>
                        <a:t>John associates</a:t>
                      </a:r>
                      <a:r>
                        <a:rPr lang="en-US" baseline="0" dirty="0" smtClean="0"/>
                        <a:t> himself with the elders (Rev 1:5)</a:t>
                      </a:r>
                      <a:endParaRPr lang="en-US" dirty="0"/>
                    </a:p>
                  </a:txBody>
                  <a:tcPr/>
                </a:tc>
                <a:tc>
                  <a:txBody>
                    <a:bodyPr/>
                    <a:lstStyle/>
                    <a:p>
                      <a:r>
                        <a:rPr lang="en-US" dirty="0" smtClean="0"/>
                        <a:t>Not recognized by John</a:t>
                      </a:r>
                      <a:endParaRPr lang="en-US" dirty="0"/>
                    </a:p>
                  </a:txBody>
                  <a:tcPr/>
                </a:tc>
              </a:tr>
            </a:tbl>
          </a:graphicData>
        </a:graphic>
      </p:graphicFrame>
    </p:spTree>
    <p:extLst>
      <p:ext uri="{BB962C8B-B14F-4D97-AF65-F5344CB8AC3E}">
        <p14:creationId xmlns:p14="http://schemas.microsoft.com/office/powerpoint/2010/main" val="1861073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pic>
        <p:nvPicPr>
          <p:cNvPr id="9" name="Seven Churches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87413" y="1825625"/>
            <a:ext cx="10417175" cy="4351338"/>
          </a:xfrm>
        </p:spPr>
      </p:pic>
    </p:spTree>
    <p:extLst>
      <p:ext uri="{BB962C8B-B14F-4D97-AF65-F5344CB8AC3E}">
        <p14:creationId xmlns:p14="http://schemas.microsoft.com/office/powerpoint/2010/main" val="260520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3312800"/>
            <a:ext cx="10760295" cy="1077218"/>
          </a:xfrm>
          <a:prstGeom prst="rect">
            <a:avLst/>
          </a:prstGeom>
          <a:noFill/>
        </p:spPr>
        <p:txBody>
          <a:bodyPr wrap="square" rtlCol="0">
            <a:spAutoFit/>
          </a:bodyPr>
          <a:lstStyle/>
          <a:p>
            <a:pPr algn="ctr"/>
            <a:r>
              <a:rPr lang="en-US" sz="3200" dirty="0" smtClean="0"/>
              <a:t>Prophecy is Pattern</a:t>
            </a:r>
          </a:p>
          <a:p>
            <a:pPr algn="ctr"/>
            <a:r>
              <a:rPr lang="en-US" sz="3200" dirty="0" smtClean="0"/>
              <a:t>Mishnaic</a:t>
            </a:r>
          </a:p>
        </p:txBody>
      </p:sp>
    </p:spTree>
    <p:extLst>
      <p:ext uri="{BB962C8B-B14F-4D97-AF65-F5344CB8AC3E}">
        <p14:creationId xmlns:p14="http://schemas.microsoft.com/office/powerpoint/2010/main" val="3110187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18147" y="2420471"/>
            <a:ext cx="10832385"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Joshua (</a:t>
            </a:r>
            <a:r>
              <a:rPr lang="en-US" sz="2000" dirty="0" err="1" smtClean="0"/>
              <a:t>yohoshua</a:t>
            </a:r>
            <a:r>
              <a:rPr lang="en-US" sz="2000" dirty="0" smtClean="0"/>
              <a:t>) is a variant of </a:t>
            </a:r>
            <a:r>
              <a:rPr lang="en-US" sz="2000" dirty="0" err="1" smtClean="0"/>
              <a:t>yeshua</a:t>
            </a:r>
            <a:r>
              <a:rPr lang="en-US" sz="2000" dirty="0" smtClean="0"/>
              <a:t>.</a:t>
            </a:r>
          </a:p>
          <a:p>
            <a:pPr marL="342900" indent="-342900">
              <a:buFont typeface="Arial" panose="020B0604020202020204" pitchFamily="34" charset="0"/>
              <a:buChar char="•"/>
            </a:pPr>
            <a:r>
              <a:rPr lang="en-US" sz="2000" dirty="0" smtClean="0"/>
              <a:t>The book of Joshua tells of a military commander dispossessing the usurpers of the land.</a:t>
            </a:r>
          </a:p>
          <a:p>
            <a:pPr marL="342900" indent="-342900">
              <a:buFont typeface="Arial" panose="020B0604020202020204" pitchFamily="34" charset="0"/>
              <a:buChar char="•"/>
            </a:pPr>
            <a:r>
              <a:rPr lang="en-US" sz="2000" dirty="0" smtClean="0"/>
              <a:t>The campaign of Joshua is a seven year campaign.</a:t>
            </a:r>
          </a:p>
          <a:p>
            <a:pPr marL="342900" indent="-342900">
              <a:buFont typeface="Arial" panose="020B0604020202020204" pitchFamily="34" charset="0"/>
              <a:buChar char="•"/>
            </a:pPr>
            <a:r>
              <a:rPr lang="en-US" sz="2000" dirty="0" smtClean="0"/>
              <a:t>Joshua sent in two witnesses.</a:t>
            </a:r>
            <a:br>
              <a:rPr lang="en-US" sz="2000" dirty="0" smtClean="0"/>
            </a:br>
            <a:r>
              <a:rPr lang="en-US" sz="2000" dirty="0" smtClean="0"/>
              <a:t>They were spies, but didn’t do anything apparently but get Rahab and her family saved.</a:t>
            </a:r>
          </a:p>
          <a:p>
            <a:pPr marL="342900" indent="-342900">
              <a:buFont typeface="Arial" panose="020B0604020202020204" pitchFamily="34" charset="0"/>
              <a:buChar char="•"/>
            </a:pPr>
            <a:r>
              <a:rPr lang="en-US" sz="2000" dirty="0" smtClean="0"/>
              <a:t>There are seven trumpet events at the battle of Jericho.</a:t>
            </a:r>
            <a:endParaRPr lang="en-US" sz="2000" dirty="0"/>
          </a:p>
          <a:p>
            <a:pPr marL="342900" indent="-342900">
              <a:buFont typeface="Arial" panose="020B0604020202020204" pitchFamily="34" charset="0"/>
              <a:buChar char="•"/>
            </a:pPr>
            <a:r>
              <a:rPr lang="en-US" sz="2000" dirty="0" smtClean="0"/>
              <a:t>The trumpet events were preceded by silence.</a:t>
            </a:r>
          </a:p>
          <a:p>
            <a:pPr marL="342900" indent="-342900">
              <a:buFont typeface="Arial" panose="020B0604020202020204" pitchFamily="34" charset="0"/>
              <a:buChar char="•"/>
            </a:pPr>
            <a:r>
              <a:rPr lang="en-US" sz="2000" dirty="0" smtClean="0"/>
              <a:t>Joshua’s enemies rally under a leader who calls himself Adonai-</a:t>
            </a:r>
            <a:r>
              <a:rPr lang="en-US" sz="2000" dirty="0" err="1" smtClean="0"/>
              <a:t>Tzedek</a:t>
            </a:r>
            <a:r>
              <a:rPr lang="en-US" sz="2000" dirty="0" smtClean="0"/>
              <a:t> (Lord of Righteousness).</a:t>
            </a:r>
          </a:p>
          <a:p>
            <a:pPr marL="342900" indent="-342900">
              <a:buFont typeface="Arial" panose="020B0604020202020204" pitchFamily="34" charset="0"/>
              <a:buChar char="•"/>
            </a:pPr>
            <a:r>
              <a:rPr lang="en-US" sz="2000" dirty="0" smtClean="0"/>
              <a:t>Joshua’s enemies experience hailstones from heaven.</a:t>
            </a:r>
          </a:p>
          <a:p>
            <a:pPr marL="342900" indent="-342900">
              <a:buFont typeface="Arial" panose="020B0604020202020204" pitchFamily="34" charset="0"/>
              <a:buChar char="•"/>
            </a:pPr>
            <a:r>
              <a:rPr lang="en-US" sz="2000" dirty="0" smtClean="0"/>
              <a:t>There are signs in the sun and moon.</a:t>
            </a:r>
          </a:p>
          <a:p>
            <a:pPr marL="342900" indent="-342900">
              <a:buFont typeface="Arial" panose="020B0604020202020204" pitchFamily="34" charset="0"/>
              <a:buChar char="•"/>
            </a:pPr>
            <a:r>
              <a:rPr lang="en-US" sz="2000" dirty="0" smtClean="0"/>
              <a:t>The kings and leaders hide in caves.</a:t>
            </a:r>
          </a:p>
          <a:p>
            <a:pPr marL="342900" indent="-342900">
              <a:buFont typeface="Arial" panose="020B0604020202020204" pitchFamily="34" charset="0"/>
              <a:buChar char="•"/>
            </a:pPr>
            <a:r>
              <a:rPr lang="en-US" sz="2000" dirty="0" smtClean="0"/>
              <a:t>Initiates the Jubilee (Restoration of all things)</a:t>
            </a:r>
          </a:p>
        </p:txBody>
      </p:sp>
    </p:spTree>
    <p:extLst>
      <p:ext uri="{BB962C8B-B14F-4D97-AF65-F5344CB8AC3E}">
        <p14:creationId xmlns:p14="http://schemas.microsoft.com/office/powerpoint/2010/main" val="2836061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906" y="2756692"/>
            <a:ext cx="9872153" cy="176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82588" y="2744787"/>
            <a:ext cx="796066" cy="17745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350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932" y="2366732"/>
            <a:ext cx="6233556" cy="3503258"/>
          </a:xfrm>
          <a:prstGeom prst="rect">
            <a:avLst/>
          </a:prstGeom>
        </p:spPr>
      </p:pic>
    </p:spTree>
    <p:extLst>
      <p:ext uri="{BB962C8B-B14F-4D97-AF65-F5344CB8AC3E}">
        <p14:creationId xmlns:p14="http://schemas.microsoft.com/office/powerpoint/2010/main" val="3300365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966" y="2366732"/>
            <a:ext cx="4849488" cy="3503258"/>
          </a:xfrm>
          <a:prstGeom prst="rect">
            <a:avLst/>
          </a:prstGeom>
        </p:spPr>
      </p:pic>
    </p:spTree>
    <p:extLst>
      <p:ext uri="{BB962C8B-B14F-4D97-AF65-F5344CB8AC3E}">
        <p14:creationId xmlns:p14="http://schemas.microsoft.com/office/powerpoint/2010/main" val="1992152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446" y="1801033"/>
            <a:ext cx="3294564" cy="4068957"/>
          </a:xfrm>
          <a:prstGeom prst="rect">
            <a:avLst/>
          </a:prstGeom>
        </p:spPr>
      </p:pic>
    </p:spTree>
    <p:extLst>
      <p:ext uri="{BB962C8B-B14F-4D97-AF65-F5344CB8AC3E}">
        <p14:creationId xmlns:p14="http://schemas.microsoft.com/office/powerpoint/2010/main" val="1178837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781" y="2188443"/>
            <a:ext cx="6245760" cy="3903599"/>
          </a:xfrm>
          <a:prstGeom prst="rect">
            <a:avLst/>
          </a:prstGeom>
        </p:spPr>
      </p:pic>
    </p:spTree>
    <p:extLst>
      <p:ext uri="{BB962C8B-B14F-4D97-AF65-F5344CB8AC3E}">
        <p14:creationId xmlns:p14="http://schemas.microsoft.com/office/powerpoint/2010/main" val="3275191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246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92455" y="2758839"/>
            <a:ext cx="5461957" cy="1384995"/>
          </a:xfrm>
          <a:prstGeom prst="rect">
            <a:avLst/>
          </a:prstGeom>
          <a:noFill/>
        </p:spPr>
        <p:txBody>
          <a:bodyPr wrap="square" rtlCol="0">
            <a:spAutoFit/>
          </a:bodyPr>
          <a:lstStyle/>
          <a:p>
            <a:pPr algn="ctr"/>
            <a:r>
              <a:rPr lang="en-US" sz="2800" dirty="0" smtClean="0"/>
              <a:t>Comparing the Septuagint and King James Bibles</a:t>
            </a:r>
          </a:p>
          <a:p>
            <a:pPr algn="ctr"/>
            <a:r>
              <a:rPr lang="en-US" sz="2800" dirty="0">
                <a:hlinkClick r:id="rId3"/>
              </a:rPr>
              <a:t>http://www.ecmarsh.com/lxx-kjv</a:t>
            </a:r>
            <a:r>
              <a:rPr lang="en-US" sz="2800" dirty="0" smtClean="0">
                <a:hlinkClick r:id="rId3"/>
              </a:rPr>
              <a:t>/</a:t>
            </a:r>
            <a:endParaRPr lang="en-US" sz="2800" dirty="0" smtClean="0"/>
          </a:p>
        </p:txBody>
      </p:sp>
      <p:sp>
        <p:nvSpPr>
          <p:cNvPr id="5" name="TextBox 4"/>
          <p:cNvSpPr txBox="1"/>
          <p:nvPr/>
        </p:nvSpPr>
        <p:spPr>
          <a:xfrm>
            <a:off x="5889776" y="2237324"/>
            <a:ext cx="6067313" cy="523220"/>
          </a:xfrm>
          <a:prstGeom prst="rect">
            <a:avLst/>
          </a:prstGeom>
          <a:noFill/>
        </p:spPr>
        <p:txBody>
          <a:bodyPr wrap="square" rtlCol="0">
            <a:spAutoFit/>
          </a:bodyPr>
          <a:lstStyle/>
          <a:p>
            <a:pPr algn="ctr"/>
            <a:r>
              <a:rPr lang="en-US" sz="2800" dirty="0" smtClean="0"/>
              <a:t>Who is Gog of Magog?</a:t>
            </a:r>
            <a:endParaRPr lang="en-US" sz="28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30" y="2760544"/>
            <a:ext cx="5429198" cy="3952676"/>
          </a:xfrm>
          <a:prstGeom prst="rect">
            <a:avLst/>
          </a:prstGeom>
        </p:spPr>
      </p:pic>
    </p:spTree>
    <p:extLst>
      <p:ext uri="{BB962C8B-B14F-4D97-AF65-F5344CB8AC3E}">
        <p14:creationId xmlns:p14="http://schemas.microsoft.com/office/powerpoint/2010/main" val="424563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35793" y="3327883"/>
            <a:ext cx="5018442" cy="1815882"/>
          </a:xfrm>
          <a:prstGeom prst="rect">
            <a:avLst/>
          </a:prstGeom>
          <a:noFill/>
        </p:spPr>
        <p:txBody>
          <a:bodyPr wrap="square" rtlCol="0">
            <a:spAutoFit/>
          </a:bodyPr>
          <a:lstStyle/>
          <a:p>
            <a:pPr algn="ctr"/>
            <a:r>
              <a:rPr lang="en-US" sz="2800" dirty="0" err="1"/>
              <a:t>d</a:t>
            </a:r>
            <a:r>
              <a:rPr lang="en-US" sz="2800" dirty="0" err="1" smtClean="0"/>
              <a:t>ismyriades</a:t>
            </a:r>
            <a:r>
              <a:rPr lang="en-US" sz="2800" dirty="0"/>
              <a:t> </a:t>
            </a:r>
            <a:r>
              <a:rPr lang="en-US" sz="2800" dirty="0" err="1"/>
              <a:t>myriadōn</a:t>
            </a:r>
            <a:endParaRPr lang="en-US" sz="2800" dirty="0"/>
          </a:p>
          <a:p>
            <a:pPr algn="ctr"/>
            <a:r>
              <a:rPr lang="el-GR" sz="2800" dirty="0" smtClean="0"/>
              <a:t>δισμυριάδες</a:t>
            </a:r>
            <a:r>
              <a:rPr lang="en-US" sz="2800" dirty="0" smtClean="0"/>
              <a:t> </a:t>
            </a:r>
            <a:r>
              <a:rPr lang="el-GR" sz="2800" dirty="0" smtClean="0"/>
              <a:t>μυριάδων</a:t>
            </a:r>
            <a:endParaRPr lang="en-US" sz="2800" dirty="0" smtClean="0"/>
          </a:p>
          <a:p>
            <a:pPr algn="ctr"/>
            <a:endParaRPr lang="en-US" sz="2800" dirty="0"/>
          </a:p>
          <a:p>
            <a:pPr algn="ctr"/>
            <a:r>
              <a:rPr lang="en-US" sz="2800" dirty="0" smtClean="0"/>
              <a:t>Twice 10,000 two myriads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593" y="2407024"/>
            <a:ext cx="2706624" cy="3657600"/>
          </a:xfrm>
          <a:prstGeom prst="rect">
            <a:avLst/>
          </a:prstGeom>
        </p:spPr>
      </p:pic>
    </p:spTree>
    <p:extLst>
      <p:ext uri="{BB962C8B-B14F-4D97-AF65-F5344CB8AC3E}">
        <p14:creationId xmlns:p14="http://schemas.microsoft.com/office/powerpoint/2010/main" val="4228279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8200" y="2448477"/>
            <a:ext cx="10515600" cy="3227638"/>
          </a:xfrm>
        </p:spPr>
        <p:txBody>
          <a:bodyPr>
            <a:normAutofit/>
          </a:bodyPr>
          <a:lstStyle/>
          <a:p>
            <a:r>
              <a:rPr lang="en-US" dirty="0" smtClean="0"/>
              <a:t>Common Structure (7 parts)</a:t>
            </a:r>
          </a:p>
          <a:p>
            <a:pPr marL="914400" lvl="1" indent="-457200">
              <a:buFont typeface="+mj-lt"/>
              <a:buAutoNum type="arabicPeriod"/>
            </a:pPr>
            <a:r>
              <a:rPr lang="en-US" dirty="0" smtClean="0"/>
              <a:t>Church name</a:t>
            </a:r>
          </a:p>
          <a:p>
            <a:pPr marL="914400" lvl="1" indent="-457200">
              <a:buFont typeface="+mj-lt"/>
              <a:buAutoNum type="arabicPeriod"/>
            </a:pPr>
            <a:r>
              <a:rPr lang="en-US" dirty="0" smtClean="0"/>
              <a:t>Title of Jesus</a:t>
            </a:r>
          </a:p>
          <a:p>
            <a:pPr marL="914400" lvl="1" indent="-457200">
              <a:buFont typeface="+mj-lt"/>
              <a:buAutoNum type="arabicPeriod"/>
            </a:pPr>
            <a:r>
              <a:rPr lang="en-US" dirty="0" smtClean="0"/>
              <a:t>Commendation</a:t>
            </a:r>
          </a:p>
          <a:p>
            <a:pPr marL="914400" lvl="1" indent="-457200">
              <a:buFont typeface="+mj-lt"/>
              <a:buAutoNum type="arabicPeriod"/>
            </a:pPr>
            <a:r>
              <a:rPr lang="en-US" dirty="0" smtClean="0"/>
              <a:t>Concern</a:t>
            </a:r>
          </a:p>
          <a:p>
            <a:pPr marL="914400" lvl="1" indent="-457200">
              <a:buFont typeface="+mj-lt"/>
              <a:buAutoNum type="arabicPeriod"/>
            </a:pPr>
            <a:r>
              <a:rPr lang="en-US" dirty="0" smtClean="0"/>
              <a:t>Exhortation</a:t>
            </a:r>
          </a:p>
          <a:p>
            <a:pPr marL="914400" lvl="1" indent="-457200">
              <a:buFont typeface="+mj-lt"/>
              <a:buAutoNum type="arabicPeriod"/>
            </a:pPr>
            <a:r>
              <a:rPr lang="en-US" dirty="0" smtClean="0"/>
              <a:t>Promise to the overcomer</a:t>
            </a:r>
          </a:p>
          <a:p>
            <a:pPr marL="914400" lvl="1" indent="-457200">
              <a:buFont typeface="+mj-lt"/>
              <a:buAutoNum type="arabicPeriod"/>
            </a:pPr>
            <a:r>
              <a:rPr lang="en-US" dirty="0" smtClean="0"/>
              <a:t>Closing phrase.</a:t>
            </a:r>
          </a:p>
          <a:p>
            <a:endParaRPr lang="en-US" dirty="0" smtClean="0"/>
          </a:p>
        </p:txBody>
      </p:sp>
    </p:spTree>
    <p:extLst>
      <p:ext uri="{BB962C8B-B14F-4D97-AF65-F5344CB8AC3E}">
        <p14:creationId xmlns:p14="http://schemas.microsoft.com/office/powerpoint/2010/main" val="421420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Trumpet Judgements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80775" y="2414640"/>
            <a:ext cx="7411284" cy="3628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756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Mighty Angel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2771775"/>
            <a:ext cx="10256838"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65468" y="2771775"/>
            <a:ext cx="731520" cy="13176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186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68187" y="3200927"/>
            <a:ext cx="4151440" cy="1077218"/>
          </a:xfrm>
          <a:prstGeom prst="rect">
            <a:avLst/>
          </a:prstGeom>
          <a:noFill/>
        </p:spPr>
        <p:txBody>
          <a:bodyPr wrap="square" rtlCol="0">
            <a:spAutoFit/>
          </a:bodyPr>
          <a:lstStyle/>
          <a:p>
            <a:r>
              <a:rPr lang="en-US" sz="2800" dirty="0" smtClean="0"/>
              <a:t>Tabernacle</a:t>
            </a:r>
          </a:p>
          <a:p>
            <a:r>
              <a:rPr lang="en-US" dirty="0" smtClean="0"/>
              <a:t>Plans given to Moses as a copy of that which was in Heaven (Exodus 26:30)</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9627" y="2101704"/>
            <a:ext cx="6529325" cy="4352883"/>
          </a:xfrm>
          <a:prstGeom prst="rect">
            <a:avLst/>
          </a:prstGeom>
        </p:spPr>
      </p:pic>
    </p:spTree>
    <p:extLst>
      <p:ext uri="{BB962C8B-B14F-4D97-AF65-F5344CB8AC3E}">
        <p14:creationId xmlns:p14="http://schemas.microsoft.com/office/powerpoint/2010/main" val="330150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68187" y="3200927"/>
            <a:ext cx="4151440" cy="954107"/>
          </a:xfrm>
          <a:prstGeom prst="rect">
            <a:avLst/>
          </a:prstGeom>
          <a:noFill/>
        </p:spPr>
        <p:txBody>
          <a:bodyPr wrap="square" rtlCol="0">
            <a:spAutoFit/>
          </a:bodyPr>
          <a:lstStyle/>
          <a:p>
            <a:pPr algn="ctr"/>
            <a:r>
              <a:rPr lang="en-US" sz="2800" dirty="0" smtClean="0"/>
              <a:t>Solomon’s Temple</a:t>
            </a:r>
          </a:p>
          <a:p>
            <a:pPr algn="ctr"/>
            <a:r>
              <a:rPr lang="en-US" sz="2800" dirty="0" smtClean="0"/>
              <a:t>1</a:t>
            </a:r>
            <a:r>
              <a:rPr lang="en-US" sz="2800" baseline="30000" dirty="0" smtClean="0"/>
              <a:t>st</a:t>
            </a:r>
            <a:r>
              <a:rPr lang="en-US" sz="2800" dirty="0" smtClean="0"/>
              <a:t> Temple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762" y="2101704"/>
            <a:ext cx="5773054" cy="4352883"/>
          </a:xfrm>
          <a:prstGeom prst="rect">
            <a:avLst/>
          </a:prstGeom>
        </p:spPr>
      </p:pic>
    </p:spTree>
    <p:extLst>
      <p:ext uri="{BB962C8B-B14F-4D97-AF65-F5344CB8AC3E}">
        <p14:creationId xmlns:p14="http://schemas.microsoft.com/office/powerpoint/2010/main" val="1754667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68187" y="3200927"/>
            <a:ext cx="4151440" cy="954107"/>
          </a:xfrm>
          <a:prstGeom prst="rect">
            <a:avLst/>
          </a:prstGeom>
          <a:noFill/>
        </p:spPr>
        <p:txBody>
          <a:bodyPr wrap="square" rtlCol="0">
            <a:spAutoFit/>
          </a:bodyPr>
          <a:lstStyle/>
          <a:p>
            <a:pPr algn="ctr"/>
            <a:r>
              <a:rPr lang="en-US" sz="2800" dirty="0" err="1" smtClean="0"/>
              <a:t>Zerrubbabel’s</a:t>
            </a:r>
            <a:r>
              <a:rPr lang="en-US" sz="2800" dirty="0" smtClean="0"/>
              <a:t> Temple</a:t>
            </a:r>
          </a:p>
          <a:p>
            <a:pPr algn="ctr"/>
            <a:r>
              <a:rPr lang="en-US" sz="2800" dirty="0" smtClean="0"/>
              <a:t>2</a:t>
            </a:r>
            <a:r>
              <a:rPr lang="en-US" sz="2800" baseline="30000" dirty="0" smtClean="0"/>
              <a:t>nd</a:t>
            </a:r>
            <a:r>
              <a:rPr lang="en-US" sz="2800" dirty="0" smtClean="0"/>
              <a:t> Temple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68" y="2101704"/>
            <a:ext cx="3804442" cy="4352883"/>
          </a:xfrm>
          <a:prstGeom prst="rect">
            <a:avLst/>
          </a:prstGeom>
        </p:spPr>
      </p:pic>
    </p:spTree>
    <p:extLst>
      <p:ext uri="{BB962C8B-B14F-4D97-AF65-F5344CB8AC3E}">
        <p14:creationId xmlns:p14="http://schemas.microsoft.com/office/powerpoint/2010/main" val="1560610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68187" y="3200927"/>
            <a:ext cx="4151440" cy="954107"/>
          </a:xfrm>
          <a:prstGeom prst="rect">
            <a:avLst/>
          </a:prstGeom>
          <a:noFill/>
        </p:spPr>
        <p:txBody>
          <a:bodyPr wrap="square" rtlCol="0">
            <a:spAutoFit/>
          </a:bodyPr>
          <a:lstStyle/>
          <a:p>
            <a:pPr algn="ctr"/>
            <a:r>
              <a:rPr lang="en-US" sz="2800" dirty="0" smtClean="0"/>
              <a:t>Herod’s Temple</a:t>
            </a:r>
          </a:p>
          <a:p>
            <a:pPr algn="ctr"/>
            <a:r>
              <a:rPr lang="en-US" sz="2800" dirty="0" smtClean="0"/>
              <a:t>2</a:t>
            </a:r>
            <a:r>
              <a:rPr lang="en-US" sz="2800" baseline="30000" dirty="0" smtClean="0"/>
              <a:t>nd</a:t>
            </a:r>
            <a:r>
              <a:rPr lang="en-US" sz="2800" dirty="0" smtClean="0"/>
              <a:t> Temple (renovated)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369" y="2069432"/>
            <a:ext cx="5704218" cy="4309853"/>
          </a:xfrm>
          <a:prstGeom prst="rect">
            <a:avLst/>
          </a:prstGeom>
        </p:spPr>
      </p:pic>
    </p:spTree>
    <p:extLst>
      <p:ext uri="{BB962C8B-B14F-4D97-AF65-F5344CB8AC3E}">
        <p14:creationId xmlns:p14="http://schemas.microsoft.com/office/powerpoint/2010/main" val="3975145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68187" y="3200927"/>
            <a:ext cx="4151440" cy="1384995"/>
          </a:xfrm>
          <a:prstGeom prst="rect">
            <a:avLst/>
          </a:prstGeom>
          <a:noFill/>
        </p:spPr>
        <p:txBody>
          <a:bodyPr wrap="square" rtlCol="0">
            <a:spAutoFit/>
          </a:bodyPr>
          <a:lstStyle/>
          <a:p>
            <a:pPr algn="ctr"/>
            <a:r>
              <a:rPr lang="en-US" sz="2800" dirty="0" smtClean="0"/>
              <a:t>10</a:t>
            </a:r>
            <a:r>
              <a:rPr lang="en-US" sz="2800" baseline="30000" dirty="0" smtClean="0"/>
              <a:t>th</a:t>
            </a:r>
            <a:r>
              <a:rPr lang="en-US" sz="2800" dirty="0" smtClean="0"/>
              <a:t>, 12</a:t>
            </a:r>
            <a:r>
              <a:rPr lang="en-US" sz="2800" baseline="30000" dirty="0" smtClean="0"/>
              <a:t>th</a:t>
            </a:r>
            <a:r>
              <a:rPr lang="en-US" sz="2800" dirty="0" smtClean="0"/>
              <a:t> &amp; 15</a:t>
            </a:r>
            <a:r>
              <a:rPr lang="en-US" sz="2800" baseline="30000" dirty="0" smtClean="0"/>
              <a:t>th</a:t>
            </a:r>
            <a:r>
              <a:rPr lang="en-US" sz="2800" dirty="0" smtClean="0"/>
              <a:t> Legions destroys the 2</a:t>
            </a:r>
            <a:r>
              <a:rPr lang="en-US" sz="2800" baseline="30000" dirty="0" smtClean="0"/>
              <a:t>nd</a:t>
            </a:r>
            <a:r>
              <a:rPr lang="en-US" sz="2800" dirty="0" smtClean="0"/>
              <a:t> Temple</a:t>
            </a:r>
          </a:p>
          <a:p>
            <a:pPr algn="ctr"/>
            <a:r>
              <a:rPr lang="en-US" sz="2800" dirty="0" smtClean="0"/>
              <a:t>(70 AD)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369" y="2322952"/>
            <a:ext cx="5704218" cy="3802812"/>
          </a:xfrm>
          <a:prstGeom prst="rect">
            <a:avLst/>
          </a:prstGeom>
        </p:spPr>
      </p:pic>
    </p:spTree>
    <p:extLst>
      <p:ext uri="{BB962C8B-B14F-4D97-AF65-F5344CB8AC3E}">
        <p14:creationId xmlns:p14="http://schemas.microsoft.com/office/powerpoint/2010/main" val="159484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626" y="0"/>
            <a:ext cx="4772758" cy="6777318"/>
          </a:xfrm>
          <a:prstGeom prst="rect">
            <a:avLst/>
          </a:prstGeom>
        </p:spPr>
      </p:pic>
    </p:spTree>
    <p:extLst>
      <p:ext uri="{BB962C8B-B14F-4D97-AF65-F5344CB8AC3E}">
        <p14:creationId xmlns:p14="http://schemas.microsoft.com/office/powerpoint/2010/main" val="2578007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626" y="430016"/>
            <a:ext cx="4772758" cy="5917285"/>
          </a:xfrm>
          <a:prstGeom prst="rect">
            <a:avLst/>
          </a:prstGeom>
        </p:spPr>
      </p:pic>
    </p:spTree>
    <p:extLst>
      <p:ext uri="{BB962C8B-B14F-4D97-AF65-F5344CB8AC3E}">
        <p14:creationId xmlns:p14="http://schemas.microsoft.com/office/powerpoint/2010/main" val="2984762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626" y="557171"/>
            <a:ext cx="4772758" cy="5662975"/>
          </a:xfrm>
          <a:prstGeom prst="rect">
            <a:avLst/>
          </a:prstGeom>
        </p:spPr>
      </p:pic>
    </p:spTree>
    <p:extLst>
      <p:ext uri="{BB962C8B-B14F-4D97-AF65-F5344CB8AC3E}">
        <p14:creationId xmlns:p14="http://schemas.microsoft.com/office/powerpoint/2010/main" val="1413068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8200" y="1825625"/>
            <a:ext cx="10515600" cy="3227638"/>
          </a:xfrm>
        </p:spPr>
        <p:txBody>
          <a:bodyPr>
            <a:normAutofit/>
          </a:bodyPr>
          <a:lstStyle/>
          <a:p>
            <a:pPr marL="0" indent="0">
              <a:buNone/>
            </a:pPr>
            <a:r>
              <a:rPr lang="en-US" dirty="0" smtClean="0"/>
              <a:t>Who is an overcomer?</a:t>
            </a:r>
          </a:p>
          <a:p>
            <a:pPr marL="0" indent="0">
              <a:buNone/>
            </a:pPr>
            <a:r>
              <a:rPr lang="en-US" b="1" dirty="0" smtClean="0"/>
              <a:t>1 John 5:2-5</a:t>
            </a:r>
          </a:p>
          <a:p>
            <a:pPr marL="0" indent="0" algn="ctr">
              <a:buNone/>
            </a:pPr>
            <a:r>
              <a:rPr lang="en-US" sz="2400" dirty="0"/>
              <a:t>This is how we know that we love God’s children: we love God and keep his commandments. </a:t>
            </a:r>
            <a:r>
              <a:rPr lang="en-US" sz="2400" dirty="0" smtClean="0"/>
              <a:t>For </a:t>
            </a:r>
            <a:r>
              <a:rPr lang="en-US" sz="2400" dirty="0"/>
              <a:t>this demonstrates our love for God: We keep his commandments, and his commandments are not difficult, </a:t>
            </a:r>
            <a:r>
              <a:rPr lang="en-US" sz="2400" dirty="0" smtClean="0"/>
              <a:t>because </a:t>
            </a:r>
            <a:r>
              <a:rPr lang="en-US" sz="2400" dirty="0"/>
              <a:t>everyone who is born from God has overcome the world. Our faith is the victory that overcomes the world. </a:t>
            </a:r>
            <a:r>
              <a:rPr lang="en-US" sz="2400" dirty="0" smtClean="0"/>
              <a:t>Who </a:t>
            </a:r>
            <a:r>
              <a:rPr lang="en-US" sz="2400" dirty="0"/>
              <a:t>overcomes the world? Is it not the person who believes that Jesus is the Son of God?</a:t>
            </a:r>
          </a:p>
          <a:p>
            <a:pPr marL="0" indent="0">
              <a:buNone/>
            </a:pPr>
            <a:endParaRPr lang="en-US" dirty="0" smtClean="0"/>
          </a:p>
        </p:txBody>
      </p:sp>
    </p:spTree>
    <p:extLst>
      <p:ext uri="{BB962C8B-B14F-4D97-AF65-F5344CB8AC3E}">
        <p14:creationId xmlns:p14="http://schemas.microsoft.com/office/powerpoint/2010/main" val="52013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068" y="2607983"/>
            <a:ext cx="5261106" cy="35177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0" y="2667896"/>
            <a:ext cx="5631667" cy="3394085"/>
          </a:xfrm>
          <a:prstGeom prst="rect">
            <a:avLst/>
          </a:prstGeom>
        </p:spPr>
      </p:pic>
    </p:spTree>
    <p:extLst>
      <p:ext uri="{BB962C8B-B14F-4D97-AF65-F5344CB8AC3E}">
        <p14:creationId xmlns:p14="http://schemas.microsoft.com/office/powerpoint/2010/main" val="481435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Third Temple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6236" y="271898"/>
            <a:ext cx="4787152" cy="6224437"/>
          </a:xfrm>
          <a:prstGeom prst="rect">
            <a:avLst/>
          </a:prstGeom>
        </p:spPr>
      </p:pic>
    </p:spTree>
    <p:extLst>
      <p:ext uri="{BB962C8B-B14F-4D97-AF65-F5344CB8AC3E}">
        <p14:creationId xmlns:p14="http://schemas.microsoft.com/office/powerpoint/2010/main" val="4136694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023822" y="3022899"/>
            <a:ext cx="1538344" cy="1938992"/>
          </a:xfrm>
          <a:prstGeom prst="rect">
            <a:avLst/>
          </a:prstGeom>
          <a:noFill/>
        </p:spPr>
        <p:txBody>
          <a:bodyPr wrap="square" rtlCol="0">
            <a:spAutoFit/>
          </a:bodyPr>
          <a:lstStyle/>
          <a:p>
            <a:r>
              <a:rPr lang="en-US" sz="4000" baseline="-25000" dirty="0" smtClean="0"/>
              <a:t>?</a:t>
            </a:r>
            <a:r>
              <a:rPr lang="en-US" sz="7200" dirty="0" smtClean="0"/>
              <a:t> ?</a:t>
            </a:r>
            <a:r>
              <a:rPr lang="en-US" sz="7200" baseline="30000" dirty="0" smtClean="0"/>
              <a:t>?</a:t>
            </a:r>
          </a:p>
          <a:p>
            <a:r>
              <a:rPr lang="en-US" sz="7200" baseline="30000" dirty="0"/>
              <a:t> </a:t>
            </a:r>
            <a:r>
              <a:rPr lang="en-US" sz="7200" baseline="30000" dirty="0" smtClean="0"/>
              <a:t>    </a:t>
            </a:r>
            <a:r>
              <a:rPr lang="en-US" sz="4000" dirty="0" smtClean="0"/>
              <a:t>?</a:t>
            </a:r>
            <a:endParaRPr lang="en-US" sz="4000" dirty="0"/>
          </a:p>
        </p:txBody>
      </p:sp>
    </p:spTree>
    <p:extLst>
      <p:ext uri="{BB962C8B-B14F-4D97-AF65-F5344CB8AC3E}">
        <p14:creationId xmlns:p14="http://schemas.microsoft.com/office/powerpoint/2010/main" val="2450782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255" y="2468395"/>
            <a:ext cx="69500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39266" y="4120179"/>
            <a:ext cx="1355463" cy="13962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408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394" y="2703867"/>
            <a:ext cx="7856538"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36085" y="4324266"/>
            <a:ext cx="1355463" cy="13962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852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023822" y="3022899"/>
            <a:ext cx="1538344" cy="1938992"/>
          </a:xfrm>
          <a:prstGeom prst="rect">
            <a:avLst/>
          </a:prstGeom>
          <a:noFill/>
        </p:spPr>
        <p:txBody>
          <a:bodyPr wrap="square" rtlCol="0">
            <a:spAutoFit/>
          </a:bodyPr>
          <a:lstStyle/>
          <a:p>
            <a:r>
              <a:rPr lang="en-US" sz="4000" baseline="-25000" dirty="0" smtClean="0"/>
              <a:t>?</a:t>
            </a:r>
            <a:r>
              <a:rPr lang="en-US" sz="7200" dirty="0" smtClean="0"/>
              <a:t> ?</a:t>
            </a:r>
            <a:r>
              <a:rPr lang="en-US" sz="7200" baseline="30000" dirty="0" smtClean="0"/>
              <a:t>?</a:t>
            </a:r>
          </a:p>
          <a:p>
            <a:r>
              <a:rPr lang="en-US" sz="7200" baseline="30000" dirty="0"/>
              <a:t> </a:t>
            </a:r>
            <a:r>
              <a:rPr lang="en-US" sz="7200" baseline="30000" dirty="0" smtClean="0"/>
              <a:t>    </a:t>
            </a:r>
            <a:r>
              <a:rPr lang="en-US" sz="4000" dirty="0" smtClean="0"/>
              <a:t>?</a:t>
            </a:r>
            <a:endParaRPr lang="en-US" sz="4000" dirty="0"/>
          </a:p>
        </p:txBody>
      </p:sp>
      <p:sp>
        <p:nvSpPr>
          <p:cNvPr id="4" name="TextBox 3"/>
          <p:cNvSpPr txBox="1"/>
          <p:nvPr/>
        </p:nvSpPr>
        <p:spPr>
          <a:xfrm rot="19857710">
            <a:off x="2306383" y="2898290"/>
            <a:ext cx="2173044" cy="769441"/>
          </a:xfrm>
          <a:prstGeom prst="rect">
            <a:avLst/>
          </a:prstGeom>
          <a:noFill/>
        </p:spPr>
        <p:txBody>
          <a:bodyPr wrap="square" rtlCol="0">
            <a:spAutoFit/>
          </a:bodyPr>
          <a:lstStyle/>
          <a:p>
            <a:pPr algn="ctr"/>
            <a:r>
              <a:rPr lang="en-US" sz="4400" dirty="0" smtClean="0"/>
              <a:t>Elijah</a:t>
            </a:r>
            <a:endParaRPr lang="en-US" sz="4400" dirty="0"/>
          </a:p>
        </p:txBody>
      </p:sp>
      <p:sp>
        <p:nvSpPr>
          <p:cNvPr id="6" name="TextBox 5"/>
          <p:cNvSpPr txBox="1"/>
          <p:nvPr/>
        </p:nvSpPr>
        <p:spPr>
          <a:xfrm rot="1595683">
            <a:off x="6067314" y="2282029"/>
            <a:ext cx="2086983" cy="769441"/>
          </a:xfrm>
          <a:prstGeom prst="rect">
            <a:avLst/>
          </a:prstGeom>
          <a:noFill/>
        </p:spPr>
        <p:txBody>
          <a:bodyPr wrap="square" rtlCol="0">
            <a:spAutoFit/>
          </a:bodyPr>
          <a:lstStyle/>
          <a:p>
            <a:pPr algn="ctr"/>
            <a:r>
              <a:rPr lang="en-US" sz="4400" dirty="0" smtClean="0"/>
              <a:t>Enoch</a:t>
            </a:r>
            <a:endParaRPr lang="en-US" sz="4400" dirty="0"/>
          </a:p>
        </p:txBody>
      </p:sp>
      <p:sp>
        <p:nvSpPr>
          <p:cNvPr id="8" name="TextBox 7"/>
          <p:cNvSpPr txBox="1"/>
          <p:nvPr/>
        </p:nvSpPr>
        <p:spPr>
          <a:xfrm rot="21263086">
            <a:off x="4961998" y="5271246"/>
            <a:ext cx="2086983" cy="769441"/>
          </a:xfrm>
          <a:prstGeom prst="rect">
            <a:avLst/>
          </a:prstGeom>
          <a:noFill/>
        </p:spPr>
        <p:txBody>
          <a:bodyPr wrap="square" rtlCol="0">
            <a:spAutoFit/>
          </a:bodyPr>
          <a:lstStyle/>
          <a:p>
            <a:pPr algn="ctr"/>
            <a:r>
              <a:rPr lang="en-US" sz="4400" dirty="0" smtClean="0"/>
              <a:t>Moses</a:t>
            </a:r>
            <a:endParaRPr lang="en-US" sz="4400" dirty="0"/>
          </a:p>
        </p:txBody>
      </p:sp>
      <p:sp>
        <p:nvSpPr>
          <p:cNvPr id="9" name="TextBox 8"/>
          <p:cNvSpPr txBox="1"/>
          <p:nvPr/>
        </p:nvSpPr>
        <p:spPr>
          <a:xfrm>
            <a:off x="7671460" y="3811978"/>
            <a:ext cx="2806113" cy="369332"/>
          </a:xfrm>
          <a:prstGeom prst="rect">
            <a:avLst/>
          </a:prstGeom>
          <a:noFill/>
        </p:spPr>
        <p:txBody>
          <a:bodyPr wrap="square" rtlCol="0">
            <a:spAutoFit/>
          </a:bodyPr>
          <a:lstStyle/>
          <a:p>
            <a:r>
              <a:rPr lang="en-US" dirty="0"/>
              <a:t>Call down fire from heaven</a:t>
            </a:r>
          </a:p>
        </p:txBody>
      </p:sp>
      <p:sp>
        <p:nvSpPr>
          <p:cNvPr id="10" name="Rectangle 9"/>
          <p:cNvSpPr/>
          <p:nvPr/>
        </p:nvSpPr>
        <p:spPr>
          <a:xfrm>
            <a:off x="10477573" y="3811978"/>
            <a:ext cx="689612" cy="369332"/>
          </a:xfrm>
          <a:prstGeom prst="rect">
            <a:avLst/>
          </a:prstGeom>
        </p:spPr>
        <p:txBody>
          <a:bodyPr wrap="none">
            <a:spAutoFit/>
          </a:bodyPr>
          <a:lstStyle/>
          <a:p>
            <a:r>
              <a:rPr lang="en-US" dirty="0"/>
              <a:t>Elijah</a:t>
            </a:r>
          </a:p>
        </p:txBody>
      </p:sp>
      <p:sp>
        <p:nvSpPr>
          <p:cNvPr id="12" name="TextBox 11"/>
          <p:cNvSpPr txBox="1"/>
          <p:nvPr/>
        </p:nvSpPr>
        <p:spPr>
          <a:xfrm>
            <a:off x="7671460" y="4196459"/>
            <a:ext cx="2806113" cy="369332"/>
          </a:xfrm>
          <a:prstGeom prst="rect">
            <a:avLst/>
          </a:prstGeom>
          <a:noFill/>
        </p:spPr>
        <p:txBody>
          <a:bodyPr wrap="square" rtlCol="0">
            <a:spAutoFit/>
          </a:bodyPr>
          <a:lstStyle/>
          <a:p>
            <a:r>
              <a:rPr lang="en-US" dirty="0"/>
              <a:t>Shut the heavens (stop rain)</a:t>
            </a:r>
          </a:p>
        </p:txBody>
      </p:sp>
      <p:sp>
        <p:nvSpPr>
          <p:cNvPr id="13" name="Rectangle 12"/>
          <p:cNvSpPr/>
          <p:nvPr/>
        </p:nvSpPr>
        <p:spPr>
          <a:xfrm>
            <a:off x="10477573" y="4183094"/>
            <a:ext cx="689612" cy="369332"/>
          </a:xfrm>
          <a:prstGeom prst="rect">
            <a:avLst/>
          </a:prstGeom>
        </p:spPr>
        <p:txBody>
          <a:bodyPr wrap="none">
            <a:spAutoFit/>
          </a:bodyPr>
          <a:lstStyle/>
          <a:p>
            <a:r>
              <a:rPr lang="en-US" dirty="0"/>
              <a:t>Elijah</a:t>
            </a:r>
          </a:p>
        </p:txBody>
      </p:sp>
      <p:sp>
        <p:nvSpPr>
          <p:cNvPr id="14" name="Rectangle 13"/>
          <p:cNvSpPr/>
          <p:nvPr/>
        </p:nvSpPr>
        <p:spPr>
          <a:xfrm>
            <a:off x="7671460" y="4543895"/>
            <a:ext cx="2215478" cy="369332"/>
          </a:xfrm>
          <a:prstGeom prst="rect">
            <a:avLst/>
          </a:prstGeom>
        </p:spPr>
        <p:txBody>
          <a:bodyPr wrap="none">
            <a:spAutoFit/>
          </a:bodyPr>
          <a:lstStyle/>
          <a:p>
            <a:r>
              <a:rPr lang="en-US" dirty="0"/>
              <a:t>Turn water into blood</a:t>
            </a:r>
          </a:p>
        </p:txBody>
      </p:sp>
      <p:sp>
        <p:nvSpPr>
          <p:cNvPr id="15" name="Rectangle 14"/>
          <p:cNvSpPr/>
          <p:nvPr/>
        </p:nvSpPr>
        <p:spPr>
          <a:xfrm>
            <a:off x="10493828" y="4565791"/>
            <a:ext cx="798617" cy="369332"/>
          </a:xfrm>
          <a:prstGeom prst="rect">
            <a:avLst/>
          </a:prstGeom>
        </p:spPr>
        <p:txBody>
          <a:bodyPr wrap="none">
            <a:spAutoFit/>
          </a:bodyPr>
          <a:lstStyle/>
          <a:p>
            <a:r>
              <a:rPr lang="en-US" dirty="0" smtClean="0"/>
              <a:t>Moses</a:t>
            </a:r>
            <a:endParaRPr lang="en-US" dirty="0"/>
          </a:p>
        </p:txBody>
      </p:sp>
      <p:sp>
        <p:nvSpPr>
          <p:cNvPr id="16" name="Rectangle 15"/>
          <p:cNvSpPr/>
          <p:nvPr/>
        </p:nvSpPr>
        <p:spPr>
          <a:xfrm>
            <a:off x="7671460" y="4935123"/>
            <a:ext cx="2886431" cy="369332"/>
          </a:xfrm>
          <a:prstGeom prst="rect">
            <a:avLst/>
          </a:prstGeom>
        </p:spPr>
        <p:txBody>
          <a:bodyPr wrap="none">
            <a:spAutoFit/>
          </a:bodyPr>
          <a:lstStyle/>
          <a:p>
            <a:r>
              <a:rPr lang="en-US" dirty="0"/>
              <a:t>Smite the earth with plagues</a:t>
            </a:r>
          </a:p>
        </p:txBody>
      </p:sp>
      <p:sp>
        <p:nvSpPr>
          <p:cNvPr id="17" name="Rectangle 16"/>
          <p:cNvSpPr/>
          <p:nvPr/>
        </p:nvSpPr>
        <p:spPr>
          <a:xfrm>
            <a:off x="10510083" y="4945685"/>
            <a:ext cx="798617" cy="369332"/>
          </a:xfrm>
          <a:prstGeom prst="rect">
            <a:avLst/>
          </a:prstGeom>
        </p:spPr>
        <p:txBody>
          <a:bodyPr wrap="none">
            <a:spAutoFit/>
          </a:bodyPr>
          <a:lstStyle/>
          <a:p>
            <a:r>
              <a:rPr lang="en-US" dirty="0" smtClean="0"/>
              <a:t>Moses</a:t>
            </a:r>
            <a:endParaRPr lang="en-US" dirty="0"/>
          </a:p>
        </p:txBody>
      </p:sp>
    </p:spTree>
    <p:extLst>
      <p:ext uri="{BB962C8B-B14F-4D97-AF65-F5344CB8AC3E}">
        <p14:creationId xmlns:p14="http://schemas.microsoft.com/office/powerpoint/2010/main" val="2416158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9" grpId="1"/>
      <p:bldP spid="10" grpId="0"/>
      <p:bldP spid="10" grpId="1"/>
      <p:bldP spid="12" grpId="0"/>
      <p:bldP spid="12" grpId="1"/>
      <p:bldP spid="13" grpId="0"/>
      <p:bldP spid="13" grpId="1"/>
      <p:bldP spid="14" grpId="0"/>
      <p:bldP spid="14" grpId="1"/>
      <p:bldP spid="15" grpId="0"/>
      <p:bldP spid="15" grpId="1"/>
      <p:bldP spid="16" grpId="0"/>
      <p:bldP spid="16" grpId="1"/>
      <p:bldP spid="17" grpId="0"/>
      <p:bldP spid="17" grpId="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28" y="2069432"/>
            <a:ext cx="5935371" cy="4451528"/>
          </a:xfrm>
          <a:prstGeom prst="rect">
            <a:avLst/>
          </a:prstGeom>
        </p:spPr>
      </p:pic>
      <p:sp>
        <p:nvSpPr>
          <p:cNvPr id="18" name="TextBox 17"/>
          <p:cNvSpPr txBox="1"/>
          <p:nvPr/>
        </p:nvSpPr>
        <p:spPr>
          <a:xfrm>
            <a:off x="3462177" y="6461947"/>
            <a:ext cx="3526971" cy="369332"/>
          </a:xfrm>
          <a:prstGeom prst="rect">
            <a:avLst/>
          </a:prstGeom>
          <a:noFill/>
        </p:spPr>
        <p:txBody>
          <a:bodyPr wrap="square" rtlCol="0">
            <a:spAutoFit/>
          </a:bodyPr>
          <a:lstStyle/>
          <a:p>
            <a:r>
              <a:rPr lang="en-US" dirty="0" smtClean="0"/>
              <a:t>Split rock at </a:t>
            </a:r>
            <a:r>
              <a:rPr lang="en-US" dirty="0" err="1" smtClean="0"/>
              <a:t>Horeb</a:t>
            </a:r>
            <a:r>
              <a:rPr lang="en-US" dirty="0" smtClean="0"/>
              <a:t>, Midian</a:t>
            </a:r>
            <a:endParaRPr lang="en-US" dirty="0"/>
          </a:p>
        </p:txBody>
      </p:sp>
    </p:spTree>
    <p:extLst>
      <p:ext uri="{BB962C8B-B14F-4D97-AF65-F5344CB8AC3E}">
        <p14:creationId xmlns:p14="http://schemas.microsoft.com/office/powerpoint/2010/main" val="949112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023822" y="3022899"/>
            <a:ext cx="1538344" cy="1938992"/>
          </a:xfrm>
          <a:prstGeom prst="rect">
            <a:avLst/>
          </a:prstGeom>
          <a:noFill/>
        </p:spPr>
        <p:txBody>
          <a:bodyPr wrap="square" rtlCol="0">
            <a:spAutoFit/>
          </a:bodyPr>
          <a:lstStyle/>
          <a:p>
            <a:r>
              <a:rPr lang="en-US" sz="4000" baseline="-25000" dirty="0" smtClean="0"/>
              <a:t>?</a:t>
            </a:r>
            <a:r>
              <a:rPr lang="en-US" sz="7200" dirty="0" smtClean="0"/>
              <a:t> ?</a:t>
            </a:r>
            <a:r>
              <a:rPr lang="en-US" sz="7200" baseline="30000" dirty="0" smtClean="0"/>
              <a:t>?</a:t>
            </a:r>
          </a:p>
          <a:p>
            <a:r>
              <a:rPr lang="en-US" sz="7200" baseline="30000" dirty="0"/>
              <a:t> </a:t>
            </a:r>
            <a:r>
              <a:rPr lang="en-US" sz="7200" baseline="30000" dirty="0" smtClean="0"/>
              <a:t>    </a:t>
            </a:r>
            <a:r>
              <a:rPr lang="en-US" sz="4000" dirty="0" smtClean="0"/>
              <a:t>?</a:t>
            </a:r>
            <a:endParaRPr lang="en-US" sz="4000" dirty="0"/>
          </a:p>
        </p:txBody>
      </p:sp>
      <p:sp>
        <p:nvSpPr>
          <p:cNvPr id="4" name="TextBox 3"/>
          <p:cNvSpPr txBox="1"/>
          <p:nvPr/>
        </p:nvSpPr>
        <p:spPr>
          <a:xfrm rot="19857710">
            <a:off x="2306383" y="2898290"/>
            <a:ext cx="2173044" cy="769441"/>
          </a:xfrm>
          <a:prstGeom prst="rect">
            <a:avLst/>
          </a:prstGeom>
          <a:noFill/>
        </p:spPr>
        <p:txBody>
          <a:bodyPr wrap="square" rtlCol="0">
            <a:spAutoFit/>
          </a:bodyPr>
          <a:lstStyle/>
          <a:p>
            <a:pPr algn="ctr"/>
            <a:r>
              <a:rPr lang="en-US" sz="4400" dirty="0" smtClean="0"/>
              <a:t>Elijah</a:t>
            </a:r>
            <a:endParaRPr lang="en-US" sz="4400" dirty="0"/>
          </a:p>
        </p:txBody>
      </p:sp>
      <p:sp>
        <p:nvSpPr>
          <p:cNvPr id="6" name="TextBox 5"/>
          <p:cNvSpPr txBox="1"/>
          <p:nvPr/>
        </p:nvSpPr>
        <p:spPr>
          <a:xfrm rot="1595683">
            <a:off x="6067314" y="2282029"/>
            <a:ext cx="2086983" cy="769441"/>
          </a:xfrm>
          <a:prstGeom prst="rect">
            <a:avLst/>
          </a:prstGeom>
          <a:noFill/>
        </p:spPr>
        <p:txBody>
          <a:bodyPr wrap="square" rtlCol="0">
            <a:spAutoFit/>
          </a:bodyPr>
          <a:lstStyle/>
          <a:p>
            <a:pPr algn="ctr"/>
            <a:r>
              <a:rPr lang="en-US" sz="4400" dirty="0" smtClean="0"/>
              <a:t>Enoch</a:t>
            </a:r>
            <a:endParaRPr lang="en-US" sz="4400" dirty="0"/>
          </a:p>
        </p:txBody>
      </p:sp>
      <p:sp>
        <p:nvSpPr>
          <p:cNvPr id="8" name="TextBox 7"/>
          <p:cNvSpPr txBox="1"/>
          <p:nvPr/>
        </p:nvSpPr>
        <p:spPr>
          <a:xfrm rot="21263086">
            <a:off x="4961998" y="5271246"/>
            <a:ext cx="2086983" cy="769441"/>
          </a:xfrm>
          <a:prstGeom prst="rect">
            <a:avLst/>
          </a:prstGeom>
          <a:noFill/>
        </p:spPr>
        <p:txBody>
          <a:bodyPr wrap="square" rtlCol="0">
            <a:spAutoFit/>
          </a:bodyPr>
          <a:lstStyle/>
          <a:p>
            <a:pPr algn="ctr"/>
            <a:r>
              <a:rPr lang="en-US" sz="4400" dirty="0" smtClean="0"/>
              <a:t>Moses</a:t>
            </a:r>
            <a:endParaRPr lang="en-US" sz="4400" dirty="0"/>
          </a:p>
        </p:txBody>
      </p:sp>
      <p:sp>
        <p:nvSpPr>
          <p:cNvPr id="7" name="TextBox 6"/>
          <p:cNvSpPr txBox="1"/>
          <p:nvPr/>
        </p:nvSpPr>
        <p:spPr>
          <a:xfrm rot="20644610">
            <a:off x="7457760" y="3762038"/>
            <a:ext cx="1816925" cy="769441"/>
          </a:xfrm>
          <a:prstGeom prst="rect">
            <a:avLst/>
          </a:prstGeom>
          <a:noFill/>
        </p:spPr>
        <p:txBody>
          <a:bodyPr wrap="square" rtlCol="0">
            <a:spAutoFit/>
          </a:bodyPr>
          <a:lstStyle/>
          <a:p>
            <a:pPr algn="ctr"/>
            <a:r>
              <a:rPr lang="en-US" sz="4400" dirty="0" smtClean="0"/>
              <a:t>John</a:t>
            </a:r>
            <a:endParaRPr lang="en-US" sz="4400" dirty="0"/>
          </a:p>
        </p:txBody>
      </p:sp>
    </p:spTree>
    <p:extLst>
      <p:ext uri="{BB962C8B-B14F-4D97-AF65-F5344CB8AC3E}">
        <p14:creationId xmlns:p14="http://schemas.microsoft.com/office/powerpoint/2010/main" val="1783656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129" y="2185476"/>
            <a:ext cx="8216783" cy="4112256"/>
          </a:xfrm>
          <a:prstGeom prst="rect">
            <a:avLst/>
          </a:prstGeom>
        </p:spPr>
      </p:pic>
    </p:spTree>
    <p:extLst>
      <p:ext uri="{BB962C8B-B14F-4D97-AF65-F5344CB8AC3E}">
        <p14:creationId xmlns:p14="http://schemas.microsoft.com/office/powerpoint/2010/main" val="1783656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016" y="2185476"/>
            <a:ext cx="5483008" cy="4112256"/>
          </a:xfrm>
          <a:prstGeom prst="rect">
            <a:avLst/>
          </a:prstGeom>
        </p:spPr>
      </p:pic>
    </p:spTree>
    <p:extLst>
      <p:ext uri="{BB962C8B-B14F-4D97-AF65-F5344CB8AC3E}">
        <p14:creationId xmlns:p14="http://schemas.microsoft.com/office/powerpoint/2010/main" val="246598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8200" y="1825625"/>
            <a:ext cx="10515600" cy="413992"/>
          </a:xfrm>
        </p:spPr>
        <p:txBody>
          <a:bodyPr>
            <a:normAutofit fontScale="92500" lnSpcReduction="10000"/>
          </a:bodyPr>
          <a:lstStyle/>
          <a:p>
            <a:pPr marL="0" indent="0" algn="ctr">
              <a:buNone/>
            </a:pPr>
            <a:r>
              <a:rPr lang="en-US" dirty="0" smtClean="0"/>
              <a:t>Some interesting variances.</a:t>
            </a:r>
          </a:p>
          <a:p>
            <a:pPr marL="0" indent="0">
              <a:buNone/>
            </a:pPr>
            <a:endParaRPr lang="en-US" dirty="0" smtClean="0"/>
          </a:p>
        </p:txBody>
      </p:sp>
      <p:sp>
        <p:nvSpPr>
          <p:cNvPr id="4" name="TextBox 3"/>
          <p:cNvSpPr txBox="1"/>
          <p:nvPr/>
        </p:nvSpPr>
        <p:spPr>
          <a:xfrm>
            <a:off x="821635" y="2570922"/>
            <a:ext cx="10548730" cy="461665"/>
          </a:xfrm>
          <a:prstGeom prst="rect">
            <a:avLst/>
          </a:prstGeom>
          <a:noFill/>
        </p:spPr>
        <p:txBody>
          <a:bodyPr wrap="square" rtlCol="0">
            <a:spAutoFit/>
          </a:bodyPr>
          <a:lstStyle/>
          <a:p>
            <a:r>
              <a:rPr lang="en-US" sz="2400" dirty="0" smtClean="0"/>
              <a:t>Two of the letters have no admonition.</a:t>
            </a:r>
            <a:endParaRPr lang="en-US" sz="2400" dirty="0"/>
          </a:p>
        </p:txBody>
      </p:sp>
      <p:sp>
        <p:nvSpPr>
          <p:cNvPr id="5" name="TextBox 4"/>
          <p:cNvSpPr txBox="1"/>
          <p:nvPr/>
        </p:nvSpPr>
        <p:spPr>
          <a:xfrm>
            <a:off x="1391478" y="3017173"/>
            <a:ext cx="9978887" cy="461665"/>
          </a:xfrm>
          <a:prstGeom prst="rect">
            <a:avLst/>
          </a:prstGeom>
          <a:noFill/>
        </p:spPr>
        <p:txBody>
          <a:bodyPr wrap="square" rtlCol="0">
            <a:spAutoFit/>
          </a:bodyPr>
          <a:lstStyle/>
          <a:p>
            <a:r>
              <a:rPr lang="en-US" sz="2400" dirty="0" smtClean="0"/>
              <a:t>Two of the letters have no commendation.</a:t>
            </a:r>
            <a:endParaRPr lang="en-US" sz="2400" dirty="0"/>
          </a:p>
        </p:txBody>
      </p:sp>
      <p:sp>
        <p:nvSpPr>
          <p:cNvPr id="6" name="TextBox 5"/>
          <p:cNvSpPr txBox="1"/>
          <p:nvPr/>
        </p:nvSpPr>
        <p:spPr>
          <a:xfrm>
            <a:off x="1828800" y="3478838"/>
            <a:ext cx="9276522" cy="461665"/>
          </a:xfrm>
          <a:prstGeom prst="rect">
            <a:avLst/>
          </a:prstGeom>
          <a:noFill/>
        </p:spPr>
        <p:txBody>
          <a:bodyPr wrap="square" rtlCol="0">
            <a:spAutoFit/>
          </a:bodyPr>
          <a:lstStyle/>
          <a:p>
            <a:r>
              <a:rPr lang="en-US" sz="2400" dirty="0" smtClean="0"/>
              <a:t>First three have the promise after the closing phrase.</a:t>
            </a:r>
            <a:endParaRPr lang="en-US" sz="2400" dirty="0"/>
          </a:p>
        </p:txBody>
      </p:sp>
      <p:sp>
        <p:nvSpPr>
          <p:cNvPr id="7" name="TextBox 6"/>
          <p:cNvSpPr txBox="1"/>
          <p:nvPr/>
        </p:nvSpPr>
        <p:spPr>
          <a:xfrm>
            <a:off x="2358887" y="3953755"/>
            <a:ext cx="8494644" cy="461665"/>
          </a:xfrm>
          <a:prstGeom prst="rect">
            <a:avLst/>
          </a:prstGeom>
          <a:noFill/>
        </p:spPr>
        <p:txBody>
          <a:bodyPr wrap="square" rtlCol="0">
            <a:spAutoFit/>
          </a:bodyPr>
          <a:lstStyle/>
          <a:p>
            <a:r>
              <a:rPr lang="en-US" sz="2400" dirty="0" smtClean="0"/>
              <a:t>The last four include the promise in the body of the letter.</a:t>
            </a:r>
            <a:endParaRPr lang="en-US" sz="2400" dirty="0"/>
          </a:p>
        </p:txBody>
      </p:sp>
    </p:spTree>
    <p:extLst>
      <p:ext uri="{BB962C8B-B14F-4D97-AF65-F5344CB8AC3E}">
        <p14:creationId xmlns:p14="http://schemas.microsoft.com/office/powerpoint/2010/main" val="259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21278" y="3455719"/>
            <a:ext cx="9725891" cy="954107"/>
          </a:xfrm>
          <a:prstGeom prst="rect">
            <a:avLst/>
          </a:prstGeom>
          <a:noFill/>
        </p:spPr>
        <p:txBody>
          <a:bodyPr wrap="square" rtlCol="0">
            <a:spAutoFit/>
          </a:bodyPr>
          <a:lstStyle/>
          <a:p>
            <a:r>
              <a:rPr lang="en-US" sz="2800" dirty="0" smtClean="0"/>
              <a:t>Seventh Trumpet:  King of this world is now the Kingdom of our Lord and of his Messiah.</a:t>
            </a:r>
            <a:endParaRPr lang="en-US" sz="2800" dirty="0"/>
          </a:p>
        </p:txBody>
      </p:sp>
    </p:spTree>
    <p:extLst>
      <p:ext uri="{BB962C8B-B14F-4D97-AF65-F5344CB8AC3E}">
        <p14:creationId xmlns:p14="http://schemas.microsoft.com/office/powerpoint/2010/main" val="927475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These Two Witnesses of Mine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04716" y="4984104"/>
            <a:ext cx="9725891" cy="954107"/>
          </a:xfrm>
          <a:prstGeom prst="rect">
            <a:avLst/>
          </a:prstGeom>
          <a:noFill/>
        </p:spPr>
        <p:txBody>
          <a:bodyPr wrap="square" rtlCol="0">
            <a:spAutoFit/>
          </a:bodyPr>
          <a:lstStyle/>
          <a:p>
            <a:r>
              <a:rPr lang="en-US" sz="2800" dirty="0" smtClean="0"/>
              <a:t>Stephen Langton, </a:t>
            </a:r>
            <a:r>
              <a:rPr lang="en-US" sz="2800" dirty="0" err="1" smtClean="0"/>
              <a:t>ArchBishop</a:t>
            </a:r>
            <a:r>
              <a:rPr lang="en-US" sz="2800" dirty="0" smtClean="0"/>
              <a:t> of Canterbury, 1277</a:t>
            </a:r>
          </a:p>
          <a:p>
            <a:r>
              <a:rPr lang="en-US" sz="2800" dirty="0"/>
              <a:t>	</a:t>
            </a:r>
            <a:r>
              <a:rPr lang="en-US" sz="2800" dirty="0" smtClean="0"/>
              <a:t>Added chapters to the Bible.</a:t>
            </a:r>
            <a:endParaRPr lang="en-US" sz="2800" dirty="0"/>
          </a:p>
        </p:txBody>
      </p:sp>
      <p:sp>
        <p:nvSpPr>
          <p:cNvPr id="6" name="TextBox 5"/>
          <p:cNvSpPr txBox="1"/>
          <p:nvPr/>
        </p:nvSpPr>
        <p:spPr>
          <a:xfrm>
            <a:off x="1021273" y="2206830"/>
            <a:ext cx="9725891" cy="954107"/>
          </a:xfrm>
          <a:prstGeom prst="rect">
            <a:avLst/>
          </a:prstGeom>
          <a:noFill/>
        </p:spPr>
        <p:txBody>
          <a:bodyPr wrap="square" rtlCol="0">
            <a:spAutoFit/>
          </a:bodyPr>
          <a:lstStyle/>
          <a:p>
            <a:r>
              <a:rPr lang="en-US" sz="2800" dirty="0" smtClean="0"/>
              <a:t>Nathan, Jewish Rabbi, 1448</a:t>
            </a:r>
          </a:p>
          <a:p>
            <a:r>
              <a:rPr lang="en-US" sz="2800" dirty="0"/>
              <a:t>	</a:t>
            </a:r>
            <a:r>
              <a:rPr lang="en-US" sz="2800" dirty="0" smtClean="0"/>
              <a:t>Divided the </a:t>
            </a:r>
            <a:r>
              <a:rPr lang="en-US" sz="2800" dirty="0" err="1" smtClean="0"/>
              <a:t>Tanach</a:t>
            </a:r>
            <a:r>
              <a:rPr lang="en-US" sz="2800" dirty="0" smtClean="0"/>
              <a:t> (old testament) into verses.</a:t>
            </a:r>
          </a:p>
        </p:txBody>
      </p:sp>
      <p:sp>
        <p:nvSpPr>
          <p:cNvPr id="7" name="TextBox 6"/>
          <p:cNvSpPr txBox="1"/>
          <p:nvPr/>
        </p:nvSpPr>
        <p:spPr>
          <a:xfrm>
            <a:off x="1021275" y="3600324"/>
            <a:ext cx="9725891" cy="954107"/>
          </a:xfrm>
          <a:prstGeom prst="rect">
            <a:avLst/>
          </a:prstGeom>
          <a:noFill/>
        </p:spPr>
        <p:txBody>
          <a:bodyPr wrap="square" rtlCol="0">
            <a:spAutoFit/>
          </a:bodyPr>
          <a:lstStyle/>
          <a:p>
            <a:r>
              <a:rPr lang="en-US" sz="2800" dirty="0" smtClean="0"/>
              <a:t>Robert Estienne (also known as Stephanus), 1555</a:t>
            </a:r>
          </a:p>
          <a:p>
            <a:r>
              <a:rPr lang="en-US" sz="2800" dirty="0"/>
              <a:t>	</a:t>
            </a:r>
            <a:r>
              <a:rPr lang="en-US" sz="2800" dirty="0" smtClean="0"/>
              <a:t>Divided the new testament into verses.</a:t>
            </a:r>
          </a:p>
        </p:txBody>
      </p:sp>
    </p:spTree>
    <p:extLst>
      <p:ext uri="{BB962C8B-B14F-4D97-AF65-F5344CB8AC3E}">
        <p14:creationId xmlns:p14="http://schemas.microsoft.com/office/powerpoint/2010/main" val="2540344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History of Israel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12</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937" y="3262370"/>
            <a:ext cx="5070163" cy="31688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623" y="2216074"/>
            <a:ext cx="4710564" cy="3532923"/>
          </a:xfrm>
          <a:prstGeom prst="rect">
            <a:avLst/>
          </a:prstGeom>
        </p:spPr>
      </p:pic>
    </p:spTree>
    <p:extLst>
      <p:ext uri="{BB962C8B-B14F-4D97-AF65-F5344CB8AC3E}">
        <p14:creationId xmlns:p14="http://schemas.microsoft.com/office/powerpoint/2010/main" val="456171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History of Israel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12</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63" y="2516512"/>
            <a:ext cx="4684200" cy="3513150"/>
          </a:xfrm>
          <a:prstGeom prst="rect">
            <a:avLst/>
          </a:prstGeom>
        </p:spPr>
      </p:pic>
    </p:spTree>
    <p:extLst>
      <p:ext uri="{BB962C8B-B14F-4D97-AF65-F5344CB8AC3E}">
        <p14:creationId xmlns:p14="http://schemas.microsoft.com/office/powerpoint/2010/main" val="2836490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History of Israel</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0146" t="12384" r="62462" b="23167"/>
          <a:stretch/>
        </p:blipFill>
        <p:spPr>
          <a:xfrm>
            <a:off x="495407" y="245996"/>
            <a:ext cx="1554480" cy="27432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656" r="36597"/>
          <a:stretch/>
        </p:blipFill>
        <p:spPr>
          <a:xfrm>
            <a:off x="3067882" y="2570299"/>
            <a:ext cx="1371600" cy="268924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5836" y="2618153"/>
            <a:ext cx="2286000" cy="128320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4551" y="4102962"/>
            <a:ext cx="1520375" cy="201927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4357" y="1124612"/>
            <a:ext cx="2305539" cy="123922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2921" y="3476665"/>
            <a:ext cx="1951636" cy="2645576"/>
          </a:xfrm>
          <a:prstGeom prst="rect">
            <a:avLst/>
          </a:prstGeom>
        </p:spPr>
      </p:pic>
    </p:spTree>
    <p:extLst>
      <p:ext uri="{BB962C8B-B14F-4D97-AF65-F5344CB8AC3E}">
        <p14:creationId xmlns:p14="http://schemas.microsoft.com/office/powerpoint/2010/main" val="375770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History of Israel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12</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863" y="2881764"/>
            <a:ext cx="3153366" cy="238688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2912" y="2188185"/>
            <a:ext cx="1849685" cy="225130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6360" y="2777620"/>
            <a:ext cx="3307053" cy="3807245"/>
          </a:xfrm>
          <a:prstGeom prst="rect">
            <a:avLst/>
          </a:prstGeom>
        </p:spPr>
      </p:pic>
    </p:spTree>
    <p:extLst>
      <p:ext uri="{BB962C8B-B14F-4D97-AF65-F5344CB8AC3E}">
        <p14:creationId xmlns:p14="http://schemas.microsoft.com/office/powerpoint/2010/main" val="23694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History of Israel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12</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097" y="2199042"/>
            <a:ext cx="6445026" cy="4028141"/>
          </a:xfrm>
          <a:prstGeom prst="rect">
            <a:avLst/>
          </a:prstGeom>
        </p:spPr>
      </p:pic>
    </p:spTree>
    <p:extLst>
      <p:ext uri="{BB962C8B-B14F-4D97-AF65-F5344CB8AC3E}">
        <p14:creationId xmlns:p14="http://schemas.microsoft.com/office/powerpoint/2010/main" val="533829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History of Israel</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12</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379" y="2284585"/>
            <a:ext cx="3607249" cy="4307163"/>
          </a:xfrm>
          <a:prstGeom prst="rect">
            <a:avLst/>
          </a:prstGeom>
        </p:spPr>
      </p:pic>
    </p:spTree>
    <p:extLst>
      <p:ext uri="{BB962C8B-B14F-4D97-AF65-F5344CB8AC3E}">
        <p14:creationId xmlns:p14="http://schemas.microsoft.com/office/powerpoint/2010/main" val="2246522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81375" y="2750531"/>
            <a:ext cx="4281543" cy="523220"/>
          </a:xfrm>
          <a:prstGeom prst="rect">
            <a:avLst/>
          </a:prstGeom>
          <a:noFill/>
        </p:spPr>
        <p:txBody>
          <a:bodyPr wrap="square" rtlCol="0">
            <a:spAutoFit/>
          </a:bodyPr>
          <a:lstStyle/>
          <a:p>
            <a:pPr algn="ctr"/>
            <a:r>
              <a:rPr lang="en-US" sz="2800" dirty="0" err="1" smtClean="0"/>
              <a:t>Heptatic</a:t>
            </a:r>
            <a:r>
              <a:rPr lang="en-US" sz="2800" dirty="0" smtClean="0"/>
              <a:t> structure!</a:t>
            </a:r>
            <a:endParaRPr lang="en-US" sz="2800" dirty="0"/>
          </a:p>
        </p:txBody>
      </p:sp>
      <p:sp>
        <p:nvSpPr>
          <p:cNvPr id="7" name="Rectangle 6"/>
          <p:cNvSpPr/>
          <p:nvPr/>
        </p:nvSpPr>
        <p:spPr>
          <a:xfrm>
            <a:off x="7003228" y="1355464"/>
            <a:ext cx="1429680" cy="470898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0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7</a:t>
            </a:r>
            <a:endParaRPr lang="en-US" sz="30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TextBox 7"/>
          <p:cNvSpPr txBox="1"/>
          <p:nvPr/>
        </p:nvSpPr>
        <p:spPr>
          <a:xfrm>
            <a:off x="1011220" y="3479121"/>
            <a:ext cx="5088366" cy="461665"/>
          </a:xfrm>
          <a:prstGeom prst="rect">
            <a:avLst/>
          </a:prstGeom>
          <a:noFill/>
        </p:spPr>
        <p:txBody>
          <a:bodyPr wrap="square" rtlCol="0">
            <a:spAutoFit/>
          </a:bodyPr>
          <a:lstStyle/>
          <a:p>
            <a:r>
              <a:rPr lang="en-US" sz="2400" dirty="0" smtClean="0"/>
              <a:t>How many persons in chapters 12 + 13?</a:t>
            </a:r>
            <a:endParaRPr lang="en-US" sz="2400" dirty="0"/>
          </a:p>
        </p:txBody>
      </p:sp>
      <p:sp>
        <p:nvSpPr>
          <p:cNvPr id="9" name="TextBox 8"/>
          <p:cNvSpPr txBox="1"/>
          <p:nvPr/>
        </p:nvSpPr>
        <p:spPr>
          <a:xfrm>
            <a:off x="1247887" y="4346089"/>
            <a:ext cx="4615031" cy="2031325"/>
          </a:xfrm>
          <a:prstGeom prst="rect">
            <a:avLst/>
          </a:prstGeom>
          <a:noFill/>
        </p:spPr>
        <p:txBody>
          <a:bodyPr wrap="square" rtlCol="0">
            <a:spAutoFit/>
          </a:bodyPr>
          <a:lstStyle/>
          <a:p>
            <a:r>
              <a:rPr lang="en-US" dirty="0" smtClean="0"/>
              <a:t>The Woman</a:t>
            </a:r>
          </a:p>
          <a:p>
            <a:r>
              <a:rPr lang="en-US" dirty="0" smtClean="0"/>
              <a:t>Man-Child</a:t>
            </a:r>
          </a:p>
          <a:p>
            <a:r>
              <a:rPr lang="en-US" dirty="0" smtClean="0"/>
              <a:t>Red Dragon</a:t>
            </a:r>
          </a:p>
          <a:p>
            <a:r>
              <a:rPr lang="en-US" dirty="0" smtClean="0"/>
              <a:t>Michael</a:t>
            </a:r>
          </a:p>
          <a:p>
            <a:r>
              <a:rPr lang="en-US" dirty="0" smtClean="0"/>
              <a:t>The Remnant of Israel</a:t>
            </a:r>
          </a:p>
          <a:p>
            <a:r>
              <a:rPr lang="en-US" dirty="0" smtClean="0"/>
              <a:t>The Beast out of the Sea</a:t>
            </a:r>
          </a:p>
          <a:p>
            <a:r>
              <a:rPr lang="en-US" dirty="0" smtClean="0"/>
              <a:t>The Beast out of the earth</a:t>
            </a:r>
            <a:endParaRPr lang="en-US" dirty="0"/>
          </a:p>
        </p:txBody>
      </p:sp>
    </p:spTree>
    <p:extLst>
      <p:ext uri="{BB962C8B-B14F-4D97-AF65-F5344CB8AC3E}">
        <p14:creationId xmlns:p14="http://schemas.microsoft.com/office/powerpoint/2010/main" val="3127532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7"/>
                                        </p:tgtEl>
                                        <p:attrNameLst>
                                          <p:attrName>style.visibility</p:attrName>
                                        </p:attrNameLst>
                                      </p:cBhvr>
                                      <p:to>
                                        <p:strVal val="visible"/>
                                      </p:to>
                                    </p:set>
                                  </p:childTnLst>
                                </p:cTn>
                              </p:par>
                              <p:par>
                                <p:cTn id="15" presetID="34" presetClass="emph" presetSubtype="0" fill="hold" grpId="1" nodeType="with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7"/>
                                        </p:tgtEl>
                                        <p:attrNameLst>
                                          <p:attrName>ppt_x</p:attrName>
                                          <p:attrName>ppt_y</p:attrName>
                                        </p:attrNameLst>
                                      </p:cBhvr>
                                    </p:animMotion>
                                    <p:animRot by="1500000">
                                      <p:cBhvr>
                                        <p:cTn id="17" dur="125" fill="hold">
                                          <p:stCondLst>
                                            <p:cond delay="0"/>
                                          </p:stCondLst>
                                        </p:cTn>
                                        <p:tgtEl>
                                          <p:spTgt spid="7"/>
                                        </p:tgtEl>
                                        <p:attrNameLst>
                                          <p:attrName>r</p:attrName>
                                        </p:attrNameLst>
                                      </p:cBhvr>
                                    </p:animRot>
                                    <p:animRot by="-1500000">
                                      <p:cBhvr>
                                        <p:cTn id="18" dur="125" fill="hold">
                                          <p:stCondLst>
                                            <p:cond delay="125"/>
                                          </p:stCondLst>
                                        </p:cTn>
                                        <p:tgtEl>
                                          <p:spTgt spid="7"/>
                                        </p:tgtEl>
                                        <p:attrNameLst>
                                          <p:attrName>r</p:attrName>
                                        </p:attrNameLst>
                                      </p:cBhvr>
                                    </p:animRot>
                                    <p:animRot by="-1500000">
                                      <p:cBhvr>
                                        <p:cTn id="19" dur="125" fill="hold">
                                          <p:stCondLst>
                                            <p:cond delay="250"/>
                                          </p:stCondLst>
                                        </p:cTn>
                                        <p:tgtEl>
                                          <p:spTgt spid="7"/>
                                        </p:tgtEl>
                                        <p:attrNameLst>
                                          <p:attrName>r</p:attrName>
                                        </p:attrNameLst>
                                      </p:cBhvr>
                                    </p:animRot>
                                    <p:animRot by="1500000">
                                      <p:cBhvr>
                                        <p:cTn id="20" dur="125" fill="hold">
                                          <p:stCondLst>
                                            <p:cond delay="375"/>
                                          </p:stCondLst>
                                        </p:cTn>
                                        <p:tgtEl>
                                          <p:spTgt spid="7"/>
                                        </p:tgtEl>
                                        <p:attrNameLst>
                                          <p:attrName>r</p:attrName>
                                        </p:attrNameLst>
                                      </p:cBhvr>
                                    </p:animRo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8" grpId="0"/>
      <p:bldP spid="9"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77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8200" y="1825625"/>
            <a:ext cx="10515600" cy="1567280"/>
          </a:xfrm>
        </p:spPr>
        <p:txBody>
          <a:bodyPr>
            <a:normAutofit/>
          </a:bodyPr>
          <a:lstStyle/>
          <a:p>
            <a:pPr marL="0" indent="0">
              <a:buNone/>
            </a:pPr>
            <a:r>
              <a:rPr lang="en-US" dirty="0" smtClean="0"/>
              <a:t>Why these seven churches out of all of the ones present at the time of John writing Revelation?</a:t>
            </a:r>
          </a:p>
          <a:p>
            <a:pPr marL="0" indent="0">
              <a:buNone/>
            </a:pPr>
            <a:r>
              <a:rPr lang="en-US" dirty="0"/>
              <a:t>	</a:t>
            </a:r>
            <a:r>
              <a:rPr lang="en-US" dirty="0" smtClean="0"/>
              <a:t>Jerusalem? Antioch? Rome?</a:t>
            </a:r>
          </a:p>
          <a:p>
            <a:endParaRPr lang="en-US" dirty="0" smtClean="0"/>
          </a:p>
        </p:txBody>
      </p:sp>
    </p:spTree>
    <p:extLst>
      <p:ext uri="{BB962C8B-B14F-4D97-AF65-F5344CB8AC3E}">
        <p14:creationId xmlns:p14="http://schemas.microsoft.com/office/powerpoint/2010/main" val="4131307073"/>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32561" y="4899459"/>
            <a:ext cx="1577439" cy="584775"/>
          </a:xfrm>
          <a:prstGeom prst="rect">
            <a:avLst/>
          </a:prstGeom>
          <a:noFill/>
        </p:spPr>
        <p:txBody>
          <a:bodyPr wrap="square" rtlCol="0">
            <a:spAutoFit/>
          </a:bodyPr>
          <a:lstStyle/>
          <a:p>
            <a:r>
              <a:rPr lang="en-US" sz="3200" dirty="0" smtClean="0"/>
              <a:t>Rome</a:t>
            </a:r>
            <a:endParaRPr lang="en-US" sz="3200" dirty="0"/>
          </a:p>
        </p:txBody>
      </p:sp>
      <p:sp>
        <p:nvSpPr>
          <p:cNvPr id="15" name="TextBox 14"/>
          <p:cNvSpPr txBox="1"/>
          <p:nvPr/>
        </p:nvSpPr>
        <p:spPr>
          <a:xfrm>
            <a:off x="1996043" y="4468084"/>
            <a:ext cx="1577439" cy="584775"/>
          </a:xfrm>
          <a:prstGeom prst="rect">
            <a:avLst/>
          </a:prstGeom>
          <a:noFill/>
        </p:spPr>
        <p:txBody>
          <a:bodyPr wrap="square" rtlCol="0">
            <a:spAutoFit/>
          </a:bodyPr>
          <a:lstStyle/>
          <a:p>
            <a:r>
              <a:rPr lang="en-US" sz="3200" dirty="0" smtClean="0"/>
              <a:t>Greece</a:t>
            </a:r>
            <a:endParaRPr lang="en-US" sz="3200" dirty="0"/>
          </a:p>
        </p:txBody>
      </p:sp>
      <p:sp>
        <p:nvSpPr>
          <p:cNvPr id="14" name="TextBox 13"/>
          <p:cNvSpPr txBox="1"/>
          <p:nvPr/>
        </p:nvSpPr>
        <p:spPr>
          <a:xfrm>
            <a:off x="1793695" y="3999547"/>
            <a:ext cx="1227586" cy="584775"/>
          </a:xfrm>
          <a:prstGeom prst="rect">
            <a:avLst/>
          </a:prstGeom>
          <a:noFill/>
        </p:spPr>
        <p:txBody>
          <a:bodyPr wrap="square" rtlCol="0">
            <a:spAutoFit/>
          </a:bodyPr>
          <a:lstStyle/>
          <a:p>
            <a:r>
              <a:rPr lang="en-US" sz="3200" dirty="0" smtClean="0"/>
              <a:t>Persia</a:t>
            </a:r>
            <a:endParaRPr lang="en-US" sz="3200" dirty="0"/>
          </a:p>
        </p:txBody>
      </p:sp>
      <p:sp>
        <p:nvSpPr>
          <p:cNvPr id="13" name="TextBox 12"/>
          <p:cNvSpPr txBox="1"/>
          <p:nvPr/>
        </p:nvSpPr>
        <p:spPr>
          <a:xfrm>
            <a:off x="1529441" y="3570692"/>
            <a:ext cx="1577439" cy="584775"/>
          </a:xfrm>
          <a:prstGeom prst="rect">
            <a:avLst/>
          </a:prstGeom>
          <a:noFill/>
        </p:spPr>
        <p:txBody>
          <a:bodyPr wrap="square" rtlCol="0">
            <a:spAutoFit/>
          </a:bodyPr>
          <a:lstStyle/>
          <a:p>
            <a:r>
              <a:rPr lang="en-US" sz="3200" dirty="0" smtClean="0"/>
              <a:t>Babylon</a:t>
            </a:r>
            <a:endParaRPr lang="en-US" sz="3200" dirty="0"/>
          </a:p>
        </p:txBody>
      </p:sp>
      <p:sp>
        <p:nvSpPr>
          <p:cNvPr id="6" name="TextBox 5"/>
          <p:cNvSpPr txBox="1"/>
          <p:nvPr/>
        </p:nvSpPr>
        <p:spPr>
          <a:xfrm>
            <a:off x="1033154" y="2512230"/>
            <a:ext cx="1163782" cy="584775"/>
          </a:xfrm>
          <a:prstGeom prst="rect">
            <a:avLst/>
          </a:prstGeom>
          <a:noFill/>
        </p:spPr>
        <p:txBody>
          <a:bodyPr wrap="square" rtlCol="0">
            <a:spAutoFit/>
          </a:bodyPr>
          <a:lstStyle/>
          <a:p>
            <a:r>
              <a:rPr lang="en-US" sz="3200" dirty="0" smtClean="0"/>
              <a:t>Egypt</a:t>
            </a:r>
            <a:endParaRPr lang="en-US" sz="3200" dirty="0"/>
          </a:p>
        </p:txBody>
      </p:sp>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46909" y="3032197"/>
            <a:ext cx="1427018" cy="584775"/>
          </a:xfrm>
          <a:prstGeom prst="rect">
            <a:avLst/>
          </a:prstGeom>
          <a:noFill/>
        </p:spPr>
        <p:txBody>
          <a:bodyPr wrap="square" rtlCol="0">
            <a:spAutoFit/>
          </a:bodyPr>
          <a:lstStyle/>
          <a:p>
            <a:r>
              <a:rPr lang="en-US" sz="3200" dirty="0" smtClean="0"/>
              <a:t>Assyria</a:t>
            </a:r>
            <a:endParaRPr lang="en-US" sz="3200" dirty="0"/>
          </a:p>
        </p:txBody>
      </p:sp>
      <p:sp>
        <p:nvSpPr>
          <p:cNvPr id="17" name="TextBox 16"/>
          <p:cNvSpPr txBox="1"/>
          <p:nvPr/>
        </p:nvSpPr>
        <p:spPr>
          <a:xfrm>
            <a:off x="2432461" y="5296746"/>
            <a:ext cx="1577439" cy="584775"/>
          </a:xfrm>
          <a:prstGeom prst="rect">
            <a:avLst/>
          </a:prstGeom>
          <a:noFill/>
        </p:spPr>
        <p:txBody>
          <a:bodyPr wrap="square" rtlCol="0">
            <a:spAutoFit/>
          </a:bodyPr>
          <a:lstStyle/>
          <a:p>
            <a:r>
              <a:rPr lang="en-US" sz="3200" dirty="0" smtClean="0"/>
              <a:t>Rome II</a:t>
            </a:r>
            <a:endParaRPr lang="en-US" sz="3200" dirty="0"/>
          </a:p>
        </p:txBody>
      </p:sp>
      <p:sp>
        <p:nvSpPr>
          <p:cNvPr id="25" name="TextBox 24"/>
          <p:cNvSpPr txBox="1"/>
          <p:nvPr/>
        </p:nvSpPr>
        <p:spPr>
          <a:xfrm>
            <a:off x="4738255" y="2339699"/>
            <a:ext cx="6317672" cy="954107"/>
          </a:xfrm>
          <a:prstGeom prst="rect">
            <a:avLst/>
          </a:prstGeom>
          <a:noFill/>
        </p:spPr>
        <p:txBody>
          <a:bodyPr wrap="square" rtlCol="0">
            <a:spAutoFit/>
          </a:bodyPr>
          <a:lstStyle/>
          <a:p>
            <a:r>
              <a:rPr lang="en-US" sz="2800" dirty="0" smtClean="0"/>
              <a:t>And the beast that was, and is not, even he is the eighth.</a:t>
            </a:r>
            <a:endParaRPr lang="en-US" sz="2800" dirty="0"/>
          </a:p>
        </p:txBody>
      </p:sp>
      <p:sp>
        <p:nvSpPr>
          <p:cNvPr id="4" name="TextBox 3"/>
          <p:cNvSpPr txBox="1"/>
          <p:nvPr/>
        </p:nvSpPr>
        <p:spPr>
          <a:xfrm>
            <a:off x="4868883" y="4584322"/>
            <a:ext cx="6068291" cy="954107"/>
          </a:xfrm>
          <a:prstGeom prst="rect">
            <a:avLst/>
          </a:prstGeom>
          <a:noFill/>
        </p:spPr>
        <p:txBody>
          <a:bodyPr wrap="square" rtlCol="0">
            <a:spAutoFit/>
          </a:bodyPr>
          <a:lstStyle/>
          <a:p>
            <a:r>
              <a:rPr lang="en-US" sz="2800" dirty="0" smtClean="0"/>
              <a:t>All of these have made a return except one.</a:t>
            </a:r>
            <a:endParaRPr lang="en-US" sz="2800" dirty="0"/>
          </a:p>
        </p:txBody>
      </p:sp>
    </p:spTree>
    <p:extLst>
      <p:ext uri="{BB962C8B-B14F-4D97-AF65-F5344CB8AC3E}">
        <p14:creationId xmlns:p14="http://schemas.microsoft.com/office/powerpoint/2010/main" val="4114274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3"/>
                                        </p:tgtEl>
                                        <p:attrNameLst>
                                          <p:attrName>style.color</p:attrName>
                                        </p:attrNameLst>
                                      </p:cBhvr>
                                      <p:to>
                                        <p:clrVal>
                                          <a:schemeClr val="accent2"/>
                                        </p:clrVal>
                                      </p:to>
                                    </p:set>
                                    <p:set>
                                      <p:cBhvr>
                                        <p:cTn id="13" dur="500" fill="hold"/>
                                        <p:tgtEl>
                                          <p:spTgt spid="13"/>
                                        </p:tgtEl>
                                        <p:attrNameLst>
                                          <p:attrName>fillcolor</p:attrName>
                                        </p:attrNameLst>
                                      </p:cBhvr>
                                      <p:to>
                                        <p:clrVal>
                                          <a:schemeClr val="accent2"/>
                                        </p:clrVal>
                                      </p:to>
                                    </p:set>
                                    <p:set>
                                      <p:cBhvr>
                                        <p:cTn id="14" dur="500" fill="hold"/>
                                        <p:tgtEl>
                                          <p:spTgt spid="1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14"/>
                                        </p:tgtEl>
                                        <p:attrNameLst>
                                          <p:attrName>style.color</p:attrName>
                                        </p:attrNameLst>
                                      </p:cBhvr>
                                      <p:to>
                                        <p:clrVal>
                                          <a:schemeClr val="accent2"/>
                                        </p:clrVal>
                                      </p:to>
                                    </p:set>
                                    <p:set>
                                      <p:cBhvr>
                                        <p:cTn id="19" dur="500" fill="hold"/>
                                        <p:tgtEl>
                                          <p:spTgt spid="14"/>
                                        </p:tgtEl>
                                        <p:attrNameLst>
                                          <p:attrName>fillcolor</p:attrName>
                                        </p:attrNameLst>
                                      </p:cBhvr>
                                      <p:to>
                                        <p:clrVal>
                                          <a:schemeClr val="accent2"/>
                                        </p:clrVal>
                                      </p:to>
                                    </p:set>
                                    <p:set>
                                      <p:cBhvr>
                                        <p:cTn id="20" dur="500" fill="hold"/>
                                        <p:tgtEl>
                                          <p:spTgt spid="14"/>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15"/>
                                        </p:tgtEl>
                                        <p:attrNameLst>
                                          <p:attrName>style.color</p:attrName>
                                        </p:attrNameLst>
                                      </p:cBhvr>
                                      <p:to>
                                        <p:clrVal>
                                          <a:schemeClr val="accent2"/>
                                        </p:clrVal>
                                      </p:to>
                                    </p:set>
                                    <p:set>
                                      <p:cBhvr>
                                        <p:cTn id="25" dur="500" fill="hold"/>
                                        <p:tgtEl>
                                          <p:spTgt spid="15"/>
                                        </p:tgtEl>
                                        <p:attrNameLst>
                                          <p:attrName>fillcolor</p:attrName>
                                        </p:attrNameLst>
                                      </p:cBhvr>
                                      <p:to>
                                        <p:clrVal>
                                          <a:schemeClr val="accent2"/>
                                        </p:clrVal>
                                      </p:to>
                                    </p:set>
                                    <p:set>
                                      <p:cBhvr>
                                        <p:cTn id="26" dur="500" fill="hold"/>
                                        <p:tgtEl>
                                          <p:spTgt spid="15"/>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16"/>
                                        </p:tgtEl>
                                        <p:attrNameLst>
                                          <p:attrName>style.color</p:attrName>
                                        </p:attrNameLst>
                                      </p:cBhvr>
                                      <p:to>
                                        <p:clrVal>
                                          <a:schemeClr val="accent2"/>
                                        </p:clrVal>
                                      </p:to>
                                    </p:set>
                                    <p:set>
                                      <p:cBhvr>
                                        <p:cTn id="31" dur="500" fill="hold"/>
                                        <p:tgtEl>
                                          <p:spTgt spid="16"/>
                                        </p:tgtEl>
                                        <p:attrNameLst>
                                          <p:attrName>fillcolor</p:attrName>
                                        </p:attrNameLst>
                                      </p:cBhvr>
                                      <p:to>
                                        <p:clrVal>
                                          <a:schemeClr val="accent2"/>
                                        </p:clrVal>
                                      </p:to>
                                    </p:set>
                                    <p:set>
                                      <p:cBhvr>
                                        <p:cTn id="32" dur="500" fill="hold"/>
                                        <p:tgtEl>
                                          <p:spTgt spid="16"/>
                                        </p:tgtEl>
                                        <p:attrNameLst>
                                          <p:attrName>fill.type</p:attrName>
                                        </p:attrNameLst>
                                      </p:cBhvr>
                                      <p:to>
                                        <p:strVal val="solid"/>
                                      </p:to>
                                    </p:set>
                                  </p:childTnLst>
                                </p:cTn>
                              </p:par>
                              <p:par>
                                <p:cTn id="33" presetID="16" presetClass="emph" presetSubtype="0" fill="hold" grpId="0" nodeType="withEffect">
                                  <p:stCondLst>
                                    <p:cond delay="0"/>
                                  </p:stCondLst>
                                  <p:iterate type="lt">
                                    <p:tmPct val="4000"/>
                                  </p:iterate>
                                  <p:childTnLst>
                                    <p:set>
                                      <p:cBhvr override="childStyle">
                                        <p:cTn id="34" dur="500" fill="hold"/>
                                        <p:tgtEl>
                                          <p:spTgt spid="17"/>
                                        </p:tgtEl>
                                        <p:attrNameLst>
                                          <p:attrName>style.color</p:attrName>
                                        </p:attrNameLst>
                                      </p:cBhvr>
                                      <p:to>
                                        <p:clrVal>
                                          <a:schemeClr val="accent2"/>
                                        </p:clrVal>
                                      </p:to>
                                    </p:set>
                                    <p:set>
                                      <p:cBhvr>
                                        <p:cTn id="35" dur="500" fill="hold"/>
                                        <p:tgtEl>
                                          <p:spTgt spid="17"/>
                                        </p:tgtEl>
                                        <p:attrNameLst>
                                          <p:attrName>fillcolor</p:attrName>
                                        </p:attrNameLst>
                                      </p:cBhvr>
                                      <p:to>
                                        <p:clrVal>
                                          <a:schemeClr val="accent2"/>
                                        </p:clrVal>
                                      </p:to>
                                    </p:set>
                                    <p:set>
                                      <p:cBhvr>
                                        <p:cTn id="36"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4" grpId="0"/>
      <p:bldP spid="13" grpId="0"/>
      <p:bldP spid="6" grpId="0"/>
      <p:bldP spid="17"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97527" y="2422566"/>
            <a:ext cx="3503221" cy="3970318"/>
          </a:xfrm>
          <a:prstGeom prst="rect">
            <a:avLst/>
          </a:prstGeom>
          <a:noFill/>
        </p:spPr>
        <p:txBody>
          <a:bodyPr wrap="square" rtlCol="0">
            <a:spAutoFit/>
          </a:bodyPr>
          <a:lstStyle/>
          <a:p>
            <a:r>
              <a:rPr lang="en-US" dirty="0" smtClean="0"/>
              <a:t>Adversary</a:t>
            </a:r>
          </a:p>
          <a:p>
            <a:r>
              <a:rPr lang="en-US" dirty="0" smtClean="0"/>
              <a:t>Assyrian</a:t>
            </a:r>
          </a:p>
          <a:p>
            <a:r>
              <a:rPr lang="en-US" dirty="0" smtClean="0"/>
              <a:t>Belial</a:t>
            </a:r>
          </a:p>
          <a:p>
            <a:r>
              <a:rPr lang="en-US" dirty="0" smtClean="0"/>
              <a:t>Bloody and Deceitful Man</a:t>
            </a:r>
          </a:p>
          <a:p>
            <a:r>
              <a:rPr lang="en-US" dirty="0" smtClean="0"/>
              <a:t>Branch of the Terrible Ones</a:t>
            </a:r>
          </a:p>
          <a:p>
            <a:r>
              <a:rPr lang="en-US" dirty="0" smtClean="0"/>
              <a:t>Chief Prince</a:t>
            </a:r>
          </a:p>
          <a:p>
            <a:r>
              <a:rPr lang="en-US" dirty="0" smtClean="0"/>
              <a:t>Crooked Serpent</a:t>
            </a:r>
          </a:p>
          <a:p>
            <a:r>
              <a:rPr lang="en-US" dirty="0" smtClean="0"/>
              <a:t>Cruel One</a:t>
            </a:r>
          </a:p>
          <a:p>
            <a:r>
              <a:rPr lang="en-US" dirty="0" smtClean="0"/>
              <a:t>Destroyer of the Gentiles</a:t>
            </a:r>
          </a:p>
          <a:p>
            <a:r>
              <a:rPr lang="en-US" dirty="0" smtClean="0"/>
              <a:t>Enemy</a:t>
            </a:r>
          </a:p>
          <a:p>
            <a:r>
              <a:rPr lang="en-US" dirty="0" smtClean="0"/>
              <a:t>Evil Man</a:t>
            </a:r>
          </a:p>
          <a:p>
            <a:r>
              <a:rPr lang="en-US" dirty="0" smtClean="0"/>
              <a:t>Head over many countries</a:t>
            </a:r>
          </a:p>
          <a:p>
            <a:r>
              <a:rPr lang="en-US" dirty="0" smtClean="0"/>
              <a:t>Head of Northern Army</a:t>
            </a:r>
          </a:p>
          <a:p>
            <a:r>
              <a:rPr lang="en-US" dirty="0" smtClean="0"/>
              <a:t>Idol Shepherd</a:t>
            </a:r>
            <a:endParaRPr lang="en-US" dirty="0"/>
          </a:p>
        </p:txBody>
      </p:sp>
      <p:sp>
        <p:nvSpPr>
          <p:cNvPr id="7" name="TextBox 6"/>
          <p:cNvSpPr txBox="1"/>
          <p:nvPr/>
        </p:nvSpPr>
        <p:spPr>
          <a:xfrm>
            <a:off x="4524502" y="2422566"/>
            <a:ext cx="3431968" cy="4247317"/>
          </a:xfrm>
          <a:prstGeom prst="rect">
            <a:avLst/>
          </a:prstGeom>
          <a:noFill/>
        </p:spPr>
        <p:txBody>
          <a:bodyPr wrap="square" rtlCol="0">
            <a:spAutoFit/>
          </a:bodyPr>
          <a:lstStyle/>
          <a:p>
            <a:r>
              <a:rPr lang="en-US" dirty="0" smtClean="0"/>
              <a:t>King of Princes</a:t>
            </a:r>
          </a:p>
          <a:p>
            <a:r>
              <a:rPr lang="en-US" dirty="0" smtClean="0"/>
              <a:t>King of Babylon</a:t>
            </a:r>
          </a:p>
          <a:p>
            <a:r>
              <a:rPr lang="en-US" dirty="0" smtClean="0"/>
              <a:t>Little Horn</a:t>
            </a:r>
          </a:p>
          <a:p>
            <a:r>
              <a:rPr lang="en-US" dirty="0" smtClean="0"/>
              <a:t>Man of the Earth</a:t>
            </a:r>
          </a:p>
          <a:p>
            <a:r>
              <a:rPr lang="en-US" dirty="0" smtClean="0"/>
              <a:t>Merchant, with balances of deceit</a:t>
            </a:r>
          </a:p>
          <a:p>
            <a:r>
              <a:rPr lang="en-US" dirty="0" smtClean="0"/>
              <a:t>Mighty Man</a:t>
            </a:r>
          </a:p>
          <a:p>
            <a:r>
              <a:rPr lang="en-US" dirty="0" smtClean="0"/>
              <a:t>Nail</a:t>
            </a:r>
          </a:p>
          <a:p>
            <a:r>
              <a:rPr lang="en-US" dirty="0" smtClean="0"/>
              <a:t>Prince that shall come</a:t>
            </a:r>
          </a:p>
          <a:p>
            <a:r>
              <a:rPr lang="en-US" dirty="0" smtClean="0"/>
              <a:t>Prince of </a:t>
            </a:r>
            <a:r>
              <a:rPr lang="en-US" dirty="0" err="1" smtClean="0"/>
              <a:t>Tyre</a:t>
            </a:r>
            <a:endParaRPr lang="en-US" dirty="0" smtClean="0"/>
          </a:p>
          <a:p>
            <a:r>
              <a:rPr lang="en-US" dirty="0" smtClean="0"/>
              <a:t>Profane Wicked Prince of Israel</a:t>
            </a:r>
          </a:p>
          <a:p>
            <a:r>
              <a:rPr lang="en-US" dirty="0" smtClean="0"/>
              <a:t>Proud Man</a:t>
            </a:r>
          </a:p>
          <a:p>
            <a:r>
              <a:rPr lang="en-US" dirty="0" smtClean="0"/>
              <a:t>Rod of God’s anger</a:t>
            </a:r>
          </a:p>
          <a:p>
            <a:r>
              <a:rPr lang="en-US" dirty="0" smtClean="0"/>
              <a:t>Seed of the Serpent</a:t>
            </a:r>
          </a:p>
          <a:p>
            <a:r>
              <a:rPr lang="en-US" dirty="0" smtClean="0"/>
              <a:t>Son of the Morning</a:t>
            </a:r>
          </a:p>
          <a:p>
            <a:r>
              <a:rPr lang="en-US" dirty="0" smtClean="0"/>
              <a:t>Spoiler, Destroyer</a:t>
            </a:r>
            <a:endParaRPr lang="en-US" dirty="0"/>
          </a:p>
        </p:txBody>
      </p:sp>
      <p:sp>
        <p:nvSpPr>
          <p:cNvPr id="8" name="TextBox 7"/>
          <p:cNvSpPr txBox="1"/>
          <p:nvPr/>
        </p:nvSpPr>
        <p:spPr>
          <a:xfrm>
            <a:off x="8502716" y="2422566"/>
            <a:ext cx="2185059" cy="1200329"/>
          </a:xfrm>
          <a:prstGeom prst="rect">
            <a:avLst/>
          </a:prstGeom>
          <a:noFill/>
        </p:spPr>
        <p:txBody>
          <a:bodyPr wrap="square" rtlCol="0">
            <a:spAutoFit/>
          </a:bodyPr>
          <a:lstStyle/>
          <a:p>
            <a:r>
              <a:rPr lang="en-US" dirty="0" smtClean="0"/>
              <a:t>Vile Person</a:t>
            </a:r>
          </a:p>
          <a:p>
            <a:r>
              <a:rPr lang="en-US" dirty="0" smtClean="0"/>
              <a:t>Violent Man</a:t>
            </a:r>
          </a:p>
          <a:p>
            <a:r>
              <a:rPr lang="en-US" dirty="0" smtClean="0"/>
              <a:t>Wicked One</a:t>
            </a:r>
          </a:p>
          <a:p>
            <a:r>
              <a:rPr lang="en-US" dirty="0" smtClean="0"/>
              <a:t>Willful King</a:t>
            </a:r>
            <a:endParaRPr lang="en-US" dirty="0"/>
          </a:p>
        </p:txBody>
      </p:sp>
      <p:sp>
        <p:nvSpPr>
          <p:cNvPr id="9" name="TextBox 8"/>
          <p:cNvSpPr txBox="1"/>
          <p:nvPr/>
        </p:nvSpPr>
        <p:spPr>
          <a:xfrm>
            <a:off x="6240486" y="1650670"/>
            <a:ext cx="5064823" cy="461665"/>
          </a:xfrm>
          <a:prstGeom prst="rect">
            <a:avLst/>
          </a:prstGeom>
          <a:noFill/>
        </p:spPr>
        <p:txBody>
          <a:bodyPr wrap="square" rtlCol="0">
            <a:spAutoFit/>
          </a:bodyPr>
          <a:lstStyle/>
          <a:p>
            <a:r>
              <a:rPr lang="en-US" sz="2400" dirty="0" smtClean="0"/>
              <a:t>Names of Satan’s man (Old Testament)</a:t>
            </a:r>
            <a:endParaRPr lang="en-US" sz="2400" dirty="0"/>
          </a:p>
        </p:txBody>
      </p:sp>
    </p:spTree>
    <p:extLst>
      <p:ext uri="{BB962C8B-B14F-4D97-AF65-F5344CB8AC3E}">
        <p14:creationId xmlns:p14="http://schemas.microsoft.com/office/powerpoint/2010/main" val="4123523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393857" y="2422566"/>
            <a:ext cx="3503221" cy="3693319"/>
          </a:xfrm>
          <a:prstGeom prst="rect">
            <a:avLst/>
          </a:prstGeom>
          <a:noFill/>
        </p:spPr>
        <p:txBody>
          <a:bodyPr wrap="square" rtlCol="0">
            <a:spAutoFit/>
          </a:bodyPr>
          <a:lstStyle/>
          <a:p>
            <a:r>
              <a:rPr lang="en-US" dirty="0" smtClean="0"/>
              <a:t>Angel of the Bottomless Pit</a:t>
            </a:r>
          </a:p>
          <a:p>
            <a:r>
              <a:rPr lang="en-US" dirty="0" smtClean="0"/>
              <a:t>Antichrist (pseudo-Christ)</a:t>
            </a:r>
          </a:p>
          <a:p>
            <a:r>
              <a:rPr lang="en-US" dirty="0" smtClean="0"/>
              <a:t>Beast</a:t>
            </a:r>
          </a:p>
          <a:p>
            <a:r>
              <a:rPr lang="en-US" dirty="0" smtClean="0"/>
              <a:t>False Prophet</a:t>
            </a:r>
          </a:p>
          <a:p>
            <a:r>
              <a:rPr lang="en-US" dirty="0" smtClean="0"/>
              <a:t>Father of lies</a:t>
            </a:r>
          </a:p>
          <a:p>
            <a:r>
              <a:rPr lang="en-US" dirty="0" smtClean="0"/>
              <a:t>Lawless One</a:t>
            </a:r>
          </a:p>
          <a:p>
            <a:r>
              <a:rPr lang="en-US" dirty="0" smtClean="0"/>
              <a:t>Man of Sin</a:t>
            </a:r>
          </a:p>
          <a:p>
            <a:r>
              <a:rPr lang="en-US" dirty="0" smtClean="0"/>
              <a:t>One who comes in his own name</a:t>
            </a:r>
          </a:p>
          <a:p>
            <a:r>
              <a:rPr lang="en-US" dirty="0" smtClean="0"/>
              <a:t>Prince of Darkness</a:t>
            </a:r>
          </a:p>
          <a:p>
            <a:r>
              <a:rPr lang="en-US" dirty="0" smtClean="0"/>
              <a:t>Son of Perdition</a:t>
            </a:r>
          </a:p>
          <a:p>
            <a:r>
              <a:rPr lang="en-US" dirty="0" smtClean="0"/>
              <a:t>Star</a:t>
            </a:r>
          </a:p>
          <a:p>
            <a:r>
              <a:rPr lang="en-US" dirty="0" smtClean="0"/>
              <a:t>Unclean Spirit</a:t>
            </a:r>
          </a:p>
          <a:p>
            <a:r>
              <a:rPr lang="en-US" dirty="0" smtClean="0"/>
              <a:t>Vine of the earth</a:t>
            </a:r>
            <a:endParaRPr lang="en-US" dirty="0"/>
          </a:p>
        </p:txBody>
      </p:sp>
      <p:sp>
        <p:nvSpPr>
          <p:cNvPr id="9" name="TextBox 8"/>
          <p:cNvSpPr txBox="1"/>
          <p:nvPr/>
        </p:nvSpPr>
        <p:spPr>
          <a:xfrm>
            <a:off x="6240486" y="1650670"/>
            <a:ext cx="5468584" cy="461665"/>
          </a:xfrm>
          <a:prstGeom prst="rect">
            <a:avLst/>
          </a:prstGeom>
          <a:noFill/>
        </p:spPr>
        <p:txBody>
          <a:bodyPr wrap="square" rtlCol="0">
            <a:spAutoFit/>
          </a:bodyPr>
          <a:lstStyle/>
          <a:p>
            <a:r>
              <a:rPr lang="en-US" sz="2400" dirty="0" smtClean="0"/>
              <a:t>Names of Satan’s man (New Testament)</a:t>
            </a:r>
            <a:endParaRPr lang="en-US" sz="2400" dirty="0"/>
          </a:p>
        </p:txBody>
      </p:sp>
    </p:spTree>
    <p:extLst>
      <p:ext uri="{BB962C8B-B14F-4D97-AF65-F5344CB8AC3E}">
        <p14:creationId xmlns:p14="http://schemas.microsoft.com/office/powerpoint/2010/main" val="3837292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23770" y="2535060"/>
            <a:ext cx="5634156" cy="4493538"/>
          </a:xfrm>
          <a:prstGeom prst="rect">
            <a:avLst/>
          </a:prstGeom>
          <a:noFill/>
        </p:spPr>
        <p:txBody>
          <a:bodyPr wrap="square" rtlCol="0">
            <a:spAutoFit/>
          </a:bodyPr>
          <a:lstStyle/>
          <a:p>
            <a:r>
              <a:rPr lang="en-US" sz="2400" dirty="0" smtClean="0"/>
              <a:t>“Big Mouth”</a:t>
            </a:r>
            <a:br>
              <a:rPr lang="en-US" sz="2400" dirty="0" smtClean="0"/>
            </a:br>
            <a:r>
              <a:rPr lang="en-US" sz="2400" dirty="0" smtClean="0"/>
              <a:t>	</a:t>
            </a:r>
            <a:r>
              <a:rPr lang="en-US" sz="1400" dirty="0" smtClean="0"/>
              <a:t>Dan 7:8,11,20; 11:36; Ps 52; 2 </a:t>
            </a:r>
            <a:r>
              <a:rPr lang="en-US" sz="1400" dirty="0" err="1" smtClean="0"/>
              <a:t>Thess</a:t>
            </a:r>
            <a:r>
              <a:rPr lang="en-US" sz="1400" dirty="0" smtClean="0"/>
              <a:t> 2:4</a:t>
            </a:r>
          </a:p>
          <a:p>
            <a:r>
              <a:rPr lang="en-US" sz="2400" dirty="0" smtClean="0"/>
              <a:t>Son of Satan</a:t>
            </a:r>
          </a:p>
          <a:p>
            <a:r>
              <a:rPr lang="en-US" sz="1400" dirty="0"/>
              <a:t>	</a:t>
            </a:r>
            <a:r>
              <a:rPr lang="en-US" sz="1400" dirty="0" smtClean="0"/>
              <a:t>Gen 3:15; Isa 27:1; </a:t>
            </a:r>
            <a:r>
              <a:rPr lang="en-US" sz="1400" dirty="0" err="1" smtClean="0"/>
              <a:t>Ezek</a:t>
            </a:r>
            <a:r>
              <a:rPr lang="en-US" sz="1400" dirty="0" smtClean="0"/>
              <a:t> 28:12-19; Rev 13</a:t>
            </a:r>
          </a:p>
          <a:p>
            <a:r>
              <a:rPr lang="en-US" sz="2400" dirty="0" smtClean="0"/>
              <a:t>Intellectual genius</a:t>
            </a:r>
          </a:p>
          <a:p>
            <a:r>
              <a:rPr lang="en-US" sz="1400" dirty="0"/>
              <a:t>	</a:t>
            </a:r>
            <a:r>
              <a:rPr lang="en-US" sz="1400" dirty="0" smtClean="0"/>
              <a:t>Dan 7:20; 8:23; </a:t>
            </a:r>
            <a:r>
              <a:rPr lang="en-US" sz="1400" dirty="0" err="1" smtClean="0"/>
              <a:t>Ezek</a:t>
            </a:r>
            <a:r>
              <a:rPr lang="en-US" sz="1400" dirty="0" smtClean="0"/>
              <a:t> 28:3</a:t>
            </a:r>
          </a:p>
          <a:p>
            <a:r>
              <a:rPr lang="en-US" sz="2400" dirty="0" smtClean="0"/>
              <a:t>Political genius</a:t>
            </a:r>
          </a:p>
          <a:p>
            <a:r>
              <a:rPr lang="en-US" sz="1400" dirty="0"/>
              <a:t>	</a:t>
            </a:r>
            <a:r>
              <a:rPr lang="en-US" sz="1400" dirty="0" smtClean="0"/>
              <a:t>Dan 11:21</a:t>
            </a:r>
          </a:p>
          <a:p>
            <a:r>
              <a:rPr lang="en-US" sz="2400" dirty="0" smtClean="0"/>
              <a:t>Commercial genius</a:t>
            </a:r>
          </a:p>
          <a:p>
            <a:r>
              <a:rPr lang="en-US" sz="1400" dirty="0" smtClean="0"/>
              <a:t>	Dan 9:25’ Rev 13:17; Ps 52:7; Dan 11:38,43; </a:t>
            </a:r>
            <a:r>
              <a:rPr lang="en-US" sz="1400" dirty="0" err="1" smtClean="0"/>
              <a:t>Ezek</a:t>
            </a:r>
            <a:r>
              <a:rPr lang="en-US" sz="1400" dirty="0" smtClean="0"/>
              <a:t> 28:4,5</a:t>
            </a:r>
          </a:p>
          <a:p>
            <a:r>
              <a:rPr lang="en-US" sz="2400" dirty="0" smtClean="0"/>
              <a:t>Military genius</a:t>
            </a:r>
          </a:p>
          <a:p>
            <a:r>
              <a:rPr lang="en-US" sz="1400" dirty="0"/>
              <a:t>	</a:t>
            </a:r>
            <a:r>
              <a:rPr lang="en-US" sz="1400" dirty="0" smtClean="0"/>
              <a:t>Dan 8:24; Rev 6:2; Rev 13:4; Isa 14:16</a:t>
            </a:r>
          </a:p>
          <a:p>
            <a:r>
              <a:rPr lang="en-US" sz="2400" dirty="0" smtClean="0"/>
              <a:t>Placed above all that is called god</a:t>
            </a:r>
          </a:p>
          <a:p>
            <a:r>
              <a:rPr lang="en-US" sz="1400" dirty="0" smtClean="0"/>
              <a:t>	2 </a:t>
            </a:r>
            <a:r>
              <a:rPr lang="en-US" sz="1400" dirty="0" err="1" smtClean="0"/>
              <a:t>Thess</a:t>
            </a:r>
            <a:r>
              <a:rPr lang="en-US" sz="1400" dirty="0" smtClean="0"/>
              <a:t> 2:4; Rev 13:3,14,15</a:t>
            </a:r>
            <a:endParaRPr lang="en-US" sz="1400" dirty="0"/>
          </a:p>
        </p:txBody>
      </p:sp>
      <p:sp>
        <p:nvSpPr>
          <p:cNvPr id="9" name="TextBox 8"/>
          <p:cNvSpPr txBox="1"/>
          <p:nvPr/>
        </p:nvSpPr>
        <p:spPr>
          <a:xfrm>
            <a:off x="3411175" y="2073395"/>
            <a:ext cx="5468584" cy="461665"/>
          </a:xfrm>
          <a:prstGeom prst="rect">
            <a:avLst/>
          </a:prstGeom>
          <a:noFill/>
        </p:spPr>
        <p:txBody>
          <a:bodyPr wrap="square" rtlCol="0">
            <a:spAutoFit/>
          </a:bodyPr>
          <a:lstStyle/>
          <a:p>
            <a:pPr algn="ctr"/>
            <a:r>
              <a:rPr lang="en-US" sz="2400" dirty="0" smtClean="0"/>
              <a:t>Characteristics of the Antichrist</a:t>
            </a:r>
            <a:endParaRPr lang="en-US" sz="2400" dirty="0"/>
          </a:p>
        </p:txBody>
      </p:sp>
    </p:spTree>
    <p:extLst>
      <p:ext uri="{BB962C8B-B14F-4D97-AF65-F5344CB8AC3E}">
        <p14:creationId xmlns:p14="http://schemas.microsoft.com/office/powerpoint/2010/main" val="2340671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463" y="2173042"/>
            <a:ext cx="6103172" cy="4577379"/>
          </a:xfrm>
          <a:prstGeom prst="rect">
            <a:avLst/>
          </a:prstGeom>
        </p:spPr>
      </p:pic>
    </p:spTree>
    <p:extLst>
      <p:ext uri="{BB962C8B-B14F-4D97-AF65-F5344CB8AC3E}">
        <p14:creationId xmlns:p14="http://schemas.microsoft.com/office/powerpoint/2010/main" val="3522753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75765" y="2237591"/>
            <a:ext cx="5604734" cy="523220"/>
          </a:xfrm>
          <a:prstGeom prst="rect">
            <a:avLst/>
          </a:prstGeom>
          <a:noFill/>
        </p:spPr>
        <p:txBody>
          <a:bodyPr wrap="square" rtlCol="0">
            <a:spAutoFit/>
          </a:bodyPr>
          <a:lstStyle/>
          <a:p>
            <a:r>
              <a:rPr lang="en-US" sz="2800" dirty="0" smtClean="0"/>
              <a:t>Classifications of Saints</a:t>
            </a:r>
            <a:endParaRPr lang="en-US" sz="2800" dirty="0"/>
          </a:p>
        </p:txBody>
      </p:sp>
      <p:sp>
        <p:nvSpPr>
          <p:cNvPr id="6" name="TextBox 5"/>
          <p:cNvSpPr txBox="1"/>
          <p:nvPr/>
        </p:nvSpPr>
        <p:spPr>
          <a:xfrm>
            <a:off x="1807285" y="2883049"/>
            <a:ext cx="4378362" cy="461665"/>
          </a:xfrm>
          <a:prstGeom prst="rect">
            <a:avLst/>
          </a:prstGeom>
          <a:noFill/>
        </p:spPr>
        <p:txBody>
          <a:bodyPr wrap="square" rtlCol="0">
            <a:spAutoFit/>
          </a:bodyPr>
          <a:lstStyle/>
          <a:p>
            <a:r>
              <a:rPr lang="en-US" sz="2400" dirty="0" smtClean="0"/>
              <a:t>Old Testament Saints</a:t>
            </a:r>
            <a:endParaRPr lang="en-US" sz="2400" dirty="0"/>
          </a:p>
        </p:txBody>
      </p:sp>
      <p:sp>
        <p:nvSpPr>
          <p:cNvPr id="8" name="TextBox 7"/>
          <p:cNvSpPr txBox="1"/>
          <p:nvPr/>
        </p:nvSpPr>
        <p:spPr>
          <a:xfrm>
            <a:off x="1959685" y="3298555"/>
            <a:ext cx="4720814" cy="461665"/>
          </a:xfrm>
          <a:prstGeom prst="rect">
            <a:avLst/>
          </a:prstGeom>
          <a:noFill/>
        </p:spPr>
        <p:txBody>
          <a:bodyPr wrap="square" rtlCol="0">
            <a:spAutoFit/>
          </a:bodyPr>
          <a:lstStyle/>
          <a:p>
            <a:r>
              <a:rPr lang="en-US" sz="2400" dirty="0" smtClean="0"/>
              <a:t>New Testament (Church age) Saints</a:t>
            </a:r>
            <a:endParaRPr lang="en-US" sz="2400" dirty="0"/>
          </a:p>
        </p:txBody>
      </p:sp>
      <p:sp>
        <p:nvSpPr>
          <p:cNvPr id="9" name="TextBox 8"/>
          <p:cNvSpPr txBox="1"/>
          <p:nvPr/>
        </p:nvSpPr>
        <p:spPr>
          <a:xfrm>
            <a:off x="2196361" y="3723961"/>
            <a:ext cx="4378362" cy="461665"/>
          </a:xfrm>
          <a:prstGeom prst="rect">
            <a:avLst/>
          </a:prstGeom>
          <a:noFill/>
        </p:spPr>
        <p:txBody>
          <a:bodyPr wrap="square" rtlCol="0">
            <a:spAutoFit/>
          </a:bodyPr>
          <a:lstStyle/>
          <a:p>
            <a:r>
              <a:rPr lang="en-US" sz="2400" dirty="0" smtClean="0"/>
              <a:t>Tribulation Saints</a:t>
            </a:r>
            <a:endParaRPr lang="en-US" sz="2400" dirty="0"/>
          </a:p>
        </p:txBody>
      </p:sp>
    </p:spTree>
    <p:extLst>
      <p:ext uri="{BB962C8B-B14F-4D97-AF65-F5344CB8AC3E}">
        <p14:creationId xmlns:p14="http://schemas.microsoft.com/office/powerpoint/2010/main" val="2459703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373201"/>
            <a:ext cx="926623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979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048000" y="2690336"/>
            <a:ext cx="6096000" cy="1477328"/>
          </a:xfrm>
          <a:prstGeom prst="rect">
            <a:avLst/>
          </a:prstGeom>
        </p:spPr>
        <p:txBody>
          <a:bodyPr>
            <a:spAutoFit/>
          </a:bodyPr>
          <a:lstStyle/>
          <a:p>
            <a:r>
              <a:rPr lang="en-US" dirty="0"/>
              <a:t>The second beast forces all people—important and unimportant, rich and poor, free and slaves—to be marked on their right hands or on their foreheads, </a:t>
            </a:r>
            <a:r>
              <a:rPr lang="en-US" b="1" baseline="30000" dirty="0"/>
              <a:t>17 </a:t>
            </a:r>
            <a:r>
              <a:rPr lang="en-US" dirty="0"/>
              <a:t>so that no one may buy or sell unless he has the mark, which is the beast’s name or the number of its name.</a:t>
            </a:r>
          </a:p>
        </p:txBody>
      </p:sp>
      <p:sp>
        <p:nvSpPr>
          <p:cNvPr id="5" name="Rectangle 4"/>
          <p:cNvSpPr/>
          <p:nvPr/>
        </p:nvSpPr>
        <p:spPr>
          <a:xfrm>
            <a:off x="3048000" y="4583682"/>
            <a:ext cx="6096000" cy="1477328"/>
          </a:xfrm>
          <a:prstGeom prst="rect">
            <a:avLst/>
          </a:prstGeom>
        </p:spPr>
        <p:txBody>
          <a:bodyPr>
            <a:spAutoFit/>
          </a:bodyPr>
          <a:lstStyle/>
          <a:p>
            <a:r>
              <a:rPr lang="en-US" dirty="0"/>
              <a:t> “Whoever worships the beast and its image and receives a mark on his forehead or his hand </a:t>
            </a:r>
            <a:r>
              <a:rPr lang="en-US" b="1" baseline="30000" dirty="0"/>
              <a:t>10 </a:t>
            </a:r>
            <a:r>
              <a:rPr lang="en-US" dirty="0"/>
              <a:t>will drink the wine of God’s wrath, which has been poured undiluted into the cup of his anger. He will be tortured with fire and sulfur in the presence of the holy angels and the lamb.</a:t>
            </a:r>
          </a:p>
        </p:txBody>
      </p:sp>
      <p:sp>
        <p:nvSpPr>
          <p:cNvPr id="6" name="TextBox 5"/>
          <p:cNvSpPr txBox="1"/>
          <p:nvPr/>
        </p:nvSpPr>
        <p:spPr>
          <a:xfrm>
            <a:off x="1656678" y="2967335"/>
            <a:ext cx="946673" cy="923330"/>
          </a:xfrm>
          <a:prstGeom prst="rect">
            <a:avLst/>
          </a:prstGeom>
          <a:noFill/>
        </p:spPr>
        <p:txBody>
          <a:bodyPr wrap="square" rtlCol="0">
            <a:spAutoFit/>
          </a:bodyPr>
          <a:lstStyle/>
          <a:p>
            <a:r>
              <a:rPr lang="en-US" sz="5400" dirty="0" smtClean="0"/>
              <a:t>13</a:t>
            </a:r>
            <a:endParaRPr lang="en-US" sz="5400" dirty="0"/>
          </a:p>
        </p:txBody>
      </p:sp>
      <p:sp>
        <p:nvSpPr>
          <p:cNvPr id="9" name="TextBox 8"/>
          <p:cNvSpPr txBox="1"/>
          <p:nvPr/>
        </p:nvSpPr>
        <p:spPr>
          <a:xfrm>
            <a:off x="1656677" y="4860681"/>
            <a:ext cx="946673" cy="923330"/>
          </a:xfrm>
          <a:prstGeom prst="rect">
            <a:avLst/>
          </a:prstGeom>
          <a:noFill/>
        </p:spPr>
        <p:txBody>
          <a:bodyPr wrap="square" rtlCol="0">
            <a:spAutoFit/>
          </a:bodyPr>
          <a:lstStyle/>
          <a:p>
            <a:r>
              <a:rPr lang="en-US" sz="5400" dirty="0" smtClean="0"/>
              <a:t>14</a:t>
            </a:r>
            <a:endParaRPr lang="en-US" sz="5400" dirty="0"/>
          </a:p>
        </p:txBody>
      </p:sp>
    </p:spTree>
    <p:extLst>
      <p:ext uri="{BB962C8B-B14F-4D97-AF65-F5344CB8AC3E}">
        <p14:creationId xmlns:p14="http://schemas.microsoft.com/office/powerpoint/2010/main" val="1431898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944" y="2542838"/>
            <a:ext cx="3141382" cy="19498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303" y="3957184"/>
            <a:ext cx="3613855" cy="2411119"/>
          </a:xfrm>
          <a:prstGeom prst="rect">
            <a:avLst/>
          </a:prstGeom>
        </p:spPr>
      </p:pic>
    </p:spTree>
    <p:extLst>
      <p:ext uri="{BB962C8B-B14F-4D97-AF65-F5344CB8AC3E}">
        <p14:creationId xmlns:p14="http://schemas.microsoft.com/office/powerpoint/2010/main" val="3023893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263" y="2563346"/>
            <a:ext cx="3352800"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053" y="3652745"/>
            <a:ext cx="295751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50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131" y="690442"/>
            <a:ext cx="10515600" cy="716328"/>
          </a:xfrm>
        </p:spPr>
        <p:txBody>
          <a:bodyPr/>
          <a:lstStyle/>
          <a:p>
            <a:pPr algn="r"/>
            <a:r>
              <a:rPr lang="en-US" dirty="0" smtClean="0"/>
              <a:t>Acts 17:11 Principle</a:t>
            </a:r>
            <a:endParaRPr lang="en-US" dirty="0"/>
          </a:p>
        </p:txBody>
      </p:sp>
      <p:sp>
        <p:nvSpPr>
          <p:cNvPr id="3" name="Content Placeholder 2"/>
          <p:cNvSpPr>
            <a:spLocks noGrp="1"/>
          </p:cNvSpPr>
          <p:nvPr>
            <p:ph idx="1"/>
          </p:nvPr>
        </p:nvSpPr>
        <p:spPr>
          <a:xfrm>
            <a:off x="841131" y="2590557"/>
            <a:ext cx="10515600" cy="1656129"/>
          </a:xfrm>
        </p:spPr>
        <p:txBody>
          <a:bodyPr>
            <a:normAutofit/>
          </a:bodyPr>
          <a:lstStyle/>
          <a:p>
            <a:pPr marL="0" indent="0" algn="ctr">
              <a:buNone/>
            </a:pPr>
            <a:r>
              <a:rPr lang="en-US" dirty="0"/>
              <a:t>These people [</a:t>
            </a:r>
            <a:r>
              <a:rPr lang="en-US" dirty="0" smtClean="0"/>
              <a:t>Bereans] were </a:t>
            </a:r>
            <a:r>
              <a:rPr lang="en-US" dirty="0"/>
              <a:t>more receptive than those in Thessalonica. They were very willing to receive the message, and every day they carefully examined the Scriptures to see if those things were so.</a:t>
            </a:r>
            <a:endParaRPr lang="en-US" dirty="0" smtClean="0"/>
          </a:p>
        </p:txBody>
      </p:sp>
    </p:spTree>
    <p:extLst>
      <p:ext uri="{BB962C8B-B14F-4D97-AF65-F5344CB8AC3E}">
        <p14:creationId xmlns:p14="http://schemas.microsoft.com/office/powerpoint/2010/main" val="2778883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a:bodyPr>
          <a:lstStyle/>
          <a:p>
            <a:pPr marL="0" indent="0" algn="ctr">
              <a:buNone/>
            </a:pPr>
            <a:r>
              <a:rPr lang="en-US" b="1" dirty="0" smtClean="0"/>
              <a:t>Four levels of understanding of the letters.</a:t>
            </a:r>
          </a:p>
          <a:p>
            <a:pPr marL="0" indent="0">
              <a:buNone/>
            </a:pPr>
            <a:endParaRPr lang="en-US" dirty="0" smtClean="0"/>
          </a:p>
        </p:txBody>
      </p:sp>
      <p:sp>
        <p:nvSpPr>
          <p:cNvPr id="4" name="TextBox 3"/>
          <p:cNvSpPr txBox="1"/>
          <p:nvPr/>
        </p:nvSpPr>
        <p:spPr>
          <a:xfrm>
            <a:off x="1022684" y="2490536"/>
            <a:ext cx="10142621" cy="1200329"/>
          </a:xfrm>
          <a:prstGeom prst="rect">
            <a:avLst/>
          </a:prstGeom>
          <a:noFill/>
        </p:spPr>
        <p:txBody>
          <a:bodyPr wrap="square" rtlCol="0">
            <a:spAutoFit/>
          </a:bodyPr>
          <a:lstStyle/>
          <a:p>
            <a:r>
              <a:rPr lang="en-US" sz="2400" b="1" dirty="0"/>
              <a:t>Literal</a:t>
            </a:r>
            <a:r>
              <a:rPr lang="en-US" sz="2400" dirty="0"/>
              <a:t> – These seven churches did actually exist.</a:t>
            </a:r>
          </a:p>
          <a:p>
            <a:pPr lvl="1"/>
            <a:r>
              <a:rPr lang="en-US" sz="2400" dirty="0"/>
              <a:t>Sir William </a:t>
            </a:r>
            <a:r>
              <a:rPr lang="en-US" sz="2400" dirty="0" smtClean="0"/>
              <a:t>Ramsey </a:t>
            </a:r>
            <a:r>
              <a:rPr lang="en-US" sz="2400" dirty="0"/>
              <a:t>investigated and found not only did these churches exist, but they also had the issues written about in the letters</a:t>
            </a:r>
            <a:r>
              <a:rPr lang="en-US" sz="2400" dirty="0" smtClean="0"/>
              <a:t>.</a:t>
            </a:r>
            <a:endParaRPr lang="en-US" dirty="0"/>
          </a:p>
        </p:txBody>
      </p:sp>
      <p:sp>
        <p:nvSpPr>
          <p:cNvPr id="5" name="TextBox 4"/>
          <p:cNvSpPr txBox="1"/>
          <p:nvPr/>
        </p:nvSpPr>
        <p:spPr>
          <a:xfrm>
            <a:off x="1022684" y="3737031"/>
            <a:ext cx="9661358" cy="461665"/>
          </a:xfrm>
          <a:prstGeom prst="rect">
            <a:avLst/>
          </a:prstGeom>
          <a:noFill/>
        </p:spPr>
        <p:txBody>
          <a:bodyPr wrap="square" rtlCol="0">
            <a:spAutoFit/>
          </a:bodyPr>
          <a:lstStyle/>
          <a:p>
            <a:r>
              <a:rPr lang="en-US" sz="2400" b="1" dirty="0"/>
              <a:t>Global</a:t>
            </a:r>
            <a:r>
              <a:rPr lang="en-US" sz="2400" dirty="0"/>
              <a:t> – Each of these letters is written to the churches.  Every church</a:t>
            </a:r>
            <a:r>
              <a:rPr lang="en-US" sz="2400" dirty="0" smtClean="0"/>
              <a:t>.</a:t>
            </a:r>
            <a:endParaRPr lang="en-US" dirty="0"/>
          </a:p>
        </p:txBody>
      </p:sp>
      <p:sp>
        <p:nvSpPr>
          <p:cNvPr id="6" name="TextBox 5"/>
          <p:cNvSpPr txBox="1"/>
          <p:nvPr/>
        </p:nvSpPr>
        <p:spPr>
          <a:xfrm>
            <a:off x="1022684" y="4281009"/>
            <a:ext cx="9805737" cy="461665"/>
          </a:xfrm>
          <a:prstGeom prst="rect">
            <a:avLst/>
          </a:prstGeom>
          <a:noFill/>
        </p:spPr>
        <p:txBody>
          <a:bodyPr wrap="square" rtlCol="0">
            <a:spAutoFit/>
          </a:bodyPr>
          <a:lstStyle/>
          <a:p>
            <a:r>
              <a:rPr lang="en-US" sz="2400" b="1" dirty="0" smtClean="0"/>
              <a:t>Personal</a:t>
            </a:r>
            <a:r>
              <a:rPr lang="en-US" sz="2400" dirty="0" smtClean="0"/>
              <a:t> – Every letter is written to “he who has an ear”.</a:t>
            </a:r>
            <a:endParaRPr lang="en-US" sz="2400" dirty="0"/>
          </a:p>
        </p:txBody>
      </p:sp>
      <p:sp>
        <p:nvSpPr>
          <p:cNvPr id="7" name="TextBox 6"/>
          <p:cNvSpPr txBox="1"/>
          <p:nvPr/>
        </p:nvSpPr>
        <p:spPr>
          <a:xfrm>
            <a:off x="1022684" y="4742675"/>
            <a:ext cx="9697453" cy="830997"/>
          </a:xfrm>
          <a:prstGeom prst="rect">
            <a:avLst/>
          </a:prstGeom>
          <a:noFill/>
        </p:spPr>
        <p:txBody>
          <a:bodyPr wrap="square" rtlCol="0">
            <a:spAutoFit/>
          </a:bodyPr>
          <a:lstStyle/>
          <a:p>
            <a:r>
              <a:rPr lang="en-US" sz="2400" b="1" dirty="0" smtClean="0"/>
              <a:t>Prophetic</a:t>
            </a:r>
            <a:r>
              <a:rPr lang="en-US" sz="2400" dirty="0" smtClean="0"/>
              <a:t> – The letters, in the order they are written, lay out the history of the church in advance.</a:t>
            </a:r>
            <a:endParaRPr lang="en-US" sz="2400" dirty="0"/>
          </a:p>
        </p:txBody>
      </p:sp>
    </p:spTree>
    <p:extLst>
      <p:ext uri="{BB962C8B-B14F-4D97-AF65-F5344CB8AC3E}">
        <p14:creationId xmlns:p14="http://schemas.microsoft.com/office/powerpoint/2010/main" val="1000184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6 6 6</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63208" y="2463501"/>
            <a:ext cx="3151992" cy="584775"/>
          </a:xfrm>
          <a:prstGeom prst="rect">
            <a:avLst/>
          </a:prstGeom>
          <a:noFill/>
          <a:ln>
            <a:solidFill>
              <a:schemeClr val="tx1"/>
            </a:solidFill>
          </a:ln>
        </p:spPr>
        <p:txBody>
          <a:bodyPr wrap="square" rtlCol="0">
            <a:spAutoFit/>
          </a:bodyPr>
          <a:lstStyle/>
          <a:p>
            <a:pPr algn="ctr"/>
            <a:r>
              <a:rPr lang="en-US" sz="3200" dirty="0" smtClean="0"/>
              <a:t>John the Apostle</a:t>
            </a:r>
            <a:endParaRPr lang="en-US" sz="3200" dirty="0"/>
          </a:p>
        </p:txBody>
      </p:sp>
      <p:sp>
        <p:nvSpPr>
          <p:cNvPr id="10" name="TextBox 9"/>
          <p:cNvSpPr txBox="1"/>
          <p:nvPr/>
        </p:nvSpPr>
        <p:spPr>
          <a:xfrm>
            <a:off x="4175754" y="3519573"/>
            <a:ext cx="3151992" cy="584775"/>
          </a:xfrm>
          <a:prstGeom prst="rect">
            <a:avLst/>
          </a:prstGeom>
          <a:noFill/>
          <a:ln>
            <a:solidFill>
              <a:schemeClr val="tx1"/>
            </a:solidFill>
          </a:ln>
        </p:spPr>
        <p:txBody>
          <a:bodyPr wrap="square" rtlCol="0">
            <a:spAutoFit/>
          </a:bodyPr>
          <a:lstStyle/>
          <a:p>
            <a:pPr algn="ctr"/>
            <a:r>
              <a:rPr lang="en-US" sz="3200" dirty="0" smtClean="0"/>
              <a:t>Polycarp</a:t>
            </a:r>
            <a:endParaRPr lang="en-US" sz="3200" dirty="0"/>
          </a:p>
        </p:txBody>
      </p:sp>
      <p:sp>
        <p:nvSpPr>
          <p:cNvPr id="14" name="TextBox 13"/>
          <p:cNvSpPr txBox="1"/>
          <p:nvPr/>
        </p:nvSpPr>
        <p:spPr>
          <a:xfrm>
            <a:off x="4177542" y="4661709"/>
            <a:ext cx="3151992" cy="584775"/>
          </a:xfrm>
          <a:prstGeom prst="rect">
            <a:avLst/>
          </a:prstGeom>
          <a:noFill/>
          <a:ln>
            <a:solidFill>
              <a:schemeClr val="tx1"/>
            </a:solidFill>
          </a:ln>
        </p:spPr>
        <p:txBody>
          <a:bodyPr wrap="square" rtlCol="0">
            <a:spAutoFit/>
          </a:bodyPr>
          <a:lstStyle/>
          <a:p>
            <a:pPr algn="ctr"/>
            <a:r>
              <a:rPr lang="en-US" sz="3200" dirty="0" smtClean="0"/>
              <a:t>Irenaeus</a:t>
            </a:r>
          </a:p>
        </p:txBody>
      </p:sp>
      <p:cxnSp>
        <p:nvCxnSpPr>
          <p:cNvPr id="6" name="Straight Connector 5"/>
          <p:cNvCxnSpPr>
            <a:stCxn id="10" idx="2"/>
            <a:endCxn id="14" idx="0"/>
          </p:cNvCxnSpPr>
          <p:nvPr/>
        </p:nvCxnSpPr>
        <p:spPr>
          <a:xfrm>
            <a:off x="5751750" y="4104348"/>
            <a:ext cx="1788" cy="5573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0" idx="0"/>
            <a:endCxn id="4" idx="2"/>
          </p:cNvCxnSpPr>
          <p:nvPr/>
        </p:nvCxnSpPr>
        <p:spPr>
          <a:xfrm flipH="1" flipV="1">
            <a:off x="5739204" y="3048276"/>
            <a:ext cx="12546" cy="471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608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40" y="2133154"/>
            <a:ext cx="5910543" cy="472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794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Strategy of Satan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13</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1982" y="2508318"/>
            <a:ext cx="1871830" cy="523220"/>
          </a:xfrm>
          <a:prstGeom prst="rect">
            <a:avLst/>
          </a:prstGeom>
          <a:noFill/>
        </p:spPr>
        <p:txBody>
          <a:bodyPr wrap="square" rtlCol="0">
            <a:spAutoFit/>
          </a:bodyPr>
          <a:lstStyle/>
          <a:p>
            <a:r>
              <a:rPr lang="en-US" sz="2800" dirty="0" smtClean="0"/>
              <a:t>Do Nothing</a:t>
            </a:r>
            <a:endParaRPr lang="en-US" sz="2800" dirty="0"/>
          </a:p>
        </p:txBody>
      </p:sp>
      <p:sp>
        <p:nvSpPr>
          <p:cNvPr id="6" name="TextBox 5"/>
          <p:cNvSpPr txBox="1"/>
          <p:nvPr/>
        </p:nvSpPr>
        <p:spPr>
          <a:xfrm>
            <a:off x="4571999" y="2508318"/>
            <a:ext cx="6555180" cy="523220"/>
          </a:xfrm>
          <a:prstGeom prst="rect">
            <a:avLst/>
          </a:prstGeom>
          <a:noFill/>
        </p:spPr>
        <p:txBody>
          <a:bodyPr wrap="square" rtlCol="0">
            <a:spAutoFit/>
          </a:bodyPr>
          <a:lstStyle/>
          <a:p>
            <a:r>
              <a:rPr lang="en-US" sz="2800" dirty="0" smtClean="0"/>
              <a:t>Suffering and cruelty continues forever.</a:t>
            </a:r>
            <a:endParaRPr lang="en-US" sz="2800" dirty="0"/>
          </a:p>
        </p:txBody>
      </p:sp>
      <p:sp>
        <p:nvSpPr>
          <p:cNvPr id="7" name="TextBox 6"/>
          <p:cNvSpPr txBox="1"/>
          <p:nvPr/>
        </p:nvSpPr>
        <p:spPr>
          <a:xfrm>
            <a:off x="973777" y="3325090"/>
            <a:ext cx="3016332" cy="523220"/>
          </a:xfrm>
          <a:prstGeom prst="rect">
            <a:avLst/>
          </a:prstGeom>
          <a:noFill/>
        </p:spPr>
        <p:txBody>
          <a:bodyPr wrap="square" rtlCol="0">
            <a:spAutoFit/>
          </a:bodyPr>
          <a:lstStyle/>
          <a:p>
            <a:r>
              <a:rPr lang="en-US" sz="2800" dirty="0" smtClean="0"/>
              <a:t>Force man to obey</a:t>
            </a:r>
            <a:endParaRPr lang="en-US" sz="2800" dirty="0"/>
          </a:p>
        </p:txBody>
      </p:sp>
      <p:sp>
        <p:nvSpPr>
          <p:cNvPr id="8" name="TextBox 7"/>
          <p:cNvSpPr txBox="1"/>
          <p:nvPr/>
        </p:nvSpPr>
        <p:spPr>
          <a:xfrm>
            <a:off x="4571999" y="3325090"/>
            <a:ext cx="5902037" cy="523220"/>
          </a:xfrm>
          <a:prstGeom prst="rect">
            <a:avLst/>
          </a:prstGeom>
          <a:noFill/>
        </p:spPr>
        <p:txBody>
          <a:bodyPr wrap="square" rtlCol="0">
            <a:spAutoFit/>
          </a:bodyPr>
          <a:lstStyle/>
          <a:p>
            <a:r>
              <a:rPr lang="en-US" sz="2800" dirty="0" smtClean="0"/>
              <a:t>Love cannot be forced.</a:t>
            </a:r>
            <a:endParaRPr lang="en-US" sz="2800" dirty="0"/>
          </a:p>
        </p:txBody>
      </p:sp>
      <p:sp>
        <p:nvSpPr>
          <p:cNvPr id="9" name="TextBox 8"/>
          <p:cNvSpPr txBox="1"/>
          <p:nvPr/>
        </p:nvSpPr>
        <p:spPr>
          <a:xfrm>
            <a:off x="973776" y="4191990"/>
            <a:ext cx="3016333" cy="523220"/>
          </a:xfrm>
          <a:prstGeom prst="rect">
            <a:avLst/>
          </a:prstGeom>
          <a:noFill/>
        </p:spPr>
        <p:txBody>
          <a:bodyPr wrap="square" rtlCol="0">
            <a:spAutoFit/>
          </a:bodyPr>
          <a:lstStyle/>
          <a:p>
            <a:r>
              <a:rPr lang="en-US" sz="2800" dirty="0" smtClean="0"/>
              <a:t>Withdraw Himself</a:t>
            </a:r>
          </a:p>
        </p:txBody>
      </p:sp>
      <p:sp>
        <p:nvSpPr>
          <p:cNvPr id="10" name="TextBox 9"/>
          <p:cNvSpPr txBox="1"/>
          <p:nvPr/>
        </p:nvSpPr>
        <p:spPr>
          <a:xfrm>
            <a:off x="4453246" y="3976546"/>
            <a:ext cx="6020789" cy="954107"/>
          </a:xfrm>
          <a:prstGeom prst="rect">
            <a:avLst/>
          </a:prstGeom>
          <a:noFill/>
        </p:spPr>
        <p:txBody>
          <a:bodyPr wrap="square" rtlCol="0">
            <a:spAutoFit/>
          </a:bodyPr>
          <a:lstStyle/>
          <a:p>
            <a:r>
              <a:rPr lang="en-US" sz="2800" dirty="0" smtClean="0"/>
              <a:t>Second death; separation of soul from the Spirit of God.</a:t>
            </a:r>
            <a:endParaRPr lang="en-US" sz="2800" dirty="0"/>
          </a:p>
        </p:txBody>
      </p:sp>
    </p:spTree>
    <p:extLst>
      <p:ext uri="{BB962C8B-B14F-4D97-AF65-F5344CB8AC3E}">
        <p14:creationId xmlns:p14="http://schemas.microsoft.com/office/powerpoint/2010/main" val="2471329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Preview to Wrath</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204856" y="2581835"/>
            <a:ext cx="4098664" cy="369332"/>
          </a:xfrm>
          <a:prstGeom prst="rect">
            <a:avLst/>
          </a:prstGeom>
          <a:noFill/>
        </p:spPr>
        <p:txBody>
          <a:bodyPr wrap="square" rtlCol="0">
            <a:spAutoFit/>
          </a:bodyPr>
          <a:lstStyle/>
          <a:p>
            <a:r>
              <a:rPr lang="en-US" dirty="0" smtClean="0"/>
              <a:t>How many of the 144,000 did Jesus lose?</a:t>
            </a:r>
            <a:endParaRPr lang="en-US" dirty="0"/>
          </a:p>
        </p:txBody>
      </p:sp>
      <p:sp>
        <p:nvSpPr>
          <p:cNvPr id="12" name="TextBox 11"/>
          <p:cNvSpPr txBox="1"/>
          <p:nvPr/>
        </p:nvSpPr>
        <p:spPr>
          <a:xfrm>
            <a:off x="1204857" y="3270325"/>
            <a:ext cx="4098664" cy="923330"/>
          </a:xfrm>
          <a:prstGeom prst="rect">
            <a:avLst/>
          </a:prstGeom>
          <a:noFill/>
        </p:spPr>
        <p:txBody>
          <a:bodyPr wrap="square" rtlCol="0">
            <a:spAutoFit/>
          </a:bodyPr>
          <a:lstStyle/>
          <a:p>
            <a:r>
              <a:rPr lang="en-US" dirty="0" smtClean="0"/>
              <a:t>Isn’t John in Heaven?  How is it then he can see Jesus and the 144,000 on Mount Zion?</a:t>
            </a:r>
            <a:endParaRPr lang="en-US" dirty="0"/>
          </a:p>
        </p:txBody>
      </p:sp>
      <p:sp>
        <p:nvSpPr>
          <p:cNvPr id="13" name="TextBox 12"/>
          <p:cNvSpPr txBox="1"/>
          <p:nvPr/>
        </p:nvSpPr>
        <p:spPr>
          <a:xfrm>
            <a:off x="6271709" y="2581835"/>
            <a:ext cx="2259105" cy="369332"/>
          </a:xfrm>
          <a:prstGeom prst="rect">
            <a:avLst/>
          </a:prstGeom>
          <a:noFill/>
        </p:spPr>
        <p:txBody>
          <a:bodyPr wrap="square" rtlCol="0">
            <a:spAutoFit/>
          </a:bodyPr>
          <a:lstStyle/>
          <a:p>
            <a:r>
              <a:rPr lang="en-US" dirty="0" smtClean="0"/>
              <a:t>None</a:t>
            </a:r>
            <a:endParaRPr lang="en-US" dirty="0"/>
          </a:p>
        </p:txBody>
      </p:sp>
    </p:spTree>
    <p:extLst>
      <p:ext uri="{BB962C8B-B14F-4D97-AF65-F5344CB8AC3E}">
        <p14:creationId xmlns:p14="http://schemas.microsoft.com/office/powerpoint/2010/main" val="4129889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Preview to Wrath</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67435" y="2474259"/>
            <a:ext cx="6863379" cy="1631216"/>
          </a:xfrm>
          <a:prstGeom prst="rect">
            <a:avLst/>
          </a:prstGeom>
          <a:noFill/>
        </p:spPr>
        <p:txBody>
          <a:bodyPr wrap="square" rtlCol="0">
            <a:spAutoFit/>
          </a:bodyPr>
          <a:lstStyle/>
          <a:p>
            <a:r>
              <a:rPr lang="en-US" sz="2000" dirty="0" smtClean="0"/>
              <a:t>Seven angels –</a:t>
            </a:r>
          </a:p>
          <a:p>
            <a:r>
              <a:rPr lang="en-US" sz="2000" dirty="0"/>
              <a:t>	</a:t>
            </a:r>
            <a:r>
              <a:rPr lang="en-US" sz="2000" dirty="0" smtClean="0"/>
              <a:t>Eternal Gospel of Creation</a:t>
            </a:r>
          </a:p>
          <a:p>
            <a:r>
              <a:rPr lang="en-US" sz="2000" dirty="0"/>
              <a:t>	</a:t>
            </a:r>
            <a:r>
              <a:rPr lang="en-US" sz="2000" dirty="0" smtClean="0"/>
              <a:t>Doom of Babylon</a:t>
            </a:r>
          </a:p>
          <a:p>
            <a:r>
              <a:rPr lang="en-US" sz="2000" dirty="0"/>
              <a:t>	</a:t>
            </a:r>
            <a:r>
              <a:rPr lang="en-US" sz="2000" dirty="0" smtClean="0"/>
              <a:t>Fury against Beast worshippers</a:t>
            </a:r>
          </a:p>
          <a:p>
            <a:r>
              <a:rPr lang="en-US" sz="2000" dirty="0"/>
              <a:t>	</a:t>
            </a:r>
            <a:r>
              <a:rPr lang="en-US" sz="2000" dirty="0" smtClean="0"/>
              <a:t>4,5 &amp; 6 a call for the Grape Harvest</a:t>
            </a:r>
            <a:endParaRPr lang="en-US" sz="2000" dirty="0"/>
          </a:p>
        </p:txBody>
      </p:sp>
    </p:spTree>
    <p:extLst>
      <p:ext uri="{BB962C8B-B14F-4D97-AF65-F5344CB8AC3E}">
        <p14:creationId xmlns:p14="http://schemas.microsoft.com/office/powerpoint/2010/main" val="2611009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Preview to Wrath</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14</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67435" y="2474259"/>
            <a:ext cx="6863379" cy="400110"/>
          </a:xfrm>
          <a:prstGeom prst="rect">
            <a:avLst/>
          </a:prstGeom>
          <a:noFill/>
        </p:spPr>
        <p:txBody>
          <a:bodyPr wrap="square" rtlCol="0">
            <a:spAutoFit/>
          </a:bodyPr>
          <a:lstStyle/>
          <a:p>
            <a:r>
              <a:rPr lang="en-US" sz="2000" dirty="0" smtClean="0"/>
              <a:t>Isaiah 63</a:t>
            </a:r>
            <a:endParaRPr lang="en-US" sz="2000" dirty="0"/>
          </a:p>
        </p:txBody>
      </p:sp>
    </p:spTree>
    <p:extLst>
      <p:ext uri="{BB962C8B-B14F-4D97-AF65-F5344CB8AC3E}">
        <p14:creationId xmlns:p14="http://schemas.microsoft.com/office/powerpoint/2010/main" val="1400362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Prelude to the Bowls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15</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67435" y="2474259"/>
            <a:ext cx="6863379" cy="400110"/>
          </a:xfrm>
          <a:prstGeom prst="rect">
            <a:avLst/>
          </a:prstGeom>
          <a:noFill/>
        </p:spPr>
        <p:txBody>
          <a:bodyPr wrap="square" rtlCol="0">
            <a:spAutoFit/>
          </a:bodyPr>
          <a:lstStyle/>
          <a:p>
            <a:endParaRPr lang="en-US" sz="2000" dirty="0"/>
          </a:p>
        </p:txBody>
      </p:sp>
    </p:spTree>
    <p:extLst>
      <p:ext uri="{BB962C8B-B14F-4D97-AF65-F5344CB8AC3E}">
        <p14:creationId xmlns:p14="http://schemas.microsoft.com/office/powerpoint/2010/main" val="1858034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Bowls of Wrath</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16</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43" y="2201341"/>
            <a:ext cx="1335459" cy="921467"/>
          </a:xfrm>
          <a:prstGeom prst="rect">
            <a:avLst/>
          </a:prstGeom>
        </p:spPr>
      </p:pic>
      <p:sp>
        <p:nvSpPr>
          <p:cNvPr id="6" name="TextBox 5"/>
          <p:cNvSpPr txBox="1"/>
          <p:nvPr/>
        </p:nvSpPr>
        <p:spPr>
          <a:xfrm>
            <a:off x="409344" y="3356857"/>
            <a:ext cx="1335459" cy="923330"/>
          </a:xfrm>
          <a:prstGeom prst="rect">
            <a:avLst/>
          </a:prstGeom>
          <a:noFill/>
        </p:spPr>
        <p:txBody>
          <a:bodyPr wrap="square" rtlCol="0">
            <a:spAutoFit/>
          </a:bodyPr>
          <a:lstStyle/>
          <a:p>
            <a:r>
              <a:rPr lang="en-US" dirty="0" smtClean="0"/>
              <a:t>Sores on Beast worshippers</a:t>
            </a:r>
            <a:endParaRPr lang="en-US" dirty="0"/>
          </a:p>
        </p:txBody>
      </p:sp>
      <p:sp>
        <p:nvSpPr>
          <p:cNvPr id="9" name="TextBox 8"/>
          <p:cNvSpPr txBox="1"/>
          <p:nvPr/>
        </p:nvSpPr>
        <p:spPr>
          <a:xfrm>
            <a:off x="2080021" y="3355978"/>
            <a:ext cx="1335459" cy="646331"/>
          </a:xfrm>
          <a:prstGeom prst="rect">
            <a:avLst/>
          </a:prstGeom>
          <a:noFill/>
        </p:spPr>
        <p:txBody>
          <a:bodyPr wrap="square" rtlCol="0">
            <a:spAutoFit/>
          </a:bodyPr>
          <a:lstStyle/>
          <a:p>
            <a:r>
              <a:rPr lang="en-US" dirty="0" smtClean="0"/>
              <a:t>Sea turns to blood.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0021" y="2210023"/>
            <a:ext cx="1335459" cy="92146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0698" y="2210024"/>
            <a:ext cx="1335459" cy="92146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375" y="2210024"/>
            <a:ext cx="1335459" cy="92146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052" y="2210022"/>
            <a:ext cx="1335459" cy="92146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2729" y="2201342"/>
            <a:ext cx="1335459" cy="921467"/>
          </a:xfrm>
          <a:prstGeom prst="rect">
            <a:avLst/>
          </a:prstGeom>
        </p:spPr>
      </p:pic>
      <p:sp>
        <p:nvSpPr>
          <p:cNvPr id="7" name="TextBox 6"/>
          <p:cNvSpPr txBox="1"/>
          <p:nvPr/>
        </p:nvSpPr>
        <p:spPr>
          <a:xfrm>
            <a:off x="3750697" y="3356857"/>
            <a:ext cx="1335459" cy="923330"/>
          </a:xfrm>
          <a:prstGeom prst="rect">
            <a:avLst/>
          </a:prstGeom>
          <a:noFill/>
        </p:spPr>
        <p:txBody>
          <a:bodyPr wrap="square" rtlCol="0">
            <a:spAutoFit/>
          </a:bodyPr>
          <a:lstStyle/>
          <a:p>
            <a:r>
              <a:rPr lang="en-US" dirty="0" smtClean="0"/>
              <a:t>Rivers and springs turn to blood.</a:t>
            </a:r>
            <a:endParaRPr lang="en-US" dirty="0"/>
          </a:p>
        </p:txBody>
      </p:sp>
      <p:sp>
        <p:nvSpPr>
          <p:cNvPr id="17" name="TextBox 16"/>
          <p:cNvSpPr txBox="1"/>
          <p:nvPr/>
        </p:nvSpPr>
        <p:spPr>
          <a:xfrm>
            <a:off x="5421374" y="3356857"/>
            <a:ext cx="1335459" cy="646331"/>
          </a:xfrm>
          <a:prstGeom prst="rect">
            <a:avLst/>
          </a:prstGeom>
          <a:noFill/>
        </p:spPr>
        <p:txBody>
          <a:bodyPr wrap="square" rtlCol="0">
            <a:spAutoFit/>
          </a:bodyPr>
          <a:lstStyle/>
          <a:p>
            <a:r>
              <a:rPr lang="en-US" dirty="0" smtClean="0"/>
              <a:t>Sun scorches</a:t>
            </a:r>
            <a:endParaRPr lang="en-US" dirty="0"/>
          </a:p>
        </p:txBody>
      </p:sp>
      <p:sp>
        <p:nvSpPr>
          <p:cNvPr id="18" name="TextBox 17"/>
          <p:cNvSpPr txBox="1"/>
          <p:nvPr/>
        </p:nvSpPr>
        <p:spPr>
          <a:xfrm>
            <a:off x="7092051" y="3356857"/>
            <a:ext cx="1335459" cy="923330"/>
          </a:xfrm>
          <a:prstGeom prst="rect">
            <a:avLst/>
          </a:prstGeom>
          <a:noFill/>
        </p:spPr>
        <p:txBody>
          <a:bodyPr wrap="square" rtlCol="0">
            <a:spAutoFit/>
          </a:bodyPr>
          <a:lstStyle/>
          <a:p>
            <a:r>
              <a:rPr lang="en-US" dirty="0" smtClean="0"/>
              <a:t>Darkness on Satan’s kingdom</a:t>
            </a:r>
            <a:endParaRPr lang="en-US" dirty="0"/>
          </a:p>
        </p:txBody>
      </p:sp>
      <p:sp>
        <p:nvSpPr>
          <p:cNvPr id="19" name="TextBox 18"/>
          <p:cNvSpPr txBox="1"/>
          <p:nvPr/>
        </p:nvSpPr>
        <p:spPr>
          <a:xfrm>
            <a:off x="8762728" y="3355978"/>
            <a:ext cx="1335459" cy="646331"/>
          </a:xfrm>
          <a:prstGeom prst="rect">
            <a:avLst/>
          </a:prstGeom>
          <a:noFill/>
        </p:spPr>
        <p:txBody>
          <a:bodyPr wrap="square" rtlCol="0">
            <a:spAutoFit/>
          </a:bodyPr>
          <a:lstStyle/>
          <a:p>
            <a:r>
              <a:rPr lang="en-US" dirty="0" smtClean="0"/>
              <a:t>Euphrates dried up</a:t>
            </a:r>
            <a:endParaRPr lang="en-US" dirty="0"/>
          </a:p>
        </p:txBody>
      </p:sp>
      <p:cxnSp>
        <p:nvCxnSpPr>
          <p:cNvPr id="21" name="Straight Connector 20"/>
          <p:cNvCxnSpPr/>
          <p:nvPr/>
        </p:nvCxnSpPr>
        <p:spPr>
          <a:xfrm>
            <a:off x="10262795" y="2201341"/>
            <a:ext cx="32273" cy="43823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489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7" grpId="0"/>
      <p:bldP spid="18" grpId="0"/>
      <p:bldP spid="19"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t>הר מגידו</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16</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919663" y="6343886"/>
            <a:ext cx="6096000" cy="430887"/>
          </a:xfrm>
          <a:prstGeom prst="rect">
            <a:avLst/>
          </a:prstGeom>
        </p:spPr>
        <p:txBody>
          <a:bodyPr>
            <a:spAutoFit/>
          </a:bodyPr>
          <a:lstStyle/>
          <a:p>
            <a:r>
              <a:rPr lang="en-US" sz="1100" dirty="0"/>
              <a:t>By AVRAM GRAICER - Own work, CC BY-SA 3.0, https://commons.wikimedia.org/w/index.php?curid=36308008</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199" y="2214396"/>
            <a:ext cx="6830927" cy="4032672"/>
          </a:xfrm>
          <a:prstGeom prst="rect">
            <a:avLst/>
          </a:prstGeom>
        </p:spPr>
      </p:pic>
    </p:spTree>
    <p:extLst>
      <p:ext uri="{BB962C8B-B14F-4D97-AF65-F5344CB8AC3E}">
        <p14:creationId xmlns:p14="http://schemas.microsoft.com/office/powerpoint/2010/main" val="3425171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  </a:t>
            </a:r>
            <a:r>
              <a:rPr lang="he-IL" dirty="0" smtClean="0"/>
              <a:t>בְּהַרמוֹעֵ֖ד</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16</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946" y="2193916"/>
            <a:ext cx="8990707" cy="4540370"/>
          </a:xfrm>
          <a:prstGeom prst="rect">
            <a:avLst/>
          </a:prstGeom>
        </p:spPr>
      </p:pic>
    </p:spTree>
    <p:extLst>
      <p:ext uri="{BB962C8B-B14F-4D97-AF65-F5344CB8AC3E}">
        <p14:creationId xmlns:p14="http://schemas.microsoft.com/office/powerpoint/2010/main" val="2728404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13" name="TextBox 12"/>
          <p:cNvSpPr txBox="1"/>
          <p:nvPr/>
        </p:nvSpPr>
        <p:spPr>
          <a:xfrm>
            <a:off x="818147" y="2390274"/>
            <a:ext cx="5149516" cy="830997"/>
          </a:xfrm>
          <a:prstGeom prst="rect">
            <a:avLst/>
          </a:prstGeom>
          <a:noFill/>
        </p:spPr>
        <p:txBody>
          <a:bodyPr wrap="square" rtlCol="0">
            <a:spAutoFit/>
          </a:bodyPr>
          <a:lstStyle/>
          <a:p>
            <a:r>
              <a:rPr lang="en-US" sz="2400" b="1" dirty="0" smtClean="0"/>
              <a:t>Meaning</a:t>
            </a:r>
            <a:r>
              <a:rPr lang="en-US" sz="2400" dirty="0" smtClean="0"/>
              <a:t>: “Desired One”</a:t>
            </a:r>
          </a:p>
          <a:p>
            <a:r>
              <a:rPr lang="en-US" sz="2400" b="1" dirty="0" smtClean="0"/>
              <a:t>Location</a:t>
            </a:r>
            <a:r>
              <a:rPr lang="en-US" sz="2400" dirty="0" smtClean="0"/>
              <a:t>: South of modern </a:t>
            </a:r>
            <a:r>
              <a:rPr lang="en-US" sz="2400" dirty="0" err="1" smtClean="0"/>
              <a:t>Selcuk</a:t>
            </a:r>
            <a:endParaRPr lang="en-US" sz="2400" dirty="0" smtClean="0"/>
          </a:p>
        </p:txBody>
      </p:sp>
      <p:sp>
        <p:nvSpPr>
          <p:cNvPr id="5" name="TextBox 4"/>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
        <p:nvSpPr>
          <p:cNvPr id="6" name="TextBox 5"/>
          <p:cNvSpPr txBox="1"/>
          <p:nvPr/>
        </p:nvSpPr>
        <p:spPr>
          <a:xfrm>
            <a:off x="818147" y="3150188"/>
            <a:ext cx="5312650" cy="1938992"/>
          </a:xfrm>
          <a:prstGeom prst="rect">
            <a:avLst/>
          </a:prstGeom>
          <a:noFill/>
        </p:spPr>
        <p:txBody>
          <a:bodyPr wrap="square" rtlCol="0">
            <a:spAutoFit/>
          </a:bodyPr>
          <a:lstStyle/>
          <a:p>
            <a:r>
              <a:rPr lang="en-US" sz="2400" b="1" dirty="0"/>
              <a:t>Title</a:t>
            </a:r>
            <a:r>
              <a:rPr lang="en-US" sz="2400" dirty="0"/>
              <a:t>: “To the </a:t>
            </a:r>
            <a:r>
              <a:rPr lang="en-US" sz="2400" dirty="0" smtClean="0"/>
              <a:t>messenger of </a:t>
            </a:r>
            <a:r>
              <a:rPr lang="en-US" sz="2400" dirty="0"/>
              <a:t>the church in Ephesus, write:</a:t>
            </a:r>
          </a:p>
          <a:p>
            <a:r>
              <a:rPr lang="en-US" sz="2400" dirty="0"/>
              <a:t>‘The one who holds the seven stars in his right hand, the one who walks among the seven gold lamp stands, says </a:t>
            </a:r>
            <a:r>
              <a:rPr lang="en-US" sz="2400" dirty="0" smtClean="0"/>
              <a:t>this:</a:t>
            </a:r>
            <a:endParaRPr lang="en-US" sz="2400" dirty="0"/>
          </a:p>
        </p:txBody>
      </p:sp>
    </p:spTree>
    <p:extLst>
      <p:ext uri="{BB962C8B-B14F-4D97-AF65-F5344CB8AC3E}">
        <p14:creationId xmlns:p14="http://schemas.microsoft.com/office/powerpoint/2010/main" val="330910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Bowls of Wrath</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16</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44" y="2210024"/>
            <a:ext cx="1335459" cy="921467"/>
          </a:xfrm>
          <a:prstGeom prst="rect">
            <a:avLst/>
          </a:prstGeom>
        </p:spPr>
      </p:pic>
      <p:sp>
        <p:nvSpPr>
          <p:cNvPr id="6" name="TextBox 5"/>
          <p:cNvSpPr txBox="1"/>
          <p:nvPr/>
        </p:nvSpPr>
        <p:spPr>
          <a:xfrm>
            <a:off x="409344" y="3356857"/>
            <a:ext cx="1335459" cy="923330"/>
          </a:xfrm>
          <a:prstGeom prst="rect">
            <a:avLst/>
          </a:prstGeom>
          <a:noFill/>
        </p:spPr>
        <p:txBody>
          <a:bodyPr wrap="square" rtlCol="0">
            <a:spAutoFit/>
          </a:bodyPr>
          <a:lstStyle/>
          <a:p>
            <a:r>
              <a:rPr lang="en-US" dirty="0" smtClean="0"/>
              <a:t>Sores on Beast worshippers</a:t>
            </a:r>
            <a:endParaRPr lang="en-US" dirty="0"/>
          </a:p>
        </p:txBody>
      </p:sp>
      <p:sp>
        <p:nvSpPr>
          <p:cNvPr id="9" name="TextBox 8"/>
          <p:cNvSpPr txBox="1"/>
          <p:nvPr/>
        </p:nvSpPr>
        <p:spPr>
          <a:xfrm>
            <a:off x="2080021" y="3355978"/>
            <a:ext cx="1335459" cy="646331"/>
          </a:xfrm>
          <a:prstGeom prst="rect">
            <a:avLst/>
          </a:prstGeom>
          <a:noFill/>
        </p:spPr>
        <p:txBody>
          <a:bodyPr wrap="square" rtlCol="0">
            <a:spAutoFit/>
          </a:bodyPr>
          <a:lstStyle/>
          <a:p>
            <a:r>
              <a:rPr lang="en-US" dirty="0" smtClean="0"/>
              <a:t>Sea turns to blood.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0021" y="2210023"/>
            <a:ext cx="1335459" cy="92146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0698" y="2210024"/>
            <a:ext cx="1335459" cy="92146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375" y="2210024"/>
            <a:ext cx="1335459" cy="92146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052" y="2210022"/>
            <a:ext cx="1335459" cy="92146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2729" y="2201342"/>
            <a:ext cx="1335459" cy="921467"/>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403" y="2201341"/>
            <a:ext cx="1335459" cy="921467"/>
          </a:xfrm>
          <a:prstGeom prst="rect">
            <a:avLst/>
          </a:prstGeom>
        </p:spPr>
      </p:pic>
      <p:sp>
        <p:nvSpPr>
          <p:cNvPr id="7" name="TextBox 6"/>
          <p:cNvSpPr txBox="1"/>
          <p:nvPr/>
        </p:nvSpPr>
        <p:spPr>
          <a:xfrm>
            <a:off x="3750697" y="3356857"/>
            <a:ext cx="1335459" cy="923330"/>
          </a:xfrm>
          <a:prstGeom prst="rect">
            <a:avLst/>
          </a:prstGeom>
          <a:noFill/>
        </p:spPr>
        <p:txBody>
          <a:bodyPr wrap="square" rtlCol="0">
            <a:spAutoFit/>
          </a:bodyPr>
          <a:lstStyle/>
          <a:p>
            <a:r>
              <a:rPr lang="en-US" dirty="0" smtClean="0"/>
              <a:t>Rivers and springs turn to blood.</a:t>
            </a:r>
            <a:endParaRPr lang="en-US" dirty="0"/>
          </a:p>
        </p:txBody>
      </p:sp>
      <p:sp>
        <p:nvSpPr>
          <p:cNvPr id="17" name="TextBox 16"/>
          <p:cNvSpPr txBox="1"/>
          <p:nvPr/>
        </p:nvSpPr>
        <p:spPr>
          <a:xfrm>
            <a:off x="5421374" y="3356857"/>
            <a:ext cx="1335459" cy="646331"/>
          </a:xfrm>
          <a:prstGeom prst="rect">
            <a:avLst/>
          </a:prstGeom>
          <a:noFill/>
        </p:spPr>
        <p:txBody>
          <a:bodyPr wrap="square" rtlCol="0">
            <a:spAutoFit/>
          </a:bodyPr>
          <a:lstStyle/>
          <a:p>
            <a:r>
              <a:rPr lang="en-US" dirty="0" smtClean="0"/>
              <a:t>Sun scorches</a:t>
            </a:r>
            <a:endParaRPr lang="en-US" dirty="0"/>
          </a:p>
        </p:txBody>
      </p:sp>
      <p:sp>
        <p:nvSpPr>
          <p:cNvPr id="18" name="TextBox 17"/>
          <p:cNvSpPr txBox="1"/>
          <p:nvPr/>
        </p:nvSpPr>
        <p:spPr>
          <a:xfrm>
            <a:off x="7092051" y="3356857"/>
            <a:ext cx="1335459" cy="923330"/>
          </a:xfrm>
          <a:prstGeom prst="rect">
            <a:avLst/>
          </a:prstGeom>
          <a:noFill/>
        </p:spPr>
        <p:txBody>
          <a:bodyPr wrap="square" rtlCol="0">
            <a:spAutoFit/>
          </a:bodyPr>
          <a:lstStyle/>
          <a:p>
            <a:r>
              <a:rPr lang="en-US" dirty="0" smtClean="0"/>
              <a:t>Darkness on Satan’s kingdom</a:t>
            </a:r>
            <a:endParaRPr lang="en-US" dirty="0"/>
          </a:p>
        </p:txBody>
      </p:sp>
      <p:sp>
        <p:nvSpPr>
          <p:cNvPr id="19" name="TextBox 18"/>
          <p:cNvSpPr txBox="1"/>
          <p:nvPr/>
        </p:nvSpPr>
        <p:spPr>
          <a:xfrm>
            <a:off x="8762728" y="3355978"/>
            <a:ext cx="1335459" cy="646331"/>
          </a:xfrm>
          <a:prstGeom prst="rect">
            <a:avLst/>
          </a:prstGeom>
          <a:noFill/>
        </p:spPr>
        <p:txBody>
          <a:bodyPr wrap="square" rtlCol="0">
            <a:spAutoFit/>
          </a:bodyPr>
          <a:lstStyle/>
          <a:p>
            <a:r>
              <a:rPr lang="en-US" dirty="0" smtClean="0"/>
              <a:t>Euphrates dried up</a:t>
            </a:r>
            <a:endParaRPr lang="en-US" dirty="0"/>
          </a:p>
        </p:txBody>
      </p:sp>
      <p:cxnSp>
        <p:nvCxnSpPr>
          <p:cNvPr id="21" name="Straight Connector 20"/>
          <p:cNvCxnSpPr/>
          <p:nvPr/>
        </p:nvCxnSpPr>
        <p:spPr>
          <a:xfrm>
            <a:off x="10262795" y="2201341"/>
            <a:ext cx="32273" cy="43823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433403" y="3355977"/>
            <a:ext cx="1335459" cy="646331"/>
          </a:xfrm>
          <a:prstGeom prst="rect">
            <a:avLst/>
          </a:prstGeom>
          <a:noFill/>
        </p:spPr>
        <p:txBody>
          <a:bodyPr wrap="square" rtlCol="0">
            <a:spAutoFit/>
          </a:bodyPr>
          <a:lstStyle/>
          <a:p>
            <a:r>
              <a:rPr lang="en-US" dirty="0" smtClean="0"/>
              <a:t>Earthquake and hail.</a:t>
            </a:r>
            <a:endParaRPr lang="en-US" dirty="0"/>
          </a:p>
        </p:txBody>
      </p:sp>
    </p:spTree>
    <p:extLst>
      <p:ext uri="{BB962C8B-B14F-4D97-AF65-F5344CB8AC3E}">
        <p14:creationId xmlns:p14="http://schemas.microsoft.com/office/powerpoint/2010/main" val="1026481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Mystery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164" y="2145478"/>
            <a:ext cx="5946290" cy="4459718"/>
          </a:xfrm>
          <a:prstGeom prst="rect">
            <a:avLst/>
          </a:prstGeom>
        </p:spPr>
      </p:pic>
    </p:spTree>
    <p:extLst>
      <p:ext uri="{BB962C8B-B14F-4D97-AF65-F5344CB8AC3E}">
        <p14:creationId xmlns:p14="http://schemas.microsoft.com/office/powerpoint/2010/main" val="4227741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Mystery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D:\My Documents\My Pictures\rev\nimr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792" y="2157721"/>
            <a:ext cx="8243458" cy="443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96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Mystery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995" y="2069432"/>
            <a:ext cx="1005840" cy="2404872"/>
          </a:xfrm>
          <a:prstGeom prst="rect">
            <a:avLst/>
          </a:prstGeom>
        </p:spPr>
      </p:pic>
      <p:sp>
        <p:nvSpPr>
          <p:cNvPr id="5" name="TextBox 4"/>
          <p:cNvSpPr txBox="1"/>
          <p:nvPr/>
        </p:nvSpPr>
        <p:spPr>
          <a:xfrm>
            <a:off x="1306688" y="5239234"/>
            <a:ext cx="2572978" cy="1223412"/>
          </a:xfrm>
          <a:prstGeom prst="rect">
            <a:avLst/>
          </a:prstGeom>
          <a:noFill/>
        </p:spPr>
        <p:txBody>
          <a:bodyPr wrap="square" rtlCol="0">
            <a:spAutoFit/>
          </a:bodyPr>
          <a:lstStyle/>
          <a:p>
            <a:r>
              <a:rPr lang="en-US" sz="1050" dirty="0"/>
              <a:t>By </a:t>
            </a:r>
            <a:r>
              <a:rPr lang="en-US" sz="1050" dirty="0" err="1"/>
              <a:t>Sailko</a:t>
            </a:r>
            <a:r>
              <a:rPr lang="en-US" sz="1050" dirty="0"/>
              <a:t> - This file has been extracted from another file: </a:t>
            </a:r>
            <a:r>
              <a:rPr lang="en-US" sz="1050" dirty="0" err="1"/>
              <a:t>Periodo</a:t>
            </a:r>
            <a:r>
              <a:rPr lang="en-US" sz="1050" dirty="0"/>
              <a:t> </a:t>
            </a:r>
            <a:r>
              <a:rPr lang="en-US" sz="1050" dirty="0" err="1"/>
              <a:t>accadico</a:t>
            </a:r>
            <a:r>
              <a:rPr lang="en-US" sz="1050" dirty="0"/>
              <a:t>, </a:t>
            </a:r>
            <a:r>
              <a:rPr lang="en-US" sz="1050" dirty="0" err="1"/>
              <a:t>sigillo</a:t>
            </a:r>
            <a:r>
              <a:rPr lang="en-US" sz="1050" dirty="0"/>
              <a:t> in </a:t>
            </a:r>
            <a:r>
              <a:rPr lang="en-US" sz="1050" dirty="0" err="1"/>
              <a:t>calcare</a:t>
            </a:r>
            <a:r>
              <a:rPr lang="en-US" sz="1050" dirty="0"/>
              <a:t> </a:t>
            </a:r>
            <a:r>
              <a:rPr lang="en-US" sz="1050" dirty="0" err="1"/>
              <a:t>nero</a:t>
            </a:r>
            <a:r>
              <a:rPr lang="en-US" sz="1050" dirty="0"/>
              <a:t> con </a:t>
            </a:r>
            <a:r>
              <a:rPr lang="en-US" sz="1050" dirty="0" err="1"/>
              <a:t>ishtar</a:t>
            </a:r>
            <a:r>
              <a:rPr lang="en-US" sz="1050" dirty="0"/>
              <a:t> con </a:t>
            </a:r>
            <a:r>
              <a:rPr lang="en-US" sz="1050" dirty="0" err="1"/>
              <a:t>piede</a:t>
            </a:r>
            <a:r>
              <a:rPr lang="en-US" sz="1050" dirty="0"/>
              <a:t> </a:t>
            </a:r>
            <a:r>
              <a:rPr lang="en-US" sz="1050" dirty="0" err="1"/>
              <a:t>su</a:t>
            </a:r>
            <a:r>
              <a:rPr lang="en-US" sz="1050" dirty="0"/>
              <a:t> </a:t>
            </a:r>
            <a:r>
              <a:rPr lang="en-US" sz="1050" dirty="0" err="1"/>
              <a:t>schiena</a:t>
            </a:r>
            <a:r>
              <a:rPr lang="en-US" sz="1050" dirty="0"/>
              <a:t> di </a:t>
            </a:r>
            <a:r>
              <a:rPr lang="en-US" sz="1050" dirty="0" err="1"/>
              <a:t>leone</a:t>
            </a:r>
            <a:r>
              <a:rPr lang="en-US" sz="1050" dirty="0"/>
              <a:t> e </a:t>
            </a:r>
            <a:r>
              <a:rPr lang="en-US" sz="1050" dirty="0" err="1"/>
              <a:t>una</a:t>
            </a:r>
            <a:r>
              <a:rPr lang="en-US" sz="1050" dirty="0"/>
              <a:t> </a:t>
            </a:r>
            <a:r>
              <a:rPr lang="en-US" sz="1050" dirty="0" err="1"/>
              <a:t>devota</a:t>
            </a:r>
            <a:r>
              <a:rPr lang="en-US" sz="1050" dirty="0"/>
              <a:t>, 2350-2150 ac ca.jpg, CC BY 3.0, https://commons.wikimedia.org/w/index.php?curid=77568210</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688" y="2355924"/>
            <a:ext cx="2572978" cy="286549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8835" y="2587455"/>
            <a:ext cx="2630267" cy="3773697"/>
          </a:xfrm>
          <a:prstGeom prst="rect">
            <a:avLst/>
          </a:prstGeom>
        </p:spPr>
      </p:pic>
      <p:sp>
        <p:nvSpPr>
          <p:cNvPr id="8" name="TextBox 7"/>
          <p:cNvSpPr txBox="1"/>
          <p:nvPr/>
        </p:nvSpPr>
        <p:spPr>
          <a:xfrm>
            <a:off x="7723314" y="4505698"/>
            <a:ext cx="1500252" cy="900246"/>
          </a:xfrm>
          <a:prstGeom prst="rect">
            <a:avLst/>
          </a:prstGeom>
          <a:noFill/>
        </p:spPr>
        <p:txBody>
          <a:bodyPr wrap="square" rtlCol="0">
            <a:spAutoFit/>
          </a:bodyPr>
          <a:lstStyle/>
          <a:p>
            <a:r>
              <a:rPr lang="en-US" sz="1050" dirty="0"/>
              <a:t>By Unknown - </a:t>
            </a:r>
            <a:r>
              <a:rPr lang="en-US" sz="1050" dirty="0" err="1"/>
              <a:t>Jastrow</a:t>
            </a:r>
            <a:r>
              <a:rPr lang="en-US" sz="1050" dirty="0"/>
              <a:t> (2006), Public Domain, https://commons.wikimedia.org/w/index.php?curid=1301711</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76" y="2069432"/>
            <a:ext cx="795528" cy="2194560"/>
          </a:xfrm>
          <a:prstGeom prst="rect">
            <a:avLst/>
          </a:prstGeom>
        </p:spPr>
      </p:pic>
      <p:sp>
        <p:nvSpPr>
          <p:cNvPr id="10" name="TextBox 9"/>
          <p:cNvSpPr txBox="1"/>
          <p:nvPr/>
        </p:nvSpPr>
        <p:spPr>
          <a:xfrm>
            <a:off x="9109464" y="5751102"/>
            <a:ext cx="2156449" cy="738664"/>
          </a:xfrm>
          <a:prstGeom prst="rect">
            <a:avLst/>
          </a:prstGeom>
          <a:noFill/>
        </p:spPr>
        <p:txBody>
          <a:bodyPr wrap="square" rtlCol="0">
            <a:spAutoFit/>
          </a:bodyPr>
          <a:lstStyle/>
          <a:p>
            <a:r>
              <a:rPr lang="en-US" sz="1050" dirty="0"/>
              <a:t>By Marie-Lan Nguyen (September 2009), CC BY 2.5, https://commons.wikimedia.org/w/index.php?curid=7980353</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5928" y="2862861"/>
            <a:ext cx="1223523" cy="2802262"/>
          </a:xfrm>
          <a:prstGeom prst="rect">
            <a:avLst/>
          </a:prstGeom>
        </p:spPr>
      </p:pic>
    </p:spTree>
    <p:extLst>
      <p:ext uri="{BB962C8B-B14F-4D97-AF65-F5344CB8AC3E}">
        <p14:creationId xmlns:p14="http://schemas.microsoft.com/office/powerpoint/2010/main" val="1537807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Mystery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750" y="2899336"/>
            <a:ext cx="1460500" cy="2565400"/>
          </a:xfrm>
          <a:prstGeom prst="rect">
            <a:avLst/>
          </a:prstGeom>
        </p:spPr>
      </p:pic>
      <p:sp>
        <p:nvSpPr>
          <p:cNvPr id="14" name="TextBox 13"/>
          <p:cNvSpPr txBox="1"/>
          <p:nvPr/>
        </p:nvSpPr>
        <p:spPr>
          <a:xfrm>
            <a:off x="7250654" y="2807746"/>
            <a:ext cx="1463040" cy="369332"/>
          </a:xfrm>
          <a:prstGeom prst="rect">
            <a:avLst/>
          </a:prstGeom>
          <a:noFill/>
        </p:spPr>
        <p:txBody>
          <a:bodyPr wrap="square" rtlCol="0">
            <a:spAutoFit/>
          </a:bodyPr>
          <a:lstStyle/>
          <a:p>
            <a:r>
              <a:rPr lang="en-US" dirty="0" err="1" smtClean="0"/>
              <a:t>Semiramis</a:t>
            </a:r>
            <a:endParaRPr lang="en-US" dirty="0"/>
          </a:p>
        </p:txBody>
      </p:sp>
      <p:sp>
        <p:nvSpPr>
          <p:cNvPr id="15" name="TextBox 14"/>
          <p:cNvSpPr txBox="1"/>
          <p:nvPr/>
        </p:nvSpPr>
        <p:spPr>
          <a:xfrm>
            <a:off x="7164593" y="4733365"/>
            <a:ext cx="1118795" cy="376517"/>
          </a:xfrm>
          <a:prstGeom prst="rect">
            <a:avLst/>
          </a:prstGeom>
          <a:noFill/>
        </p:spPr>
        <p:txBody>
          <a:bodyPr wrap="square" rtlCol="0">
            <a:spAutoFit/>
          </a:bodyPr>
          <a:lstStyle/>
          <a:p>
            <a:r>
              <a:rPr lang="en-US" dirty="0" smtClean="0"/>
              <a:t>Tammuz</a:t>
            </a:r>
            <a:endParaRPr lang="en-US" dirty="0"/>
          </a:p>
        </p:txBody>
      </p:sp>
      <p:cxnSp>
        <p:nvCxnSpPr>
          <p:cNvPr id="20" name="Straight Arrow Connector 19"/>
          <p:cNvCxnSpPr>
            <a:stCxn id="15" idx="1"/>
          </p:cNvCxnSpPr>
          <p:nvPr/>
        </p:nvCxnSpPr>
        <p:spPr>
          <a:xfrm flipH="1">
            <a:off x="6336254" y="4921624"/>
            <a:ext cx="828339" cy="806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1"/>
          </p:cNvCxnSpPr>
          <p:nvPr/>
        </p:nvCxnSpPr>
        <p:spPr>
          <a:xfrm flipH="1">
            <a:off x="6545580" y="2992412"/>
            <a:ext cx="705074" cy="5661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945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Mystery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164" y="2145478"/>
            <a:ext cx="5946290" cy="4459718"/>
          </a:xfrm>
          <a:prstGeom prst="rect">
            <a:avLst/>
          </a:prstGeom>
        </p:spPr>
      </p:pic>
    </p:spTree>
    <p:extLst>
      <p:ext uri="{BB962C8B-B14F-4D97-AF65-F5344CB8AC3E}">
        <p14:creationId xmlns:p14="http://schemas.microsoft.com/office/powerpoint/2010/main" val="4214621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196936" y="5029109"/>
            <a:ext cx="1460664" cy="3622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996043" y="4584322"/>
            <a:ext cx="1375090" cy="44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793694" y="4096757"/>
            <a:ext cx="1227586" cy="48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15044" y="3629404"/>
            <a:ext cx="1406235" cy="467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39929" y="3097005"/>
            <a:ext cx="1163782" cy="53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33154" y="2512230"/>
            <a:ext cx="1163782"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r"/>
            <a:r>
              <a:rPr lang="en-US" dirty="0" smtClean="0"/>
              <a:t>Satan’s Super Kingdoms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33154" y="2512230"/>
            <a:ext cx="1163782" cy="584775"/>
          </a:xfrm>
          <a:prstGeom prst="rect">
            <a:avLst/>
          </a:prstGeom>
          <a:noFill/>
        </p:spPr>
        <p:txBody>
          <a:bodyPr wrap="square" rtlCol="0">
            <a:spAutoFit/>
          </a:bodyPr>
          <a:lstStyle/>
          <a:p>
            <a:r>
              <a:rPr lang="en-US" sz="3200" dirty="0" smtClean="0"/>
              <a:t>Egypt</a:t>
            </a:r>
            <a:endParaRPr lang="en-US" sz="3200" dirty="0"/>
          </a:p>
        </p:txBody>
      </p:sp>
      <p:sp>
        <p:nvSpPr>
          <p:cNvPr id="12" name="TextBox 11"/>
          <p:cNvSpPr txBox="1"/>
          <p:nvPr/>
        </p:nvSpPr>
        <p:spPr>
          <a:xfrm>
            <a:off x="1246909" y="3032197"/>
            <a:ext cx="1427018" cy="584775"/>
          </a:xfrm>
          <a:prstGeom prst="rect">
            <a:avLst/>
          </a:prstGeom>
          <a:noFill/>
        </p:spPr>
        <p:txBody>
          <a:bodyPr wrap="square" rtlCol="0">
            <a:spAutoFit/>
          </a:bodyPr>
          <a:lstStyle/>
          <a:p>
            <a:r>
              <a:rPr lang="en-US" sz="3200" dirty="0" smtClean="0"/>
              <a:t>Assyria</a:t>
            </a:r>
            <a:endParaRPr lang="en-US" sz="3200" dirty="0"/>
          </a:p>
        </p:txBody>
      </p:sp>
      <p:sp>
        <p:nvSpPr>
          <p:cNvPr id="13" name="TextBox 12"/>
          <p:cNvSpPr txBox="1"/>
          <p:nvPr/>
        </p:nvSpPr>
        <p:spPr>
          <a:xfrm>
            <a:off x="1529441" y="3570692"/>
            <a:ext cx="1577439" cy="584775"/>
          </a:xfrm>
          <a:prstGeom prst="rect">
            <a:avLst/>
          </a:prstGeom>
          <a:noFill/>
        </p:spPr>
        <p:txBody>
          <a:bodyPr wrap="square" rtlCol="0">
            <a:spAutoFit/>
          </a:bodyPr>
          <a:lstStyle/>
          <a:p>
            <a:r>
              <a:rPr lang="en-US" sz="3200" dirty="0" smtClean="0"/>
              <a:t>Babylon</a:t>
            </a:r>
            <a:endParaRPr lang="en-US" sz="3200" dirty="0"/>
          </a:p>
        </p:txBody>
      </p:sp>
      <p:sp>
        <p:nvSpPr>
          <p:cNvPr id="14" name="TextBox 13"/>
          <p:cNvSpPr txBox="1"/>
          <p:nvPr/>
        </p:nvSpPr>
        <p:spPr>
          <a:xfrm>
            <a:off x="1793695" y="3999547"/>
            <a:ext cx="1227586" cy="584775"/>
          </a:xfrm>
          <a:prstGeom prst="rect">
            <a:avLst/>
          </a:prstGeom>
          <a:noFill/>
        </p:spPr>
        <p:txBody>
          <a:bodyPr wrap="square" rtlCol="0">
            <a:spAutoFit/>
          </a:bodyPr>
          <a:lstStyle/>
          <a:p>
            <a:r>
              <a:rPr lang="en-US" sz="3200" dirty="0" smtClean="0"/>
              <a:t>Persia</a:t>
            </a:r>
            <a:endParaRPr lang="en-US" sz="3200" dirty="0"/>
          </a:p>
        </p:txBody>
      </p:sp>
      <p:sp>
        <p:nvSpPr>
          <p:cNvPr id="15" name="TextBox 14"/>
          <p:cNvSpPr txBox="1"/>
          <p:nvPr/>
        </p:nvSpPr>
        <p:spPr>
          <a:xfrm>
            <a:off x="1996043" y="4468084"/>
            <a:ext cx="1577439" cy="584775"/>
          </a:xfrm>
          <a:prstGeom prst="rect">
            <a:avLst/>
          </a:prstGeom>
          <a:noFill/>
        </p:spPr>
        <p:txBody>
          <a:bodyPr wrap="square" rtlCol="0">
            <a:spAutoFit/>
          </a:bodyPr>
          <a:lstStyle/>
          <a:p>
            <a:r>
              <a:rPr lang="en-US" sz="3200" dirty="0" smtClean="0"/>
              <a:t>Greece</a:t>
            </a:r>
            <a:endParaRPr lang="en-US" sz="3200" dirty="0"/>
          </a:p>
        </p:txBody>
      </p:sp>
      <p:sp>
        <p:nvSpPr>
          <p:cNvPr id="16" name="TextBox 15"/>
          <p:cNvSpPr txBox="1"/>
          <p:nvPr/>
        </p:nvSpPr>
        <p:spPr>
          <a:xfrm>
            <a:off x="2232561" y="4899459"/>
            <a:ext cx="1577439" cy="584775"/>
          </a:xfrm>
          <a:prstGeom prst="rect">
            <a:avLst/>
          </a:prstGeom>
          <a:noFill/>
        </p:spPr>
        <p:txBody>
          <a:bodyPr wrap="square" rtlCol="0">
            <a:spAutoFit/>
          </a:bodyPr>
          <a:lstStyle/>
          <a:p>
            <a:r>
              <a:rPr lang="en-US" sz="3200" dirty="0" smtClean="0"/>
              <a:t>Rome</a:t>
            </a:r>
            <a:endParaRPr lang="en-US" sz="3200" dirty="0"/>
          </a:p>
        </p:txBody>
      </p:sp>
      <p:sp>
        <p:nvSpPr>
          <p:cNvPr id="17" name="TextBox 16"/>
          <p:cNvSpPr txBox="1"/>
          <p:nvPr/>
        </p:nvSpPr>
        <p:spPr>
          <a:xfrm>
            <a:off x="2432461" y="5296746"/>
            <a:ext cx="1577439" cy="584775"/>
          </a:xfrm>
          <a:prstGeom prst="rect">
            <a:avLst/>
          </a:prstGeom>
          <a:noFill/>
        </p:spPr>
        <p:txBody>
          <a:bodyPr wrap="square" rtlCol="0">
            <a:spAutoFit/>
          </a:bodyPr>
          <a:lstStyle/>
          <a:p>
            <a:r>
              <a:rPr lang="en-US" sz="3200" dirty="0" smtClean="0"/>
              <a:t>Rome II</a:t>
            </a:r>
            <a:endParaRPr lang="en-US" sz="3200" dirty="0"/>
          </a:p>
        </p:txBody>
      </p:sp>
      <p:sp>
        <p:nvSpPr>
          <p:cNvPr id="25" name="TextBox 24"/>
          <p:cNvSpPr txBox="1"/>
          <p:nvPr/>
        </p:nvSpPr>
        <p:spPr>
          <a:xfrm>
            <a:off x="5130140" y="3032197"/>
            <a:ext cx="2315689" cy="523220"/>
          </a:xfrm>
          <a:prstGeom prst="rect">
            <a:avLst/>
          </a:prstGeom>
          <a:noFill/>
        </p:spPr>
        <p:txBody>
          <a:bodyPr wrap="square" rtlCol="0">
            <a:spAutoFit/>
          </a:bodyPr>
          <a:lstStyle/>
          <a:p>
            <a:r>
              <a:rPr lang="en-US" sz="2800" dirty="0" smtClean="0"/>
              <a:t>Five are fallen,</a:t>
            </a:r>
            <a:endParaRPr lang="en-US" sz="2800" dirty="0"/>
          </a:p>
        </p:txBody>
      </p:sp>
      <p:sp>
        <p:nvSpPr>
          <p:cNvPr id="26" name="TextBox 25"/>
          <p:cNvSpPr txBox="1"/>
          <p:nvPr/>
        </p:nvSpPr>
        <p:spPr>
          <a:xfrm>
            <a:off x="5130140" y="4866090"/>
            <a:ext cx="2897579" cy="523220"/>
          </a:xfrm>
          <a:prstGeom prst="rect">
            <a:avLst/>
          </a:prstGeom>
          <a:noFill/>
        </p:spPr>
        <p:txBody>
          <a:bodyPr wrap="square" rtlCol="0">
            <a:spAutoFit/>
          </a:bodyPr>
          <a:lstStyle/>
          <a:p>
            <a:r>
              <a:rPr lang="en-US" sz="2800" dirty="0" smtClean="0"/>
              <a:t>and one is</a:t>
            </a:r>
            <a:endParaRPr lang="en-US" sz="2800" dirty="0"/>
          </a:p>
        </p:txBody>
      </p:sp>
      <p:sp>
        <p:nvSpPr>
          <p:cNvPr id="27" name="TextBox 26"/>
          <p:cNvSpPr txBox="1"/>
          <p:nvPr/>
        </p:nvSpPr>
        <p:spPr>
          <a:xfrm>
            <a:off x="5130140" y="5391397"/>
            <a:ext cx="3123211" cy="954107"/>
          </a:xfrm>
          <a:prstGeom prst="rect">
            <a:avLst/>
          </a:prstGeom>
          <a:noFill/>
        </p:spPr>
        <p:txBody>
          <a:bodyPr wrap="square" rtlCol="0">
            <a:spAutoFit/>
          </a:bodyPr>
          <a:lstStyle/>
          <a:p>
            <a:r>
              <a:rPr lang="en-US" sz="2800" dirty="0" smtClean="0"/>
              <a:t>The other is not yet come.</a:t>
            </a:r>
            <a:endParaRPr lang="en-US" sz="2800" dirty="0"/>
          </a:p>
        </p:txBody>
      </p:sp>
    </p:spTree>
    <p:extLst>
      <p:ext uri="{BB962C8B-B14F-4D97-AF65-F5344CB8AC3E}">
        <p14:creationId xmlns:p14="http://schemas.microsoft.com/office/powerpoint/2010/main" val="2794336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26" presetClass="emph" presetSubtype="0" fill="hold" grpId="1" nodeType="with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par>
                                <p:cTn id="18" presetID="26" presetClass="emph" presetSubtype="0" fill="hold" grpId="1" nodeType="withEffect">
                                  <p:stCondLst>
                                    <p:cond delay="0"/>
                                  </p:stCondLst>
                                  <p:childTnLst>
                                    <p:animEffect transition="out" filter="fade">
                                      <p:cBhvr>
                                        <p:cTn id="19" dur="500" tmFilter="0, 0; .2, .5; .8, .5; 1, 0"/>
                                        <p:tgtEl>
                                          <p:spTgt spid="23"/>
                                        </p:tgtEl>
                                      </p:cBhvr>
                                    </p:animEffect>
                                    <p:animScale>
                                      <p:cBhvr>
                                        <p:cTn id="20" dur="250" autoRev="1" fill="hold"/>
                                        <p:tgtEl>
                                          <p:spTgt spid="23"/>
                                        </p:tgtEl>
                                      </p:cBhvr>
                                      <p:by x="105000" y="105000"/>
                                    </p:animScale>
                                  </p:childTnLst>
                                </p:cTn>
                              </p:par>
                              <p:par>
                                <p:cTn id="21" presetID="26" presetClass="emph" presetSubtype="0" fill="hold" grpId="1"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26" presetClass="emph" presetSubtype="0" fill="hold" grpId="1" nodeType="withEffect">
                                  <p:stCondLst>
                                    <p:cond delay="0"/>
                                  </p:stCondLst>
                                  <p:childTnLst>
                                    <p:animEffect transition="out" filter="fade">
                                      <p:cBhvr>
                                        <p:cTn id="28" dur="500" tmFilter="0, 0; .2, .5; .8, .5; 1, 0"/>
                                        <p:tgtEl>
                                          <p:spTgt spid="19"/>
                                        </p:tgtEl>
                                      </p:cBhvr>
                                    </p:animEffect>
                                    <p:animScale>
                                      <p:cBhvr>
                                        <p:cTn id="29" dur="250" autoRev="1" fill="hold"/>
                                        <p:tgtEl>
                                          <p:spTgt spid="19"/>
                                        </p:tgtEl>
                                      </p:cBhvr>
                                      <p:by x="105000" y="105000"/>
                                    </p:animScale>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26" presetClass="emph" presetSubtype="0" fill="hold" grpId="1"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3" grpId="0" animBg="1"/>
      <p:bldP spid="23" grpId="1" animBg="1"/>
      <p:bldP spid="22" grpId="0" animBg="1"/>
      <p:bldP spid="22" grpId="1" animBg="1"/>
      <p:bldP spid="20" grpId="0" animBg="1"/>
      <p:bldP spid="20" grpId="1" animBg="1"/>
      <p:bldP spid="19" grpId="0" animBg="1"/>
      <p:bldP spid="19" grpId="1" animBg="1"/>
      <p:bldP spid="10" grpId="0" animBg="1"/>
      <p:bldP spid="10" grpId="1" animBg="1"/>
      <p:bldP spid="25" grpId="0"/>
      <p:bldP spid="26" grpId="0"/>
      <p:bldP spid="27"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32561" y="4899459"/>
            <a:ext cx="1577439" cy="584775"/>
          </a:xfrm>
          <a:prstGeom prst="rect">
            <a:avLst/>
          </a:prstGeom>
          <a:noFill/>
        </p:spPr>
        <p:txBody>
          <a:bodyPr wrap="square" rtlCol="0">
            <a:spAutoFit/>
          </a:bodyPr>
          <a:lstStyle/>
          <a:p>
            <a:r>
              <a:rPr lang="en-US" sz="3200" dirty="0" smtClean="0"/>
              <a:t>Rome</a:t>
            </a:r>
            <a:endParaRPr lang="en-US" sz="3200" dirty="0"/>
          </a:p>
        </p:txBody>
      </p:sp>
      <p:sp>
        <p:nvSpPr>
          <p:cNvPr id="15" name="TextBox 14"/>
          <p:cNvSpPr txBox="1"/>
          <p:nvPr/>
        </p:nvSpPr>
        <p:spPr>
          <a:xfrm>
            <a:off x="1996043" y="4468084"/>
            <a:ext cx="1577439" cy="584775"/>
          </a:xfrm>
          <a:prstGeom prst="rect">
            <a:avLst/>
          </a:prstGeom>
          <a:noFill/>
        </p:spPr>
        <p:txBody>
          <a:bodyPr wrap="square" rtlCol="0">
            <a:spAutoFit/>
          </a:bodyPr>
          <a:lstStyle/>
          <a:p>
            <a:r>
              <a:rPr lang="en-US" sz="3200" dirty="0" smtClean="0"/>
              <a:t>Greece</a:t>
            </a:r>
            <a:endParaRPr lang="en-US" sz="3200" dirty="0"/>
          </a:p>
        </p:txBody>
      </p:sp>
      <p:sp>
        <p:nvSpPr>
          <p:cNvPr id="14" name="TextBox 13"/>
          <p:cNvSpPr txBox="1"/>
          <p:nvPr/>
        </p:nvSpPr>
        <p:spPr>
          <a:xfrm>
            <a:off x="1793695" y="3999547"/>
            <a:ext cx="1227586" cy="584775"/>
          </a:xfrm>
          <a:prstGeom prst="rect">
            <a:avLst/>
          </a:prstGeom>
          <a:noFill/>
        </p:spPr>
        <p:txBody>
          <a:bodyPr wrap="square" rtlCol="0">
            <a:spAutoFit/>
          </a:bodyPr>
          <a:lstStyle/>
          <a:p>
            <a:r>
              <a:rPr lang="en-US" sz="3200" dirty="0" smtClean="0"/>
              <a:t>Persia</a:t>
            </a:r>
            <a:endParaRPr lang="en-US" sz="3200" dirty="0"/>
          </a:p>
        </p:txBody>
      </p:sp>
      <p:sp>
        <p:nvSpPr>
          <p:cNvPr id="13" name="TextBox 12"/>
          <p:cNvSpPr txBox="1"/>
          <p:nvPr/>
        </p:nvSpPr>
        <p:spPr>
          <a:xfrm>
            <a:off x="1529441" y="3570692"/>
            <a:ext cx="1577439" cy="584775"/>
          </a:xfrm>
          <a:prstGeom prst="rect">
            <a:avLst/>
          </a:prstGeom>
          <a:noFill/>
        </p:spPr>
        <p:txBody>
          <a:bodyPr wrap="square" rtlCol="0">
            <a:spAutoFit/>
          </a:bodyPr>
          <a:lstStyle/>
          <a:p>
            <a:r>
              <a:rPr lang="en-US" sz="3200" dirty="0" smtClean="0"/>
              <a:t>Babylon</a:t>
            </a:r>
            <a:endParaRPr lang="en-US" sz="3200" dirty="0"/>
          </a:p>
        </p:txBody>
      </p:sp>
      <p:sp>
        <p:nvSpPr>
          <p:cNvPr id="6" name="TextBox 5"/>
          <p:cNvSpPr txBox="1"/>
          <p:nvPr/>
        </p:nvSpPr>
        <p:spPr>
          <a:xfrm>
            <a:off x="1033154" y="2512230"/>
            <a:ext cx="1163782" cy="584775"/>
          </a:xfrm>
          <a:prstGeom prst="rect">
            <a:avLst/>
          </a:prstGeom>
          <a:noFill/>
        </p:spPr>
        <p:txBody>
          <a:bodyPr wrap="square" rtlCol="0">
            <a:spAutoFit/>
          </a:bodyPr>
          <a:lstStyle/>
          <a:p>
            <a:r>
              <a:rPr lang="en-US" sz="3200" dirty="0" smtClean="0"/>
              <a:t>Egypt</a:t>
            </a:r>
            <a:endParaRPr lang="en-US" sz="3200" dirty="0"/>
          </a:p>
        </p:txBody>
      </p:sp>
      <p:sp>
        <p:nvSpPr>
          <p:cNvPr id="2" name="Title 1"/>
          <p:cNvSpPr>
            <a:spLocks noGrp="1"/>
          </p:cNvSpPr>
          <p:nvPr>
            <p:ph type="title"/>
          </p:nvPr>
        </p:nvSpPr>
        <p:spPr/>
        <p:txBody>
          <a:bodyPr/>
          <a:lstStyle/>
          <a:p>
            <a:pPr algn="r"/>
            <a:r>
              <a:rPr lang="en-US" dirty="0"/>
              <a:t>Satan’s Super Kingdoms</a:t>
            </a:r>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17</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46909" y="3032197"/>
            <a:ext cx="1427018" cy="584775"/>
          </a:xfrm>
          <a:prstGeom prst="rect">
            <a:avLst/>
          </a:prstGeom>
          <a:noFill/>
        </p:spPr>
        <p:txBody>
          <a:bodyPr wrap="square" rtlCol="0">
            <a:spAutoFit/>
          </a:bodyPr>
          <a:lstStyle/>
          <a:p>
            <a:r>
              <a:rPr lang="en-US" sz="3200" dirty="0" smtClean="0"/>
              <a:t>Assyria</a:t>
            </a:r>
            <a:endParaRPr lang="en-US" sz="3200" dirty="0"/>
          </a:p>
        </p:txBody>
      </p:sp>
      <p:sp>
        <p:nvSpPr>
          <p:cNvPr id="17" name="TextBox 16"/>
          <p:cNvSpPr txBox="1"/>
          <p:nvPr/>
        </p:nvSpPr>
        <p:spPr>
          <a:xfrm>
            <a:off x="2432461" y="5296746"/>
            <a:ext cx="1577439" cy="584775"/>
          </a:xfrm>
          <a:prstGeom prst="rect">
            <a:avLst/>
          </a:prstGeom>
          <a:noFill/>
        </p:spPr>
        <p:txBody>
          <a:bodyPr wrap="square" rtlCol="0">
            <a:spAutoFit/>
          </a:bodyPr>
          <a:lstStyle/>
          <a:p>
            <a:r>
              <a:rPr lang="en-US" sz="3200" dirty="0" smtClean="0"/>
              <a:t>Rome II</a:t>
            </a:r>
            <a:endParaRPr lang="en-US" sz="3200" dirty="0"/>
          </a:p>
        </p:txBody>
      </p:sp>
      <p:sp>
        <p:nvSpPr>
          <p:cNvPr id="25" name="TextBox 24"/>
          <p:cNvSpPr txBox="1"/>
          <p:nvPr/>
        </p:nvSpPr>
        <p:spPr>
          <a:xfrm>
            <a:off x="4738255" y="2339699"/>
            <a:ext cx="6317672" cy="954107"/>
          </a:xfrm>
          <a:prstGeom prst="rect">
            <a:avLst/>
          </a:prstGeom>
          <a:noFill/>
        </p:spPr>
        <p:txBody>
          <a:bodyPr wrap="square" rtlCol="0">
            <a:spAutoFit/>
          </a:bodyPr>
          <a:lstStyle/>
          <a:p>
            <a:r>
              <a:rPr lang="en-US" sz="2800" dirty="0" smtClean="0"/>
              <a:t>And the beast that was, and is not, even he is the eighth.</a:t>
            </a:r>
            <a:endParaRPr lang="en-US" sz="2800" dirty="0"/>
          </a:p>
        </p:txBody>
      </p:sp>
      <p:sp>
        <p:nvSpPr>
          <p:cNvPr id="4" name="TextBox 3"/>
          <p:cNvSpPr txBox="1"/>
          <p:nvPr/>
        </p:nvSpPr>
        <p:spPr>
          <a:xfrm>
            <a:off x="4868883" y="4584322"/>
            <a:ext cx="6068291" cy="954107"/>
          </a:xfrm>
          <a:prstGeom prst="rect">
            <a:avLst/>
          </a:prstGeom>
          <a:noFill/>
        </p:spPr>
        <p:txBody>
          <a:bodyPr wrap="square" rtlCol="0">
            <a:spAutoFit/>
          </a:bodyPr>
          <a:lstStyle/>
          <a:p>
            <a:r>
              <a:rPr lang="en-US" sz="2800" dirty="0" smtClean="0"/>
              <a:t>All of these have made a return except one.</a:t>
            </a:r>
            <a:endParaRPr lang="en-US" sz="2800" dirty="0"/>
          </a:p>
        </p:txBody>
      </p:sp>
    </p:spTree>
    <p:extLst>
      <p:ext uri="{BB962C8B-B14F-4D97-AF65-F5344CB8AC3E}">
        <p14:creationId xmlns:p14="http://schemas.microsoft.com/office/powerpoint/2010/main" val="801232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3"/>
                                        </p:tgtEl>
                                        <p:attrNameLst>
                                          <p:attrName>style.color</p:attrName>
                                        </p:attrNameLst>
                                      </p:cBhvr>
                                      <p:to>
                                        <p:clrVal>
                                          <a:schemeClr val="accent2"/>
                                        </p:clrVal>
                                      </p:to>
                                    </p:set>
                                    <p:set>
                                      <p:cBhvr>
                                        <p:cTn id="13" dur="500" fill="hold"/>
                                        <p:tgtEl>
                                          <p:spTgt spid="13"/>
                                        </p:tgtEl>
                                        <p:attrNameLst>
                                          <p:attrName>fillcolor</p:attrName>
                                        </p:attrNameLst>
                                      </p:cBhvr>
                                      <p:to>
                                        <p:clrVal>
                                          <a:schemeClr val="accent2"/>
                                        </p:clrVal>
                                      </p:to>
                                    </p:set>
                                    <p:set>
                                      <p:cBhvr>
                                        <p:cTn id="14" dur="500" fill="hold"/>
                                        <p:tgtEl>
                                          <p:spTgt spid="1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14"/>
                                        </p:tgtEl>
                                        <p:attrNameLst>
                                          <p:attrName>style.color</p:attrName>
                                        </p:attrNameLst>
                                      </p:cBhvr>
                                      <p:to>
                                        <p:clrVal>
                                          <a:schemeClr val="accent2"/>
                                        </p:clrVal>
                                      </p:to>
                                    </p:set>
                                    <p:set>
                                      <p:cBhvr>
                                        <p:cTn id="19" dur="500" fill="hold"/>
                                        <p:tgtEl>
                                          <p:spTgt spid="14"/>
                                        </p:tgtEl>
                                        <p:attrNameLst>
                                          <p:attrName>fillcolor</p:attrName>
                                        </p:attrNameLst>
                                      </p:cBhvr>
                                      <p:to>
                                        <p:clrVal>
                                          <a:schemeClr val="accent2"/>
                                        </p:clrVal>
                                      </p:to>
                                    </p:set>
                                    <p:set>
                                      <p:cBhvr>
                                        <p:cTn id="20" dur="500" fill="hold"/>
                                        <p:tgtEl>
                                          <p:spTgt spid="14"/>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15"/>
                                        </p:tgtEl>
                                        <p:attrNameLst>
                                          <p:attrName>style.color</p:attrName>
                                        </p:attrNameLst>
                                      </p:cBhvr>
                                      <p:to>
                                        <p:clrVal>
                                          <a:schemeClr val="accent2"/>
                                        </p:clrVal>
                                      </p:to>
                                    </p:set>
                                    <p:set>
                                      <p:cBhvr>
                                        <p:cTn id="25" dur="500" fill="hold"/>
                                        <p:tgtEl>
                                          <p:spTgt spid="15"/>
                                        </p:tgtEl>
                                        <p:attrNameLst>
                                          <p:attrName>fillcolor</p:attrName>
                                        </p:attrNameLst>
                                      </p:cBhvr>
                                      <p:to>
                                        <p:clrVal>
                                          <a:schemeClr val="accent2"/>
                                        </p:clrVal>
                                      </p:to>
                                    </p:set>
                                    <p:set>
                                      <p:cBhvr>
                                        <p:cTn id="26" dur="500" fill="hold"/>
                                        <p:tgtEl>
                                          <p:spTgt spid="15"/>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16"/>
                                        </p:tgtEl>
                                        <p:attrNameLst>
                                          <p:attrName>style.color</p:attrName>
                                        </p:attrNameLst>
                                      </p:cBhvr>
                                      <p:to>
                                        <p:clrVal>
                                          <a:schemeClr val="accent2"/>
                                        </p:clrVal>
                                      </p:to>
                                    </p:set>
                                    <p:set>
                                      <p:cBhvr>
                                        <p:cTn id="31" dur="500" fill="hold"/>
                                        <p:tgtEl>
                                          <p:spTgt spid="16"/>
                                        </p:tgtEl>
                                        <p:attrNameLst>
                                          <p:attrName>fillcolor</p:attrName>
                                        </p:attrNameLst>
                                      </p:cBhvr>
                                      <p:to>
                                        <p:clrVal>
                                          <a:schemeClr val="accent2"/>
                                        </p:clrVal>
                                      </p:to>
                                    </p:set>
                                    <p:set>
                                      <p:cBhvr>
                                        <p:cTn id="32" dur="500" fill="hold"/>
                                        <p:tgtEl>
                                          <p:spTgt spid="16"/>
                                        </p:tgtEl>
                                        <p:attrNameLst>
                                          <p:attrName>fill.type</p:attrName>
                                        </p:attrNameLst>
                                      </p:cBhvr>
                                      <p:to>
                                        <p:strVal val="solid"/>
                                      </p:to>
                                    </p:set>
                                  </p:childTnLst>
                                </p:cTn>
                              </p:par>
                              <p:par>
                                <p:cTn id="33" presetID="16" presetClass="emph" presetSubtype="0" fill="hold" grpId="0" nodeType="withEffect">
                                  <p:stCondLst>
                                    <p:cond delay="0"/>
                                  </p:stCondLst>
                                  <p:iterate type="lt">
                                    <p:tmPct val="4000"/>
                                  </p:iterate>
                                  <p:childTnLst>
                                    <p:set>
                                      <p:cBhvr override="childStyle">
                                        <p:cTn id="34" dur="500" fill="hold"/>
                                        <p:tgtEl>
                                          <p:spTgt spid="17"/>
                                        </p:tgtEl>
                                        <p:attrNameLst>
                                          <p:attrName>style.color</p:attrName>
                                        </p:attrNameLst>
                                      </p:cBhvr>
                                      <p:to>
                                        <p:clrVal>
                                          <a:schemeClr val="accent2"/>
                                        </p:clrVal>
                                      </p:to>
                                    </p:set>
                                    <p:set>
                                      <p:cBhvr>
                                        <p:cTn id="35" dur="500" fill="hold"/>
                                        <p:tgtEl>
                                          <p:spTgt spid="17"/>
                                        </p:tgtEl>
                                        <p:attrNameLst>
                                          <p:attrName>fillcolor</p:attrName>
                                        </p:attrNameLst>
                                      </p:cBhvr>
                                      <p:to>
                                        <p:clrVal>
                                          <a:schemeClr val="accent2"/>
                                        </p:clrVal>
                                      </p:to>
                                    </p:set>
                                    <p:set>
                                      <p:cBhvr>
                                        <p:cTn id="36"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4" grpId="0"/>
      <p:bldP spid="13" grpId="0"/>
      <p:bldP spid="6" grpId="0"/>
      <p:bldP spid="17"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Fall of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964" y="2423384"/>
            <a:ext cx="5094443" cy="3170592"/>
          </a:xfrm>
          <a:prstGeom prst="rect">
            <a:avLst/>
          </a:prstGeom>
        </p:spPr>
      </p:pic>
    </p:spTree>
    <p:extLst>
      <p:ext uri="{BB962C8B-B14F-4D97-AF65-F5344CB8AC3E}">
        <p14:creationId xmlns:p14="http://schemas.microsoft.com/office/powerpoint/2010/main" val="44651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Fall of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8146" y="5505279"/>
            <a:ext cx="10412837" cy="923330"/>
          </a:xfrm>
          <a:prstGeom prst="rect">
            <a:avLst/>
          </a:prstGeom>
          <a:noFill/>
        </p:spPr>
        <p:txBody>
          <a:bodyPr wrap="square" rtlCol="0">
            <a:spAutoFit/>
          </a:bodyPr>
          <a:lstStyle/>
          <a:p>
            <a:r>
              <a:rPr lang="en-US" dirty="0"/>
              <a:t>Where the plain sense of Scripture makes common sense, seek no other sense; therefore take every word at its primary, ordinary, usual, literal meaning unless the facts of the immediate text clearly indicate otherwise</a:t>
            </a:r>
            <a:r>
              <a:rPr lang="en-US" dirty="0" smtClean="0"/>
              <a:t>.”</a:t>
            </a:r>
          </a:p>
          <a:p>
            <a:r>
              <a:rPr lang="en-US" dirty="0" smtClean="0"/>
              <a:t>Dr. David L. Cooper, The Golden Rule of interpretation</a:t>
            </a:r>
            <a:endParaRPr lang="en-US" dirty="0"/>
          </a:p>
        </p:txBody>
      </p:sp>
      <p:sp>
        <p:nvSpPr>
          <p:cNvPr id="9" name="TextBox 8"/>
          <p:cNvSpPr txBox="1"/>
          <p:nvPr/>
        </p:nvSpPr>
        <p:spPr>
          <a:xfrm rot="20455320">
            <a:off x="1645919" y="2805939"/>
            <a:ext cx="2283169" cy="584775"/>
          </a:xfrm>
          <a:prstGeom prst="rect">
            <a:avLst/>
          </a:prstGeom>
          <a:noFill/>
        </p:spPr>
        <p:txBody>
          <a:bodyPr wrap="square" rtlCol="0">
            <a:spAutoFit/>
          </a:bodyPr>
          <a:lstStyle/>
          <a:p>
            <a:r>
              <a:rPr lang="en-US" sz="3200" dirty="0" smtClean="0"/>
              <a:t>America?</a:t>
            </a:r>
            <a:endParaRPr lang="en-US" sz="3200" dirty="0"/>
          </a:p>
        </p:txBody>
      </p:sp>
      <p:sp>
        <p:nvSpPr>
          <p:cNvPr id="10" name="TextBox 9"/>
          <p:cNvSpPr txBox="1"/>
          <p:nvPr/>
        </p:nvSpPr>
        <p:spPr>
          <a:xfrm>
            <a:off x="4367605" y="2436607"/>
            <a:ext cx="1764254" cy="584775"/>
          </a:xfrm>
          <a:prstGeom prst="rect">
            <a:avLst/>
          </a:prstGeom>
          <a:noFill/>
        </p:spPr>
        <p:txBody>
          <a:bodyPr wrap="square" rtlCol="0">
            <a:spAutoFit/>
          </a:bodyPr>
          <a:lstStyle/>
          <a:p>
            <a:r>
              <a:rPr lang="en-US" sz="3200" dirty="0" smtClean="0"/>
              <a:t>Rome?</a:t>
            </a:r>
            <a:endParaRPr lang="en-US" sz="3200" dirty="0"/>
          </a:p>
        </p:txBody>
      </p:sp>
      <p:sp>
        <p:nvSpPr>
          <p:cNvPr id="12" name="TextBox 11"/>
          <p:cNvSpPr txBox="1"/>
          <p:nvPr/>
        </p:nvSpPr>
        <p:spPr>
          <a:xfrm rot="1169144">
            <a:off x="6133272" y="2805939"/>
            <a:ext cx="3356386" cy="584775"/>
          </a:xfrm>
          <a:prstGeom prst="rect">
            <a:avLst/>
          </a:prstGeom>
          <a:noFill/>
        </p:spPr>
        <p:txBody>
          <a:bodyPr wrap="square" rtlCol="0">
            <a:spAutoFit/>
          </a:bodyPr>
          <a:lstStyle/>
          <a:p>
            <a:r>
              <a:rPr lang="en-US" sz="3200" dirty="0" smtClean="0"/>
              <a:t>Babylon?</a:t>
            </a:r>
            <a:endParaRPr lang="en-US" sz="3200" dirty="0"/>
          </a:p>
        </p:txBody>
      </p:sp>
    </p:spTree>
    <p:extLst>
      <p:ext uri="{BB962C8B-B14F-4D97-AF65-F5344CB8AC3E}">
        <p14:creationId xmlns:p14="http://schemas.microsoft.com/office/powerpoint/2010/main" val="3544492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13" name="TextBox 12"/>
          <p:cNvSpPr txBox="1"/>
          <p:nvPr/>
        </p:nvSpPr>
        <p:spPr>
          <a:xfrm>
            <a:off x="818147" y="2390274"/>
            <a:ext cx="5149516" cy="1569660"/>
          </a:xfrm>
          <a:prstGeom prst="rect">
            <a:avLst/>
          </a:prstGeom>
          <a:noFill/>
        </p:spPr>
        <p:txBody>
          <a:bodyPr wrap="square" rtlCol="0">
            <a:spAutoFit/>
          </a:bodyPr>
          <a:lstStyle/>
          <a:p>
            <a:r>
              <a:rPr lang="en-US" sz="2400" dirty="0" smtClean="0"/>
              <a:t>Who is the Desired one?</a:t>
            </a:r>
          </a:p>
          <a:p>
            <a:r>
              <a:rPr lang="en-US" sz="2400" dirty="0" smtClean="0"/>
              <a:t>Is Jesus speaking of God, Himself or you?</a:t>
            </a:r>
          </a:p>
          <a:p>
            <a:r>
              <a:rPr lang="en-US" sz="2400" smtClean="0"/>
              <a:t>Read Ephesians 1 &amp; 2.</a:t>
            </a:r>
            <a:endParaRPr lang="en-US" sz="2400" dirty="0" smtClean="0"/>
          </a:p>
        </p:txBody>
      </p:sp>
      <p:sp>
        <p:nvSpPr>
          <p:cNvPr id="5" name="TextBox 4"/>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Tree>
    <p:extLst>
      <p:ext uri="{BB962C8B-B14F-4D97-AF65-F5344CB8AC3E}">
        <p14:creationId xmlns:p14="http://schemas.microsoft.com/office/powerpoint/2010/main" val="4133041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Fall of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550024" y="2377441"/>
            <a:ext cx="4690334" cy="461665"/>
          </a:xfrm>
          <a:prstGeom prst="rect">
            <a:avLst/>
          </a:prstGeom>
          <a:noFill/>
        </p:spPr>
        <p:txBody>
          <a:bodyPr wrap="square" rtlCol="0">
            <a:spAutoFit/>
          </a:bodyPr>
          <a:lstStyle/>
          <a:p>
            <a:r>
              <a:rPr lang="en-US" sz="2400" dirty="0" smtClean="0"/>
              <a:t>Fall of Babylon vs. Doom of Babylon</a:t>
            </a:r>
            <a:endParaRPr lang="en-US" sz="2400" dirty="0"/>
          </a:p>
        </p:txBody>
      </p:sp>
      <p:sp>
        <p:nvSpPr>
          <p:cNvPr id="5" name="TextBox 4"/>
          <p:cNvSpPr txBox="1"/>
          <p:nvPr/>
        </p:nvSpPr>
        <p:spPr>
          <a:xfrm>
            <a:off x="968188" y="2947595"/>
            <a:ext cx="4141694" cy="646331"/>
          </a:xfrm>
          <a:prstGeom prst="rect">
            <a:avLst/>
          </a:prstGeom>
          <a:noFill/>
        </p:spPr>
        <p:txBody>
          <a:bodyPr wrap="square" rtlCol="0">
            <a:spAutoFit/>
          </a:bodyPr>
          <a:lstStyle/>
          <a:p>
            <a:r>
              <a:rPr lang="en-US" dirty="0" smtClean="0"/>
              <a:t>Nimrod built Babylon as the center of his rebellion against God. – Gen 11</a:t>
            </a:r>
            <a:endParaRPr lang="en-US" dirty="0"/>
          </a:p>
        </p:txBody>
      </p:sp>
      <p:sp>
        <p:nvSpPr>
          <p:cNvPr id="6" name="TextBox 5"/>
          <p:cNvSpPr txBox="1"/>
          <p:nvPr/>
        </p:nvSpPr>
        <p:spPr>
          <a:xfrm>
            <a:off x="968188" y="3775933"/>
            <a:ext cx="4141694" cy="646331"/>
          </a:xfrm>
          <a:prstGeom prst="rect">
            <a:avLst/>
          </a:prstGeom>
          <a:noFill/>
        </p:spPr>
        <p:txBody>
          <a:bodyPr wrap="square" rtlCol="0">
            <a:spAutoFit/>
          </a:bodyPr>
          <a:lstStyle/>
          <a:p>
            <a:r>
              <a:rPr lang="en-US" dirty="0" smtClean="0"/>
              <a:t>Oct 12, 539 BC – Cyrus’ general captures Babylon without a fight. – Dan 5</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267" y="4422264"/>
            <a:ext cx="4155949" cy="53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68188" y="5445197"/>
            <a:ext cx="4141694" cy="923330"/>
          </a:xfrm>
          <a:prstGeom prst="rect">
            <a:avLst/>
          </a:prstGeom>
          <a:noFill/>
        </p:spPr>
        <p:txBody>
          <a:bodyPr wrap="square" rtlCol="0">
            <a:spAutoFit/>
          </a:bodyPr>
          <a:lstStyle/>
          <a:p>
            <a:r>
              <a:rPr lang="en-US" dirty="0" smtClean="0"/>
              <a:t>Daniel presents a personal letter to Cyrus which was written to him over 150 years before Cyrus was born. – Isaiah 44</a:t>
            </a:r>
            <a:endParaRPr lang="en-US" dirty="0"/>
          </a:p>
        </p:txBody>
      </p:sp>
      <p:cxnSp>
        <p:nvCxnSpPr>
          <p:cNvPr id="15" name="Straight Connector 14"/>
          <p:cNvCxnSpPr/>
          <p:nvPr/>
        </p:nvCxnSpPr>
        <p:spPr>
          <a:xfrm>
            <a:off x="5895191" y="2947595"/>
            <a:ext cx="0" cy="3420932"/>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39435" y="3044414"/>
            <a:ext cx="4410636" cy="923330"/>
          </a:xfrm>
          <a:prstGeom prst="rect">
            <a:avLst/>
          </a:prstGeom>
          <a:noFill/>
        </p:spPr>
        <p:txBody>
          <a:bodyPr wrap="square" rtlCol="0">
            <a:spAutoFit/>
          </a:bodyPr>
          <a:lstStyle/>
          <a:p>
            <a:r>
              <a:rPr lang="en-US" dirty="0" smtClean="0"/>
              <a:t>Cyrus declares himself “King of Babylon” and places Cambyses as viceroy of Babylon in 538bc.</a:t>
            </a:r>
            <a:endParaRPr lang="en-US" dirty="0"/>
          </a:p>
        </p:txBody>
      </p:sp>
      <p:sp>
        <p:nvSpPr>
          <p:cNvPr id="17" name="TextBox 16"/>
          <p:cNvSpPr txBox="1"/>
          <p:nvPr/>
        </p:nvSpPr>
        <p:spPr>
          <a:xfrm>
            <a:off x="6239435" y="4099098"/>
            <a:ext cx="4552891" cy="923330"/>
          </a:xfrm>
          <a:prstGeom prst="rect">
            <a:avLst/>
          </a:prstGeom>
          <a:noFill/>
        </p:spPr>
        <p:txBody>
          <a:bodyPr wrap="square" rtlCol="0">
            <a:spAutoFit/>
          </a:bodyPr>
          <a:lstStyle/>
          <a:p>
            <a:r>
              <a:rPr lang="en-US" dirty="0" smtClean="0"/>
              <a:t>Alexander the Great is welcomed by the Babylonians in 331bc.  Plans to dredge a port for 1,000 ships.</a:t>
            </a:r>
            <a:endParaRPr lang="en-US" dirty="0"/>
          </a:p>
        </p:txBody>
      </p:sp>
      <p:sp>
        <p:nvSpPr>
          <p:cNvPr id="18" name="TextBox 17"/>
          <p:cNvSpPr txBox="1"/>
          <p:nvPr/>
        </p:nvSpPr>
        <p:spPr>
          <a:xfrm>
            <a:off x="6100011" y="5233737"/>
            <a:ext cx="5630778" cy="923330"/>
          </a:xfrm>
          <a:prstGeom prst="rect">
            <a:avLst/>
          </a:prstGeom>
          <a:noFill/>
        </p:spPr>
        <p:txBody>
          <a:bodyPr wrap="square" rtlCol="0">
            <a:spAutoFit/>
          </a:bodyPr>
          <a:lstStyle/>
          <a:p>
            <a:r>
              <a:rPr lang="en-US" dirty="0" smtClean="0"/>
              <a:t>Gradually declines over the centuries but is never left completely uninhabited.</a:t>
            </a:r>
          </a:p>
          <a:p>
            <a:r>
              <a:rPr lang="en-US" dirty="0" smtClean="0"/>
              <a:t>Was being rebuilt in 1991.</a:t>
            </a:r>
            <a:endParaRPr lang="en-US" dirty="0"/>
          </a:p>
        </p:txBody>
      </p:sp>
    </p:spTree>
    <p:extLst>
      <p:ext uri="{BB962C8B-B14F-4D97-AF65-F5344CB8AC3E}">
        <p14:creationId xmlns:p14="http://schemas.microsoft.com/office/powerpoint/2010/main" val="61856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6" grpId="0"/>
      <p:bldP spid="17" grpId="0"/>
      <p:bldP spid="18" grpId="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Fall of Babylon</a:t>
            </a:r>
            <a:endParaRPr lang="en-US" dirty="0"/>
          </a:p>
        </p:txBody>
      </p:sp>
      <p:sp>
        <p:nvSpPr>
          <p:cNvPr id="4" name="TextBox 3"/>
          <p:cNvSpPr txBox="1"/>
          <p:nvPr/>
        </p:nvSpPr>
        <p:spPr>
          <a:xfrm>
            <a:off x="3550024" y="1246445"/>
            <a:ext cx="4690334" cy="461665"/>
          </a:xfrm>
          <a:prstGeom prst="rect">
            <a:avLst/>
          </a:prstGeom>
          <a:noFill/>
        </p:spPr>
        <p:txBody>
          <a:bodyPr wrap="square" rtlCol="0">
            <a:spAutoFit/>
          </a:bodyPr>
          <a:lstStyle/>
          <a:p>
            <a:r>
              <a:rPr lang="en-US" sz="2400" dirty="0" smtClean="0"/>
              <a:t>Fall of Babylon vs. Doom of Babylon</a:t>
            </a:r>
            <a:endParaRPr lang="en-US" sz="2400" dirty="0"/>
          </a:p>
        </p:txBody>
      </p:sp>
      <p:graphicFrame>
        <p:nvGraphicFramePr>
          <p:cNvPr id="7" name="Table 6"/>
          <p:cNvGraphicFramePr>
            <a:graphicFrameLocks noGrp="1"/>
          </p:cNvGraphicFramePr>
          <p:nvPr>
            <p:extLst>
              <p:ext uri="{D42A27DB-BD31-4B8C-83A1-F6EECF244321}">
                <p14:modId xmlns:p14="http://schemas.microsoft.com/office/powerpoint/2010/main" val="1020394775"/>
              </p:ext>
            </p:extLst>
          </p:nvPr>
        </p:nvGraphicFramePr>
        <p:xfrm>
          <a:off x="1810329" y="1694745"/>
          <a:ext cx="8169723" cy="5054600"/>
        </p:xfrm>
        <a:graphic>
          <a:graphicData uri="http://schemas.openxmlformats.org/drawingml/2006/table">
            <a:tbl>
              <a:tblPr firstRow="1" bandRow="1">
                <a:tableStyleId>{5940675A-B579-460E-94D1-54222C63F5DA}</a:tableStyleId>
              </a:tblPr>
              <a:tblGrid>
                <a:gridCol w="2875761"/>
                <a:gridCol w="757773"/>
                <a:gridCol w="842212"/>
                <a:gridCol w="950777"/>
                <a:gridCol w="926431"/>
                <a:gridCol w="974558"/>
                <a:gridCol w="842211"/>
              </a:tblGrid>
              <a:tr h="370840">
                <a:tc rowSpan="2">
                  <a:txBody>
                    <a:bodyPr/>
                    <a:lstStyle/>
                    <a:p>
                      <a:endParaRPr lang="en-US" dirty="0"/>
                    </a:p>
                  </a:txBody>
                  <a:tcPr>
                    <a:lnR w="12700" cap="flat" cmpd="sng" algn="ctr">
                      <a:solidFill>
                        <a:schemeClr val="tx1"/>
                      </a:solidFill>
                      <a:prstDash val="solid"/>
                      <a:round/>
                      <a:headEnd type="none" w="med" len="med"/>
                      <a:tailEnd type="none" w="med" len="med"/>
                    </a:lnR>
                  </a:tcPr>
                </a:tc>
                <a:tc gridSpan="2">
                  <a:txBody>
                    <a:bodyPr/>
                    <a:lstStyle/>
                    <a:p>
                      <a:pPr algn="ctr"/>
                      <a:r>
                        <a:rPr lang="en-US" dirty="0" smtClean="0"/>
                        <a:t>Isaiah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gridSpan="2">
                  <a:txBody>
                    <a:bodyPr/>
                    <a:lstStyle/>
                    <a:p>
                      <a:pPr algn="ctr"/>
                      <a:r>
                        <a:rPr lang="en-US" dirty="0" smtClean="0"/>
                        <a:t>Jeremiah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dirty="0"/>
                    </a:p>
                  </a:txBody>
                  <a:tcPr/>
                </a:tc>
                <a:tc gridSpan="2">
                  <a:txBody>
                    <a:bodyPr/>
                    <a:lstStyle/>
                    <a:p>
                      <a:pPr algn="ctr"/>
                      <a:r>
                        <a:rPr lang="en-US" dirty="0" smtClean="0"/>
                        <a:t>Revelation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dirty="0"/>
                    </a:p>
                  </a:txBody>
                  <a:tcPr/>
                </a:tc>
              </a:tr>
              <a:tr h="370840">
                <a:tc vMerge="1">
                  <a:txBody>
                    <a:bodyPr/>
                    <a:lstStyle/>
                    <a:p>
                      <a:endParaRPr lang="en-US" dirty="0"/>
                    </a:p>
                  </a:txBody>
                  <a:tcPr/>
                </a:tc>
                <a:tc>
                  <a:txBody>
                    <a:bodyPr/>
                    <a:lstStyle/>
                    <a:p>
                      <a:pPr algn="ctr"/>
                      <a:r>
                        <a:rPr lang="en-US" dirty="0" smtClean="0"/>
                        <a:t>13</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14</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50</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51</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17</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18</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Attack</a:t>
                      </a:r>
                      <a:r>
                        <a:rPr lang="en-US" baseline="0" dirty="0" smtClean="0"/>
                        <a:t>ed by many nations</a:t>
                      </a:r>
                      <a:endParaRPr lang="en-US" dirty="0"/>
                    </a:p>
                  </a:txBody>
                  <a:tcPr/>
                </a:tc>
                <a:tc>
                  <a:txBody>
                    <a:bodyPr/>
                    <a:lstStyle/>
                    <a:p>
                      <a:pPr algn="ctr"/>
                      <a:r>
                        <a:rPr lang="en-US" dirty="0" smtClean="0"/>
                        <a:t>4,5</a:t>
                      </a:r>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2,26</a:t>
                      </a:r>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2,9,</a:t>
                      </a:r>
                    </a:p>
                    <a:p>
                      <a:pPr algn="ctr"/>
                      <a:r>
                        <a:rPr lang="en-US" dirty="0" smtClean="0"/>
                        <a:t>41,46</a:t>
                      </a:r>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7</a:t>
                      </a:r>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16</a:t>
                      </a:r>
                      <a:endParaRPr lang="en-US" dirty="0"/>
                    </a:p>
                  </a:txBody>
                  <a:tcPr>
                    <a:lnT w="12700" cap="flat" cmpd="sng" algn="ctr">
                      <a:solidFill>
                        <a:schemeClr val="tx1"/>
                      </a:solidFill>
                      <a:prstDash val="solid"/>
                      <a:round/>
                      <a:headEnd type="none" w="med" len="med"/>
                      <a:tailEnd type="none" w="med" len="med"/>
                    </a:lnT>
                  </a:tcPr>
                </a:tc>
                <a:tc>
                  <a:txBody>
                    <a:bodyPr/>
                    <a:lstStyle/>
                    <a:p>
                      <a:pPr algn="ctr"/>
                      <a:endParaRPr lang="en-US" dirty="0"/>
                    </a:p>
                  </a:txBody>
                  <a:tcPr>
                    <a:lnT w="12700" cap="flat" cmpd="sng" algn="ctr">
                      <a:solidFill>
                        <a:schemeClr val="tx1"/>
                      </a:solidFill>
                      <a:prstDash val="solid"/>
                      <a:round/>
                      <a:headEnd type="none" w="med" len="med"/>
                      <a:tailEnd type="none" w="med" len="med"/>
                    </a:lnT>
                  </a:tcPr>
                </a:tc>
              </a:tr>
              <a:tr h="370840">
                <a:tc>
                  <a:txBody>
                    <a:bodyPr/>
                    <a:lstStyle/>
                    <a:p>
                      <a:r>
                        <a:rPr lang="en-US" dirty="0" smtClean="0"/>
                        <a:t>Israel in the Land</a:t>
                      </a:r>
                      <a:r>
                        <a:rPr lang="en-US" baseline="0" dirty="0" smtClean="0"/>
                        <a:t> and Forgiven</a:t>
                      </a:r>
                      <a:endParaRPr lang="en-US" dirty="0"/>
                    </a:p>
                  </a:txBody>
                  <a:tcPr/>
                </a:tc>
                <a:tc>
                  <a:txBody>
                    <a:bodyPr/>
                    <a:lstStyle/>
                    <a:p>
                      <a:pPr algn="ctr"/>
                      <a:endParaRPr lang="en-US"/>
                    </a:p>
                  </a:txBody>
                  <a:tcPr/>
                </a:tc>
                <a:tc>
                  <a:txBody>
                    <a:bodyPr/>
                    <a:lstStyle/>
                    <a:p>
                      <a:pPr algn="ctr"/>
                      <a:r>
                        <a:rPr lang="en-US" dirty="0" smtClean="0"/>
                        <a:t>1</a:t>
                      </a:r>
                      <a:endParaRPr lang="en-US" dirty="0"/>
                    </a:p>
                  </a:txBody>
                  <a:tcPr/>
                </a:tc>
                <a:tc>
                  <a:txBody>
                    <a:bodyPr/>
                    <a:lstStyle/>
                    <a:p>
                      <a:pPr algn="ctr"/>
                      <a:r>
                        <a:rPr lang="en-US" dirty="0" smtClean="0"/>
                        <a:t>4,</a:t>
                      </a:r>
                      <a:r>
                        <a:rPr lang="en-US" baseline="0" dirty="0" smtClean="0"/>
                        <a:t> 20</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r>
              <a:tr h="370840">
                <a:tc>
                  <a:txBody>
                    <a:bodyPr/>
                    <a:lstStyle/>
                    <a:p>
                      <a:r>
                        <a:rPr lang="en-US" dirty="0" smtClean="0"/>
                        <a:t>Like</a:t>
                      </a:r>
                      <a:r>
                        <a:rPr lang="en-US" baseline="0" dirty="0" smtClean="0"/>
                        <a:t> Sodom and Gomorrah</a:t>
                      </a:r>
                      <a:endParaRPr lang="en-US" dirty="0"/>
                    </a:p>
                  </a:txBody>
                  <a:tcPr/>
                </a:tc>
                <a:tc>
                  <a:txBody>
                    <a:bodyPr/>
                    <a:lstStyle/>
                    <a:p>
                      <a:pPr algn="ctr"/>
                      <a:r>
                        <a:rPr lang="en-US" dirty="0" smtClean="0"/>
                        <a:t>19</a:t>
                      </a:r>
                      <a:endParaRPr lang="en-US" dirty="0"/>
                    </a:p>
                  </a:txBody>
                  <a:tcPr/>
                </a:tc>
                <a:tc>
                  <a:txBody>
                    <a:bodyPr/>
                    <a:lstStyle/>
                    <a:p>
                      <a:pPr algn="ctr"/>
                      <a:endParaRPr lang="en-US" dirty="0"/>
                    </a:p>
                  </a:txBody>
                  <a:tcPr/>
                </a:tc>
                <a:tc>
                  <a:txBody>
                    <a:bodyPr/>
                    <a:lstStyle/>
                    <a:p>
                      <a:pPr algn="ctr"/>
                      <a:r>
                        <a:rPr lang="en-US" dirty="0" smtClean="0"/>
                        <a:t>40</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r>
              <a:tr h="370840">
                <a:tc>
                  <a:txBody>
                    <a:bodyPr/>
                    <a:lstStyle/>
                    <a:p>
                      <a:r>
                        <a:rPr lang="en-US" dirty="0" smtClean="0"/>
                        <a:t>Never to be inhabited</a:t>
                      </a:r>
                      <a:endParaRPr lang="en-US" dirty="0"/>
                    </a:p>
                  </a:txBody>
                  <a:tcPr/>
                </a:tc>
                <a:tc>
                  <a:txBody>
                    <a:bodyPr/>
                    <a:lstStyle/>
                    <a:p>
                      <a:pPr algn="ctr"/>
                      <a:r>
                        <a:rPr lang="en-US" dirty="0" smtClean="0"/>
                        <a:t>20</a:t>
                      </a:r>
                      <a:endParaRPr lang="en-US" dirty="0"/>
                    </a:p>
                  </a:txBody>
                  <a:tcPr/>
                </a:tc>
                <a:tc>
                  <a:txBody>
                    <a:bodyPr/>
                    <a:lstStyle/>
                    <a:p>
                      <a:pPr algn="ctr"/>
                      <a:r>
                        <a:rPr lang="en-US" dirty="0" smtClean="0"/>
                        <a:t>23</a:t>
                      </a:r>
                      <a:endParaRPr lang="en-US" dirty="0"/>
                    </a:p>
                  </a:txBody>
                  <a:tcPr/>
                </a:tc>
                <a:tc>
                  <a:txBody>
                    <a:bodyPr/>
                    <a:lstStyle/>
                    <a:p>
                      <a:pPr algn="ctr"/>
                      <a:r>
                        <a:rPr lang="en-US" dirty="0" smtClean="0"/>
                        <a:t>13, 26</a:t>
                      </a:r>
                    </a:p>
                    <a:p>
                      <a:pPr algn="ctr"/>
                      <a:r>
                        <a:rPr lang="en-US" dirty="0" smtClean="0"/>
                        <a:t>39</a:t>
                      </a:r>
                      <a:endParaRPr lang="en-US" dirty="0"/>
                    </a:p>
                  </a:txBody>
                  <a:tcPr/>
                </a:tc>
                <a:tc>
                  <a:txBody>
                    <a:bodyPr/>
                    <a:lstStyle/>
                    <a:p>
                      <a:pPr algn="ctr"/>
                      <a:r>
                        <a:rPr lang="en-US" dirty="0" smtClean="0"/>
                        <a:t>26, 29</a:t>
                      </a:r>
                    </a:p>
                    <a:p>
                      <a:pPr algn="ctr"/>
                      <a:r>
                        <a:rPr lang="en-US" dirty="0" smtClean="0"/>
                        <a:t>37</a:t>
                      </a:r>
                      <a:endParaRPr lang="en-US" dirty="0"/>
                    </a:p>
                  </a:txBody>
                  <a:tcPr/>
                </a:tc>
                <a:tc>
                  <a:txBody>
                    <a:bodyPr/>
                    <a:lstStyle/>
                    <a:p>
                      <a:pPr algn="ctr"/>
                      <a:endParaRPr lang="en-US" dirty="0"/>
                    </a:p>
                  </a:txBody>
                  <a:tcPr/>
                </a:tc>
                <a:tc>
                  <a:txBody>
                    <a:bodyPr/>
                    <a:lstStyle/>
                    <a:p>
                      <a:pPr algn="ctr"/>
                      <a:endParaRPr lang="en-US" dirty="0"/>
                    </a:p>
                  </a:txBody>
                  <a:tcPr/>
                </a:tc>
              </a:tr>
              <a:tr h="370840">
                <a:tc>
                  <a:txBody>
                    <a:bodyPr/>
                    <a:lstStyle/>
                    <a:p>
                      <a:r>
                        <a:rPr lang="en-US" dirty="0" smtClean="0"/>
                        <a:t>Occurs</a:t>
                      </a:r>
                      <a:r>
                        <a:rPr lang="en-US" baseline="0" dirty="0" smtClean="0"/>
                        <a:t> during the “Day of the Lord”</a:t>
                      </a:r>
                      <a:endParaRPr lang="en-US" dirty="0"/>
                    </a:p>
                  </a:txBody>
                  <a:tcPr/>
                </a:tc>
                <a:tc>
                  <a:txBody>
                    <a:bodyPr/>
                    <a:lstStyle/>
                    <a:p>
                      <a:pPr algn="ctr"/>
                      <a:r>
                        <a:rPr lang="en-US" dirty="0" smtClean="0"/>
                        <a:t>6,</a:t>
                      </a:r>
                      <a:r>
                        <a:rPr lang="en-US" baseline="0" dirty="0" smtClean="0"/>
                        <a:t> 10</a:t>
                      </a:r>
                    </a:p>
                    <a:p>
                      <a:pPr algn="ctr"/>
                      <a:r>
                        <a:rPr lang="en-US" baseline="0" dirty="0" smtClean="0"/>
                        <a:t>11, 13</a:t>
                      </a:r>
                      <a:endParaRPr lang="en-US" dirty="0"/>
                    </a:p>
                  </a:txBody>
                  <a:tcPr/>
                </a:tc>
                <a:tc>
                  <a:txBody>
                    <a:bodyPr/>
                    <a:lstStyle/>
                    <a:p>
                      <a:pPr algn="ctr"/>
                      <a:endParaRPr lang="en-US" dirty="0"/>
                    </a:p>
                  </a:txBody>
                  <a:tcPr/>
                </a:tc>
                <a:tc>
                  <a:txBody>
                    <a:bodyPr/>
                    <a:lstStyle/>
                    <a:p>
                      <a:pPr algn="ctr"/>
                      <a:r>
                        <a:rPr lang="en-US" dirty="0" smtClean="0"/>
                        <a:t>25</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r>
              <a:tr h="370840">
                <a:tc>
                  <a:txBody>
                    <a:bodyPr/>
                    <a:lstStyle/>
                    <a:p>
                      <a:r>
                        <a:rPr lang="en-US" dirty="0" smtClean="0"/>
                        <a:t>Referred</a:t>
                      </a:r>
                      <a:r>
                        <a:rPr lang="en-US" baseline="0" dirty="0" smtClean="0"/>
                        <a:t> to as Chaldean Babylon</a:t>
                      </a:r>
                      <a:endParaRPr lang="en-US" dirty="0"/>
                    </a:p>
                  </a:txBody>
                  <a:tcPr/>
                </a:tc>
                <a:tc>
                  <a:txBody>
                    <a:bodyPr/>
                    <a:lstStyle/>
                    <a:p>
                      <a:pPr algn="ctr"/>
                      <a:r>
                        <a:rPr lang="en-US" dirty="0" smtClean="0"/>
                        <a:t>19</a:t>
                      </a:r>
                      <a:endParaRPr lang="en-US" dirty="0"/>
                    </a:p>
                  </a:txBody>
                  <a:tcPr/>
                </a:tc>
                <a:tc>
                  <a:txBody>
                    <a:bodyPr/>
                    <a:lstStyle/>
                    <a:p>
                      <a:pPr algn="ctr"/>
                      <a:r>
                        <a:rPr lang="en-US" dirty="0" smtClean="0"/>
                        <a:t>22</a:t>
                      </a:r>
                      <a:endParaRPr lang="en-US" dirty="0"/>
                    </a:p>
                  </a:txBody>
                  <a:tcPr/>
                </a:tc>
                <a:tc>
                  <a:txBody>
                    <a:bodyPr/>
                    <a:lstStyle/>
                    <a:p>
                      <a:pPr algn="ctr"/>
                      <a:r>
                        <a:rPr lang="en-US" dirty="0" smtClean="0"/>
                        <a:t>50</a:t>
                      </a:r>
                      <a:endParaRPr lang="en-US" dirty="0"/>
                    </a:p>
                  </a:txBody>
                  <a:tcPr/>
                </a:tc>
                <a:tc>
                  <a:txBody>
                    <a:bodyPr/>
                    <a:lstStyle/>
                    <a:p>
                      <a:pPr algn="ctr"/>
                      <a:r>
                        <a:rPr lang="en-US" dirty="0" smtClean="0"/>
                        <a:t>4, 24</a:t>
                      </a:r>
                    </a:p>
                    <a:p>
                      <a:pPr algn="ctr"/>
                      <a:r>
                        <a:rPr lang="en-US" dirty="0" smtClean="0"/>
                        <a:t>63</a:t>
                      </a:r>
                      <a:endParaRPr lang="en-US" dirty="0"/>
                    </a:p>
                  </a:txBody>
                  <a:tcPr/>
                </a:tc>
                <a:tc>
                  <a:txBody>
                    <a:bodyPr/>
                    <a:lstStyle/>
                    <a:p>
                      <a:pPr algn="ctr"/>
                      <a:endParaRPr lang="en-US" dirty="0"/>
                    </a:p>
                  </a:txBody>
                  <a:tcPr/>
                </a:tc>
                <a:tc>
                  <a:txBody>
                    <a:bodyPr/>
                    <a:lstStyle/>
                    <a:p>
                      <a:pPr algn="ctr"/>
                      <a:endParaRPr lang="en-US" dirty="0"/>
                    </a:p>
                  </a:txBody>
                  <a:tcPr/>
                </a:tc>
              </a:tr>
              <a:tr h="370840">
                <a:tc>
                  <a:txBody>
                    <a:bodyPr/>
                    <a:lstStyle/>
                    <a:p>
                      <a:r>
                        <a:rPr lang="en-US" dirty="0" smtClean="0"/>
                        <a:t>Kings</a:t>
                      </a:r>
                      <a:r>
                        <a:rPr lang="en-US" baseline="0" dirty="0" smtClean="0"/>
                        <a:t> drunk with wine</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r>
                        <a:rPr lang="en-US" dirty="0" smtClean="0"/>
                        <a:t>7</a:t>
                      </a:r>
                      <a:endParaRPr lang="en-US" dirty="0"/>
                    </a:p>
                  </a:txBody>
                  <a:tcPr/>
                </a:tc>
                <a:tc>
                  <a:txBody>
                    <a:bodyPr/>
                    <a:lstStyle/>
                    <a:p>
                      <a:pPr algn="ctr"/>
                      <a:r>
                        <a:rPr lang="en-US" dirty="0" smtClean="0"/>
                        <a:t>2</a:t>
                      </a:r>
                      <a:endParaRPr lang="en-US" dirty="0"/>
                    </a:p>
                  </a:txBody>
                  <a:tcPr/>
                </a:tc>
                <a:tc>
                  <a:txBody>
                    <a:bodyPr/>
                    <a:lstStyle/>
                    <a:p>
                      <a:pPr algn="ctr"/>
                      <a:r>
                        <a:rPr lang="en-US" dirty="0" smtClean="0"/>
                        <a:t>3, 9</a:t>
                      </a:r>
                      <a:endParaRPr lang="en-US" dirty="0"/>
                    </a:p>
                  </a:txBody>
                  <a:tcPr/>
                </a:tc>
              </a:tr>
              <a:tr h="370840">
                <a:tc>
                  <a:txBody>
                    <a:bodyPr/>
                    <a:lstStyle/>
                    <a:p>
                      <a:r>
                        <a:rPr lang="en-US" dirty="0" smtClean="0"/>
                        <a:t>Scarlet, purple,</a:t>
                      </a:r>
                      <a:r>
                        <a:rPr lang="en-US" baseline="0" dirty="0" smtClean="0"/>
                        <a:t> Golden Cup</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r>
                        <a:rPr lang="en-US" dirty="0" smtClean="0"/>
                        <a:t>7</a:t>
                      </a:r>
                      <a:endParaRPr lang="en-US" dirty="0"/>
                    </a:p>
                  </a:txBody>
                  <a:tcPr/>
                </a:tc>
                <a:tc>
                  <a:txBody>
                    <a:bodyPr/>
                    <a:lstStyle/>
                    <a:p>
                      <a:pPr algn="ctr"/>
                      <a:r>
                        <a:rPr lang="en-US" dirty="0" smtClean="0"/>
                        <a:t>3, 4</a:t>
                      </a:r>
                      <a:endParaRPr lang="en-US" dirty="0"/>
                    </a:p>
                  </a:txBody>
                  <a:tcPr/>
                </a:tc>
                <a:tc>
                  <a:txBody>
                    <a:bodyPr/>
                    <a:lstStyle/>
                    <a:p>
                      <a:pPr algn="ctr"/>
                      <a:r>
                        <a:rPr lang="en-US" dirty="0" smtClean="0"/>
                        <a:t>6, 16</a:t>
                      </a:r>
                      <a:endParaRPr lang="en-US" dirty="0"/>
                    </a:p>
                  </a:txBody>
                  <a:tcPr/>
                </a:tc>
              </a:tr>
            </a:tbl>
          </a:graphicData>
        </a:graphic>
      </p:graphicFrame>
    </p:spTree>
    <p:extLst>
      <p:ext uri="{BB962C8B-B14F-4D97-AF65-F5344CB8AC3E}">
        <p14:creationId xmlns:p14="http://schemas.microsoft.com/office/powerpoint/2010/main" val="393814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96" y="1094418"/>
            <a:ext cx="11384046" cy="486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39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669" y="228600"/>
            <a:ext cx="3757556" cy="653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2656" y="316992"/>
            <a:ext cx="993648" cy="42062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175248" y="987552"/>
            <a:ext cx="2999232" cy="646331"/>
          </a:xfrm>
          <a:prstGeom prst="rect">
            <a:avLst/>
          </a:prstGeom>
          <a:noFill/>
        </p:spPr>
        <p:txBody>
          <a:bodyPr wrap="square" rtlCol="0">
            <a:spAutoFit/>
          </a:bodyPr>
          <a:lstStyle/>
          <a:p>
            <a:r>
              <a:rPr lang="en-US" dirty="0" smtClean="0"/>
              <a:t>Ancient Babylon</a:t>
            </a:r>
          </a:p>
          <a:p>
            <a:r>
              <a:rPr lang="en-US" dirty="0" smtClean="0"/>
              <a:t>Previous slide</a:t>
            </a:r>
            <a:endParaRPr lang="en-US" dirty="0"/>
          </a:p>
        </p:txBody>
      </p:sp>
      <p:cxnSp>
        <p:nvCxnSpPr>
          <p:cNvPr id="5" name="Straight Connector 4"/>
          <p:cNvCxnSpPr>
            <a:stCxn id="2" idx="3"/>
            <a:endCxn id="3" idx="1"/>
          </p:cNvCxnSpPr>
          <p:nvPr/>
        </p:nvCxnSpPr>
        <p:spPr>
          <a:xfrm>
            <a:off x="3956304" y="527304"/>
            <a:ext cx="2218944" cy="7834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175248" y="1160026"/>
            <a:ext cx="45719" cy="530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995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1" y="1036320"/>
            <a:ext cx="11182350" cy="4519930"/>
          </a:xfrm>
          <a:prstGeom prst="rect">
            <a:avLst/>
          </a:prstGeom>
          <a:solidFill>
            <a:srgbClr val="FF0000"/>
          </a:solidFill>
          <a:ln w="9525">
            <a:solidFill>
              <a:srgbClr val="FF0000"/>
            </a:solidFill>
            <a:miter lim="800000"/>
            <a:headEnd/>
            <a:tailEnd/>
          </a:ln>
          <a:effectLst/>
        </p:spPr>
      </p:pic>
      <p:sp>
        <p:nvSpPr>
          <p:cNvPr id="4" name="TextBox 3"/>
          <p:cNvSpPr txBox="1"/>
          <p:nvPr/>
        </p:nvSpPr>
        <p:spPr>
          <a:xfrm>
            <a:off x="650240" y="568960"/>
            <a:ext cx="2570480" cy="369332"/>
          </a:xfrm>
          <a:prstGeom prst="rect">
            <a:avLst/>
          </a:prstGeom>
          <a:noFill/>
        </p:spPr>
        <p:txBody>
          <a:bodyPr wrap="square" rtlCol="0">
            <a:spAutoFit/>
          </a:bodyPr>
          <a:lstStyle/>
          <a:p>
            <a:r>
              <a:rPr lang="en-US" dirty="0" smtClean="0"/>
              <a:t>Rome</a:t>
            </a:r>
            <a:endParaRPr lang="en-US" dirty="0"/>
          </a:p>
        </p:txBody>
      </p:sp>
      <p:sp>
        <p:nvSpPr>
          <p:cNvPr id="7" name="TextBox 6"/>
          <p:cNvSpPr txBox="1"/>
          <p:nvPr/>
        </p:nvSpPr>
        <p:spPr>
          <a:xfrm>
            <a:off x="9906000" y="5740400"/>
            <a:ext cx="1764031" cy="646331"/>
          </a:xfrm>
          <a:prstGeom prst="rect">
            <a:avLst/>
          </a:prstGeom>
          <a:noFill/>
        </p:spPr>
        <p:txBody>
          <a:bodyPr wrap="square" rtlCol="0">
            <a:spAutoFit/>
          </a:bodyPr>
          <a:lstStyle/>
          <a:p>
            <a:r>
              <a:rPr lang="en-US" dirty="0" smtClean="0"/>
              <a:t>Al Hillah</a:t>
            </a:r>
          </a:p>
          <a:p>
            <a:r>
              <a:rPr lang="en-US" dirty="0" smtClean="0"/>
              <a:t>Babylon</a:t>
            </a:r>
            <a:endParaRPr lang="en-US" dirty="0"/>
          </a:p>
        </p:txBody>
      </p:sp>
      <p:sp>
        <p:nvSpPr>
          <p:cNvPr id="10" name="Freeform 9"/>
          <p:cNvSpPr/>
          <p:nvPr/>
        </p:nvSpPr>
        <p:spPr>
          <a:xfrm>
            <a:off x="902825" y="1388962"/>
            <a:ext cx="10475089" cy="3877519"/>
          </a:xfrm>
          <a:custGeom>
            <a:avLst/>
            <a:gdLst>
              <a:gd name="connsiteX0" fmla="*/ 0 w 10475089"/>
              <a:gd name="connsiteY0" fmla="*/ 0 h 3877519"/>
              <a:gd name="connsiteX1" fmla="*/ 5879940 w 10475089"/>
              <a:gd name="connsiteY1" fmla="*/ 775504 h 3877519"/>
              <a:gd name="connsiteX2" fmla="*/ 10475089 w 10475089"/>
              <a:gd name="connsiteY2" fmla="*/ 3877519 h 3877519"/>
            </a:gdLst>
            <a:ahLst/>
            <a:cxnLst>
              <a:cxn ang="0">
                <a:pos x="connsiteX0" y="connsiteY0"/>
              </a:cxn>
              <a:cxn ang="0">
                <a:pos x="connsiteX1" y="connsiteY1"/>
              </a:cxn>
              <a:cxn ang="0">
                <a:pos x="connsiteX2" y="connsiteY2"/>
              </a:cxn>
            </a:cxnLst>
            <a:rect l="l" t="t" r="r" b="b"/>
            <a:pathLst>
              <a:path w="10475089" h="3877519">
                <a:moveTo>
                  <a:pt x="0" y="0"/>
                </a:moveTo>
                <a:cubicBezTo>
                  <a:pt x="2067046" y="64625"/>
                  <a:pt x="4134092" y="129251"/>
                  <a:pt x="5879940" y="775504"/>
                </a:cubicBezTo>
                <a:cubicBezTo>
                  <a:pt x="7625788" y="1421757"/>
                  <a:pt x="9050438" y="2649638"/>
                  <a:pt x="10475089" y="3877519"/>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999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Fall of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86308" y="2997855"/>
            <a:ext cx="3229337" cy="400110"/>
          </a:xfrm>
          <a:prstGeom prst="rect">
            <a:avLst/>
          </a:prstGeom>
          <a:noFill/>
        </p:spPr>
        <p:txBody>
          <a:bodyPr wrap="square" rtlCol="0">
            <a:spAutoFit/>
          </a:bodyPr>
          <a:lstStyle/>
          <a:p>
            <a:r>
              <a:rPr lang="en-US" sz="2000" dirty="0" smtClean="0"/>
              <a:t>Kings</a:t>
            </a:r>
          </a:p>
        </p:txBody>
      </p:sp>
      <p:sp>
        <p:nvSpPr>
          <p:cNvPr id="19" name="TextBox 18"/>
          <p:cNvSpPr txBox="1"/>
          <p:nvPr/>
        </p:nvSpPr>
        <p:spPr>
          <a:xfrm>
            <a:off x="3393351" y="3367187"/>
            <a:ext cx="3229337" cy="400110"/>
          </a:xfrm>
          <a:prstGeom prst="rect">
            <a:avLst/>
          </a:prstGeom>
          <a:noFill/>
        </p:spPr>
        <p:txBody>
          <a:bodyPr wrap="square" rtlCol="0">
            <a:spAutoFit/>
          </a:bodyPr>
          <a:lstStyle/>
          <a:p>
            <a:r>
              <a:rPr lang="en-US" sz="2000" dirty="0" smtClean="0"/>
              <a:t>Merchants</a:t>
            </a:r>
          </a:p>
        </p:txBody>
      </p:sp>
      <p:sp>
        <p:nvSpPr>
          <p:cNvPr id="20" name="TextBox 19"/>
          <p:cNvSpPr txBox="1"/>
          <p:nvPr/>
        </p:nvSpPr>
        <p:spPr>
          <a:xfrm>
            <a:off x="4008748" y="3748094"/>
            <a:ext cx="3229337" cy="400110"/>
          </a:xfrm>
          <a:prstGeom prst="rect">
            <a:avLst/>
          </a:prstGeom>
          <a:noFill/>
        </p:spPr>
        <p:txBody>
          <a:bodyPr wrap="square" rtlCol="0">
            <a:spAutoFit/>
          </a:bodyPr>
          <a:lstStyle/>
          <a:p>
            <a:r>
              <a:rPr lang="en-US" sz="2000" dirty="0" smtClean="0"/>
              <a:t>Sailors</a:t>
            </a:r>
          </a:p>
        </p:txBody>
      </p:sp>
      <p:sp>
        <p:nvSpPr>
          <p:cNvPr id="8" name="TextBox 7"/>
          <p:cNvSpPr txBox="1"/>
          <p:nvPr/>
        </p:nvSpPr>
        <p:spPr>
          <a:xfrm>
            <a:off x="2673791" y="2615891"/>
            <a:ext cx="5995687" cy="369332"/>
          </a:xfrm>
          <a:prstGeom prst="rect">
            <a:avLst/>
          </a:prstGeom>
          <a:noFill/>
        </p:spPr>
        <p:txBody>
          <a:bodyPr wrap="square" rtlCol="0">
            <a:spAutoFit/>
          </a:bodyPr>
          <a:lstStyle/>
          <a:p>
            <a:r>
              <a:rPr lang="en-US" dirty="0" smtClean="0"/>
              <a:t>Three groups of mourners over Babylon</a:t>
            </a:r>
          </a:p>
        </p:txBody>
      </p:sp>
    </p:spTree>
    <p:extLst>
      <p:ext uri="{BB962C8B-B14F-4D97-AF65-F5344CB8AC3E}">
        <p14:creationId xmlns:p14="http://schemas.microsoft.com/office/powerpoint/2010/main" val="4169696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Fall of Babylon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18</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749" y="2459622"/>
            <a:ext cx="4467827" cy="3350870"/>
          </a:xfrm>
          <a:prstGeom prst="rect">
            <a:avLst/>
          </a:prstGeom>
        </p:spPr>
      </p:pic>
    </p:spTree>
    <p:extLst>
      <p:ext uri="{BB962C8B-B14F-4D97-AF65-F5344CB8AC3E}">
        <p14:creationId xmlns:p14="http://schemas.microsoft.com/office/powerpoint/2010/main" val="84957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Return of the King</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39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Jewish </a:t>
            </a:r>
            <a:r>
              <a:rPr lang="en-US" dirty="0" smtClean="0"/>
              <a:t>Wedding</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81154" y="3125164"/>
            <a:ext cx="6690167"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Groom travel’s from his father’s house to the home of the bride to pay the purchase price.  This establishes the marriage covenant.</a:t>
            </a:r>
          </a:p>
          <a:p>
            <a:pPr marL="285750" indent="-285750">
              <a:lnSpc>
                <a:spcPct val="200000"/>
              </a:lnSpc>
              <a:buFont typeface="Arial" panose="020B0604020202020204" pitchFamily="34" charset="0"/>
              <a:buChar char="•"/>
            </a:pPr>
            <a:r>
              <a:rPr lang="en-US" dirty="0" smtClean="0"/>
              <a:t>Can only be broken by a form of divorce.</a:t>
            </a:r>
          </a:p>
          <a:p>
            <a:pPr marL="285750" indent="-285750">
              <a:lnSpc>
                <a:spcPct val="200000"/>
              </a:lnSpc>
              <a:buFont typeface="Arial" panose="020B0604020202020204" pitchFamily="34" charset="0"/>
              <a:buChar char="•"/>
            </a:pPr>
            <a:r>
              <a:rPr lang="en-US" dirty="0" smtClean="0"/>
              <a:t>Unfaithfulness at this point is considered adultery.</a:t>
            </a:r>
            <a:endParaRPr lang="en-US" dirty="0"/>
          </a:p>
        </p:txBody>
      </p:sp>
      <p:sp>
        <p:nvSpPr>
          <p:cNvPr id="6" name="TextBox 5"/>
          <p:cNvSpPr txBox="1"/>
          <p:nvPr/>
        </p:nvSpPr>
        <p:spPr>
          <a:xfrm>
            <a:off x="1504709" y="2210765"/>
            <a:ext cx="6886937" cy="461665"/>
          </a:xfrm>
          <a:prstGeom prst="rect">
            <a:avLst/>
          </a:prstGeom>
          <a:noFill/>
        </p:spPr>
        <p:txBody>
          <a:bodyPr wrap="square" rtlCol="0">
            <a:spAutoFit/>
          </a:bodyPr>
          <a:lstStyle/>
          <a:p>
            <a:r>
              <a:rPr lang="en-US" sz="2400" b="1" dirty="0"/>
              <a:t>The Betrothal : </a:t>
            </a:r>
            <a:r>
              <a:rPr lang="en-US" sz="2400" b="1" dirty="0" err="1"/>
              <a:t>Ketubah</a:t>
            </a:r>
            <a:endParaRPr lang="en-US" sz="2400" b="1" dirty="0"/>
          </a:p>
        </p:txBody>
      </p:sp>
    </p:spTree>
    <p:extLst>
      <p:ext uri="{BB962C8B-B14F-4D97-AF65-F5344CB8AC3E}">
        <p14:creationId xmlns:p14="http://schemas.microsoft.com/office/powerpoint/2010/main" val="3334002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Jewish </a:t>
            </a:r>
            <a:r>
              <a:rPr lang="en-US" dirty="0" smtClean="0"/>
              <a:t>Wedding</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81154" y="2986268"/>
            <a:ext cx="6690167" cy="230832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smtClean="0"/>
              <a:t>The groom returns to his father’s house, separate from his bride.</a:t>
            </a:r>
          </a:p>
          <a:p>
            <a:pPr marL="285750" indent="-285750">
              <a:buFont typeface="Arial" panose="020B0604020202020204" pitchFamily="34" charset="0"/>
              <a:buChar char="•"/>
            </a:pPr>
            <a:r>
              <a:rPr lang="en-US" dirty="0" smtClean="0"/>
              <a:t>During this time he prepares a room for his bride in his father’s house.</a:t>
            </a:r>
          </a:p>
          <a:p>
            <a:pPr marL="285750" indent="-285750">
              <a:lnSpc>
                <a:spcPct val="200000"/>
              </a:lnSpc>
              <a:buFont typeface="Arial" panose="020B0604020202020204" pitchFamily="34" charset="0"/>
              <a:buChar char="•"/>
            </a:pPr>
            <a:r>
              <a:rPr lang="en-US" dirty="0" smtClean="0"/>
              <a:t>The groom comes for his bride at a time unknown to her.</a:t>
            </a:r>
          </a:p>
          <a:p>
            <a:pPr marL="285750" indent="-285750">
              <a:lnSpc>
                <a:spcPct val="200000"/>
              </a:lnSpc>
              <a:buFont typeface="Arial" panose="020B0604020202020204" pitchFamily="34" charset="0"/>
              <a:buChar char="•"/>
            </a:pPr>
            <a:r>
              <a:rPr lang="en-US" dirty="0" smtClean="0"/>
              <a:t>She lives in expectation to his surprise return.</a:t>
            </a:r>
          </a:p>
        </p:txBody>
      </p:sp>
      <p:sp>
        <p:nvSpPr>
          <p:cNvPr id="6" name="TextBox 5"/>
          <p:cNvSpPr txBox="1"/>
          <p:nvPr/>
        </p:nvSpPr>
        <p:spPr>
          <a:xfrm>
            <a:off x="1504709" y="2210765"/>
            <a:ext cx="6886937" cy="461665"/>
          </a:xfrm>
          <a:prstGeom prst="rect">
            <a:avLst/>
          </a:prstGeom>
          <a:noFill/>
        </p:spPr>
        <p:txBody>
          <a:bodyPr wrap="square" rtlCol="0">
            <a:spAutoFit/>
          </a:bodyPr>
          <a:lstStyle/>
          <a:p>
            <a:r>
              <a:rPr lang="en-US" sz="2400" b="1" dirty="0" smtClean="0"/>
              <a:t>Departure</a:t>
            </a:r>
            <a:endParaRPr lang="en-US" sz="2400" b="1" dirty="0"/>
          </a:p>
        </p:txBody>
      </p:sp>
    </p:spTree>
    <p:extLst>
      <p:ext uri="{BB962C8B-B14F-4D97-AF65-F5344CB8AC3E}">
        <p14:creationId xmlns:p14="http://schemas.microsoft.com/office/powerpoint/2010/main" val="3542815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4" name="TextBox 3"/>
          <p:cNvSpPr txBox="1"/>
          <p:nvPr/>
        </p:nvSpPr>
        <p:spPr>
          <a:xfrm>
            <a:off x="818146" y="2275006"/>
            <a:ext cx="5582653" cy="3046988"/>
          </a:xfrm>
          <a:prstGeom prst="rect">
            <a:avLst/>
          </a:prstGeom>
          <a:noFill/>
        </p:spPr>
        <p:txBody>
          <a:bodyPr wrap="square" rtlCol="0">
            <a:spAutoFit/>
          </a:bodyPr>
          <a:lstStyle/>
          <a:p>
            <a:r>
              <a:rPr lang="en-US" sz="2400" b="1" dirty="0" smtClean="0"/>
              <a:t>Commendation</a:t>
            </a:r>
            <a:r>
              <a:rPr lang="en-US" sz="2400" dirty="0" smtClean="0"/>
              <a:t>: </a:t>
            </a:r>
            <a:r>
              <a:rPr lang="en-US" sz="2400" dirty="0"/>
              <a:t>‘I know what you’ve been doing, your toil, and your endurance. I also know that you cannot tolerate evil people. You have tested those who call themselves apostles, but are not, and have found them to be false</a:t>
            </a:r>
            <a:r>
              <a:rPr lang="en-US" sz="2400" dirty="0" smtClean="0"/>
              <a:t>.</a:t>
            </a:r>
            <a:r>
              <a:rPr lang="en-US" sz="2400" b="1" baseline="30000" dirty="0"/>
              <a:t> </a:t>
            </a:r>
            <a:r>
              <a:rPr lang="en-US" sz="2400" dirty="0"/>
              <a:t>You have endured and suffered because of my name, yet you have not grown </a:t>
            </a:r>
            <a:r>
              <a:rPr lang="en-US" sz="2400" dirty="0" smtClean="0"/>
              <a:t>weary.</a:t>
            </a:r>
            <a:endParaRPr lang="en-US" sz="2400" b="1" dirty="0"/>
          </a:p>
        </p:txBody>
      </p:sp>
      <p:sp>
        <p:nvSpPr>
          <p:cNvPr id="5" name="TextBox 4"/>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Tree>
    <p:extLst>
      <p:ext uri="{BB962C8B-B14F-4D97-AF65-F5344CB8AC3E}">
        <p14:creationId xmlns:p14="http://schemas.microsoft.com/office/powerpoint/2010/main" val="366979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Jewish </a:t>
            </a:r>
            <a:r>
              <a:rPr lang="en-US" dirty="0" smtClean="0"/>
              <a:t>Wedding</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81154" y="2986268"/>
            <a:ext cx="6690167"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groom gathers his bride to bring her to his father’s house.  Usually with an escort.</a:t>
            </a:r>
          </a:p>
          <a:p>
            <a:pPr marL="285750" indent="-285750">
              <a:lnSpc>
                <a:spcPct val="200000"/>
              </a:lnSpc>
              <a:buFont typeface="Arial" panose="020B0604020202020204" pitchFamily="34" charset="0"/>
              <a:buChar char="•"/>
            </a:pPr>
            <a:r>
              <a:rPr lang="en-US" dirty="0" smtClean="0"/>
              <a:t>Follows is the wedding ceremony.  The </a:t>
            </a:r>
            <a:r>
              <a:rPr lang="en-US" dirty="0" err="1" smtClean="0"/>
              <a:t>huppah</a:t>
            </a:r>
            <a:r>
              <a:rPr lang="en-US" dirty="0" smtClean="0"/>
              <a:t>.</a:t>
            </a:r>
          </a:p>
          <a:p>
            <a:pPr marL="285750" indent="-285750">
              <a:buFont typeface="Arial" panose="020B0604020202020204" pitchFamily="34" charset="0"/>
              <a:buChar char="•"/>
            </a:pPr>
            <a:r>
              <a:rPr lang="en-US" dirty="0" smtClean="0"/>
              <a:t>Seven day feast follows, during which the bride remains in her bridal chamber.</a:t>
            </a:r>
          </a:p>
        </p:txBody>
      </p:sp>
      <p:sp>
        <p:nvSpPr>
          <p:cNvPr id="6" name="TextBox 5"/>
          <p:cNvSpPr txBox="1"/>
          <p:nvPr/>
        </p:nvSpPr>
        <p:spPr>
          <a:xfrm>
            <a:off x="1504709" y="2210765"/>
            <a:ext cx="6886937" cy="461665"/>
          </a:xfrm>
          <a:prstGeom prst="rect">
            <a:avLst/>
          </a:prstGeom>
          <a:noFill/>
        </p:spPr>
        <p:txBody>
          <a:bodyPr wrap="square" rtlCol="0">
            <a:spAutoFit/>
          </a:bodyPr>
          <a:lstStyle/>
          <a:p>
            <a:r>
              <a:rPr lang="en-US" sz="2400" b="1" dirty="0" smtClean="0"/>
              <a:t>Surprise Gathering</a:t>
            </a:r>
            <a:endParaRPr lang="en-US" sz="2400" b="1" dirty="0"/>
          </a:p>
        </p:txBody>
      </p:sp>
    </p:spTree>
    <p:extLst>
      <p:ext uri="{BB962C8B-B14F-4D97-AF65-F5344CB8AC3E}">
        <p14:creationId xmlns:p14="http://schemas.microsoft.com/office/powerpoint/2010/main" val="1849027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Jewish </a:t>
            </a:r>
            <a:r>
              <a:rPr lang="en-US" dirty="0" smtClean="0"/>
              <a:t>Wedding</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04709" y="2210765"/>
            <a:ext cx="6886937" cy="461665"/>
          </a:xfrm>
          <a:prstGeom prst="rect">
            <a:avLst/>
          </a:prstGeom>
          <a:noFill/>
        </p:spPr>
        <p:txBody>
          <a:bodyPr wrap="square" rtlCol="0">
            <a:spAutoFit/>
          </a:bodyPr>
          <a:lstStyle/>
          <a:p>
            <a:r>
              <a:rPr lang="en-US" sz="2400" b="1" dirty="0" smtClean="0"/>
              <a:t>Jesus’ marriage to his Bride (the church)</a:t>
            </a:r>
            <a:endParaRPr lang="en-US" sz="2400" b="1" dirty="0"/>
          </a:p>
        </p:txBody>
      </p:sp>
      <p:graphicFrame>
        <p:nvGraphicFramePr>
          <p:cNvPr id="4" name="Table 3"/>
          <p:cNvGraphicFramePr>
            <a:graphicFrameLocks noGrp="1"/>
          </p:cNvGraphicFramePr>
          <p:nvPr>
            <p:extLst>
              <p:ext uri="{D42A27DB-BD31-4B8C-83A1-F6EECF244321}">
                <p14:modId xmlns:p14="http://schemas.microsoft.com/office/powerpoint/2010/main" val="1424443259"/>
              </p:ext>
            </p:extLst>
          </p:nvPr>
        </p:nvGraphicFramePr>
        <p:xfrm>
          <a:off x="2227754" y="2907281"/>
          <a:ext cx="8128000" cy="3505200"/>
        </p:xfrm>
        <a:graphic>
          <a:graphicData uri="http://schemas.openxmlformats.org/drawingml/2006/table">
            <a:tbl>
              <a:tblPr firstRow="1" bandRow="1">
                <a:tableStyleId>{2D5ABB26-0587-4C30-8999-92F81FD0307C}</a:tableStyleId>
              </a:tblPr>
              <a:tblGrid>
                <a:gridCol w="4064000"/>
                <a:gridCol w="4064000"/>
              </a:tblGrid>
              <a:tr h="370840">
                <a:tc>
                  <a:txBody>
                    <a:bodyPr/>
                    <a:lstStyle/>
                    <a:p>
                      <a:r>
                        <a:rPr lang="en-US" dirty="0" smtClean="0"/>
                        <a:t>Covenant establishment</a:t>
                      </a:r>
                      <a:endParaRPr lang="en-US" dirty="0"/>
                    </a:p>
                  </a:txBody>
                  <a:tcPr/>
                </a:tc>
                <a:tc>
                  <a:txBody>
                    <a:bodyPr/>
                    <a:lstStyle/>
                    <a:p>
                      <a:r>
                        <a:rPr lang="en-US" dirty="0" smtClean="0"/>
                        <a:t>1 </a:t>
                      </a:r>
                      <a:r>
                        <a:rPr lang="en-US" dirty="0" err="1" smtClean="0"/>
                        <a:t>Cor</a:t>
                      </a:r>
                      <a:r>
                        <a:rPr lang="en-US" dirty="0" smtClean="0"/>
                        <a:t> 11:25</a:t>
                      </a:r>
                      <a:endParaRPr lang="en-US" dirty="0"/>
                    </a:p>
                  </a:txBody>
                  <a:tcPr/>
                </a:tc>
              </a:tr>
              <a:tr h="370840">
                <a:tc>
                  <a:txBody>
                    <a:bodyPr/>
                    <a:lstStyle/>
                    <a:p>
                      <a:r>
                        <a:rPr lang="en-US" dirty="0" smtClean="0"/>
                        <a:t>Purchase Price</a:t>
                      </a:r>
                      <a:endParaRPr lang="en-US" dirty="0"/>
                    </a:p>
                  </a:txBody>
                  <a:tcPr/>
                </a:tc>
                <a:tc>
                  <a:txBody>
                    <a:bodyPr/>
                    <a:lstStyle/>
                    <a:p>
                      <a:r>
                        <a:rPr lang="en-US" dirty="0" smtClean="0"/>
                        <a:t>1 </a:t>
                      </a:r>
                      <a:r>
                        <a:rPr lang="en-US" dirty="0" err="1" smtClean="0"/>
                        <a:t>Cor</a:t>
                      </a:r>
                      <a:r>
                        <a:rPr lang="en-US" dirty="0" smtClean="0"/>
                        <a:t> 6:</a:t>
                      </a:r>
                      <a:r>
                        <a:rPr lang="en-US" baseline="0" dirty="0" smtClean="0"/>
                        <a:t>19-20</a:t>
                      </a:r>
                      <a:endParaRPr lang="en-US" dirty="0"/>
                    </a:p>
                  </a:txBody>
                  <a:tcPr/>
                </a:tc>
              </a:tr>
              <a:tr h="370840">
                <a:tc>
                  <a:txBody>
                    <a:bodyPr/>
                    <a:lstStyle/>
                    <a:p>
                      <a:r>
                        <a:rPr lang="en-US" dirty="0" smtClean="0"/>
                        <a:t>Bride</a:t>
                      </a:r>
                      <a:r>
                        <a:rPr lang="en-US" baseline="0" dirty="0" smtClean="0"/>
                        <a:t> set apart</a:t>
                      </a:r>
                      <a:endParaRPr lang="en-US" dirty="0"/>
                    </a:p>
                  </a:txBody>
                  <a:tcPr/>
                </a:tc>
                <a:tc>
                  <a:txBody>
                    <a:bodyPr/>
                    <a:lstStyle/>
                    <a:p>
                      <a:r>
                        <a:rPr lang="en-US" dirty="0" err="1" smtClean="0"/>
                        <a:t>Eph</a:t>
                      </a:r>
                      <a:r>
                        <a:rPr lang="en-US" dirty="0" smtClean="0"/>
                        <a:t> 5:25-27</a:t>
                      </a:r>
                      <a:endParaRPr lang="en-US" dirty="0"/>
                    </a:p>
                  </a:txBody>
                  <a:tcPr/>
                </a:tc>
              </a:tr>
              <a:tr h="370840">
                <a:tc>
                  <a:txBody>
                    <a:bodyPr/>
                    <a:lstStyle/>
                    <a:p>
                      <a:r>
                        <a:rPr lang="en-US" dirty="0" smtClean="0"/>
                        <a:t>Bridegroom</a:t>
                      </a:r>
                      <a:r>
                        <a:rPr lang="en-US" baseline="0" dirty="0" smtClean="0"/>
                        <a:t> leaves for his fathers house</a:t>
                      </a:r>
                      <a:endParaRPr lang="en-US" dirty="0"/>
                    </a:p>
                  </a:txBody>
                  <a:tcPr/>
                </a:tc>
                <a:tc>
                  <a:txBody>
                    <a:bodyPr/>
                    <a:lstStyle/>
                    <a:p>
                      <a:endParaRPr lang="en-US" dirty="0"/>
                    </a:p>
                  </a:txBody>
                  <a:tcPr/>
                </a:tc>
              </a:tr>
              <a:tr h="370840">
                <a:tc>
                  <a:txBody>
                    <a:bodyPr/>
                    <a:lstStyle/>
                    <a:p>
                      <a:r>
                        <a:rPr lang="en-US" dirty="0" smtClean="0"/>
                        <a:t>Escort returns with Him</a:t>
                      </a:r>
                      <a:r>
                        <a:rPr lang="en-US" baseline="0" dirty="0" smtClean="0"/>
                        <a:t> to gather His bride</a:t>
                      </a:r>
                      <a:endParaRPr lang="en-US" dirty="0"/>
                    </a:p>
                  </a:txBody>
                  <a:tcPr/>
                </a:tc>
                <a:tc>
                  <a:txBody>
                    <a:bodyPr/>
                    <a:lstStyle/>
                    <a:p>
                      <a:r>
                        <a:rPr lang="en-US" dirty="0" smtClean="0"/>
                        <a:t>1 </a:t>
                      </a:r>
                      <a:r>
                        <a:rPr lang="en-US" dirty="0" err="1" smtClean="0"/>
                        <a:t>Thess</a:t>
                      </a:r>
                      <a:r>
                        <a:rPr lang="en-US" dirty="0" smtClean="0"/>
                        <a:t> 4:16-17</a:t>
                      </a:r>
                      <a:endParaRPr lang="en-US" dirty="0"/>
                    </a:p>
                  </a:txBody>
                  <a:tcPr/>
                </a:tc>
              </a:tr>
              <a:tr h="370840">
                <a:tc>
                  <a:txBody>
                    <a:bodyPr/>
                    <a:lstStyle/>
                    <a:p>
                      <a:r>
                        <a:rPr lang="en-US" dirty="0" smtClean="0"/>
                        <a:t>Bridegroom</a:t>
                      </a:r>
                      <a:endParaRPr lang="en-US" dirty="0"/>
                    </a:p>
                  </a:txBody>
                  <a:tcPr/>
                </a:tc>
                <a:tc>
                  <a:txBody>
                    <a:bodyPr/>
                    <a:lstStyle/>
                    <a:p>
                      <a:r>
                        <a:rPr lang="en-US" dirty="0" smtClean="0"/>
                        <a:t>Mat 9:15;22:1-13;</a:t>
                      </a:r>
                      <a:r>
                        <a:rPr lang="en-US" baseline="0" dirty="0" smtClean="0"/>
                        <a:t> 2 </a:t>
                      </a:r>
                      <a:r>
                        <a:rPr lang="en-US" baseline="0" dirty="0" err="1" smtClean="0"/>
                        <a:t>Cor</a:t>
                      </a:r>
                      <a:r>
                        <a:rPr lang="en-US" baseline="0" dirty="0" smtClean="0"/>
                        <a:t> 11:2;Eph 5:23-32</a:t>
                      </a:r>
                      <a:endParaRPr lang="en-US" dirty="0"/>
                    </a:p>
                  </a:txBody>
                  <a:tcPr/>
                </a:tc>
              </a:tr>
              <a:tr h="370840">
                <a:tc>
                  <a:txBody>
                    <a:bodyPr/>
                    <a:lstStyle/>
                    <a:p>
                      <a:r>
                        <a:rPr lang="en-US" dirty="0" smtClean="0"/>
                        <a:t>Banquet</a:t>
                      </a:r>
                      <a:endParaRPr lang="en-US" dirty="0"/>
                    </a:p>
                  </a:txBody>
                  <a:tcPr/>
                </a:tc>
                <a:tc>
                  <a:txBody>
                    <a:bodyPr/>
                    <a:lstStyle/>
                    <a:p>
                      <a:r>
                        <a:rPr lang="en-US" dirty="0" smtClean="0"/>
                        <a:t>Isa</a:t>
                      </a:r>
                      <a:r>
                        <a:rPr lang="en-US" baseline="0" dirty="0" smtClean="0"/>
                        <a:t> 25:6-10; 26:1-4,19; Luke 22:15,16; Mat 26:39</a:t>
                      </a:r>
                      <a:endParaRPr lang="en-US" dirty="0"/>
                    </a:p>
                  </a:txBody>
                  <a:tcPr/>
                </a:tc>
              </a:tr>
              <a:tr h="370840">
                <a:tc>
                  <a:txBody>
                    <a:bodyPr/>
                    <a:lstStyle/>
                    <a:p>
                      <a:r>
                        <a:rPr lang="en-US" dirty="0" smtClean="0"/>
                        <a:t>Bride</a:t>
                      </a:r>
                      <a:r>
                        <a:rPr lang="en-US" baseline="0" dirty="0" smtClean="0"/>
                        <a:t> has unique relationship</a:t>
                      </a:r>
                      <a:endParaRPr lang="en-US" dirty="0"/>
                    </a:p>
                  </a:txBody>
                  <a:tcPr/>
                </a:tc>
                <a:tc>
                  <a:txBody>
                    <a:bodyPr/>
                    <a:lstStyle/>
                    <a:p>
                      <a:r>
                        <a:rPr lang="en-US" dirty="0" smtClean="0"/>
                        <a:t>John</a:t>
                      </a:r>
                      <a:r>
                        <a:rPr lang="en-US" baseline="0" dirty="0" smtClean="0"/>
                        <a:t> 17:23-26</a:t>
                      </a:r>
                      <a:endParaRPr lang="en-US" dirty="0"/>
                    </a:p>
                  </a:txBody>
                  <a:tcPr/>
                </a:tc>
              </a:tr>
            </a:tbl>
          </a:graphicData>
        </a:graphic>
      </p:graphicFrame>
    </p:spTree>
    <p:extLst>
      <p:ext uri="{BB962C8B-B14F-4D97-AF65-F5344CB8AC3E}">
        <p14:creationId xmlns:p14="http://schemas.microsoft.com/office/powerpoint/2010/main" val="2984705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Fifth Horseman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027" y="2727958"/>
            <a:ext cx="4676473" cy="3140405"/>
          </a:xfrm>
          <a:prstGeom prst="rect">
            <a:avLst/>
          </a:prstGeom>
        </p:spPr>
      </p:pic>
    </p:spTree>
    <p:extLst>
      <p:ext uri="{BB962C8B-B14F-4D97-AF65-F5344CB8AC3E}">
        <p14:creationId xmlns:p14="http://schemas.microsoft.com/office/powerpoint/2010/main" val="3418672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Fifth Horseman</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19</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762" y="1452322"/>
            <a:ext cx="3362325" cy="51339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955" y="2584048"/>
            <a:ext cx="4460111" cy="3345083"/>
          </a:xfrm>
          <a:prstGeom prst="rect">
            <a:avLst/>
          </a:prstGeom>
        </p:spPr>
      </p:pic>
    </p:spTree>
    <p:extLst>
      <p:ext uri="{BB962C8B-B14F-4D97-AF65-F5344CB8AC3E}">
        <p14:creationId xmlns:p14="http://schemas.microsoft.com/office/powerpoint/2010/main" val="600191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194" y="156246"/>
            <a:ext cx="10515600" cy="574937"/>
          </a:xfrm>
        </p:spPr>
        <p:txBody>
          <a:bodyPr>
            <a:normAutofit fontScale="92500" lnSpcReduction="20000"/>
          </a:bodyPr>
          <a:lstStyle/>
          <a:p>
            <a:pPr marL="0" indent="0">
              <a:buNone/>
            </a:pPr>
            <a:r>
              <a:rPr lang="en-US" sz="4800" b="1" dirty="0" smtClean="0"/>
              <a:t>Chapter 19</a:t>
            </a:r>
          </a:p>
          <a:p>
            <a:pPr marL="0" indent="0">
              <a:buNone/>
            </a:pPr>
            <a:endParaRPr lang="en-US" dirty="0" smtClean="0"/>
          </a:p>
        </p:txBody>
      </p:sp>
      <p:cxnSp>
        <p:nvCxnSpPr>
          <p:cNvPr id="11" name="Straight Connector 10"/>
          <p:cNvCxnSpPr/>
          <p:nvPr/>
        </p:nvCxnSpPr>
        <p:spPr>
          <a:xfrm>
            <a:off x="818147" y="830907"/>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60698" y="983848"/>
            <a:ext cx="4780345" cy="5355312"/>
          </a:xfrm>
          <a:prstGeom prst="rect">
            <a:avLst/>
          </a:prstGeom>
          <a:noFill/>
        </p:spPr>
        <p:txBody>
          <a:bodyPr wrap="square" rtlCol="0">
            <a:spAutoFit/>
          </a:bodyPr>
          <a:lstStyle/>
          <a:p>
            <a:r>
              <a:rPr lang="en-US" dirty="0" smtClean="0"/>
              <a:t>To his sanctuary the saviors hurried indeed,</a:t>
            </a:r>
          </a:p>
          <a:p>
            <a:r>
              <a:rPr lang="en-US" dirty="0" smtClean="0"/>
              <a:t>To his sanctuary hurried indeed the divinities.</a:t>
            </a:r>
          </a:p>
          <a:p>
            <a:r>
              <a:rPr lang="en-US" dirty="0" smtClean="0"/>
              <a:t>They harnessed the chariots;</a:t>
            </a:r>
          </a:p>
          <a:p>
            <a:r>
              <a:rPr lang="en-US" dirty="0" smtClean="0"/>
              <a:t>The horses they hitched.</a:t>
            </a:r>
          </a:p>
          <a:p>
            <a:r>
              <a:rPr lang="en-US" dirty="0" smtClean="0"/>
              <a:t>They mounted their chariots,</a:t>
            </a:r>
          </a:p>
          <a:p>
            <a:r>
              <a:rPr lang="en-US" dirty="0" smtClean="0"/>
              <a:t>They came on their mounts.</a:t>
            </a:r>
          </a:p>
          <a:p>
            <a:r>
              <a:rPr lang="en-US" dirty="0" smtClean="0"/>
              <a:t>They journeyed a day</a:t>
            </a:r>
          </a:p>
          <a:p>
            <a:r>
              <a:rPr lang="en-US" dirty="0"/>
              <a:t>a</a:t>
            </a:r>
            <a:r>
              <a:rPr lang="en-US" dirty="0" smtClean="0"/>
              <a:t>nd a second.</a:t>
            </a:r>
          </a:p>
          <a:p>
            <a:r>
              <a:rPr lang="en-US" dirty="0" smtClean="0"/>
              <a:t>After sunrise on the third</a:t>
            </a:r>
          </a:p>
          <a:p>
            <a:r>
              <a:rPr lang="en-US" dirty="0" smtClean="0"/>
              <a:t>The saviors arrived at the threshing-floors,</a:t>
            </a:r>
          </a:p>
          <a:p>
            <a:r>
              <a:rPr lang="en-US" dirty="0" smtClean="0"/>
              <a:t>The divinities at the plantations…</a:t>
            </a:r>
          </a:p>
          <a:p>
            <a:r>
              <a:rPr lang="en-US" dirty="0" smtClean="0"/>
              <a:t>Just as </a:t>
            </a:r>
            <a:r>
              <a:rPr lang="en-US" dirty="0" err="1" smtClean="0"/>
              <a:t>Anat</a:t>
            </a:r>
            <a:r>
              <a:rPr lang="en-US" dirty="0" smtClean="0"/>
              <a:t> hurries to the chase,</a:t>
            </a:r>
          </a:p>
          <a:p>
            <a:r>
              <a:rPr lang="en-US" dirty="0" smtClean="0"/>
              <a:t>(and) sets the birds of heaven wheeling in flight,</a:t>
            </a:r>
          </a:p>
          <a:p>
            <a:r>
              <a:rPr lang="en-US" dirty="0" smtClean="0"/>
              <a:t>(so) he slaughtered oxen and sheep,</a:t>
            </a:r>
          </a:p>
          <a:p>
            <a:r>
              <a:rPr lang="en-US" dirty="0" smtClean="0"/>
              <a:t>he felled bulls</a:t>
            </a:r>
          </a:p>
          <a:p>
            <a:r>
              <a:rPr lang="en-US" dirty="0" smtClean="0"/>
              <a:t>and fattest of rams,</a:t>
            </a:r>
          </a:p>
          <a:p>
            <a:r>
              <a:rPr lang="en-US" dirty="0" smtClean="0"/>
              <a:t>year-old calves,</a:t>
            </a:r>
          </a:p>
          <a:p>
            <a:r>
              <a:rPr lang="en-US" dirty="0" smtClean="0"/>
              <a:t>skipping lambs,</a:t>
            </a:r>
          </a:p>
          <a:p>
            <a:r>
              <a:rPr lang="en-US" dirty="0" smtClean="0"/>
              <a:t>kids.</a:t>
            </a:r>
            <a:endParaRPr lang="en-US" dirty="0"/>
          </a:p>
        </p:txBody>
      </p:sp>
      <p:sp>
        <p:nvSpPr>
          <p:cNvPr id="8" name="TextBox 7"/>
          <p:cNvSpPr txBox="1"/>
          <p:nvPr/>
        </p:nvSpPr>
        <p:spPr>
          <a:xfrm>
            <a:off x="6076709" y="983848"/>
            <a:ext cx="5034987" cy="1200329"/>
          </a:xfrm>
          <a:prstGeom prst="rect">
            <a:avLst/>
          </a:prstGeom>
          <a:noFill/>
        </p:spPr>
        <p:txBody>
          <a:bodyPr wrap="square" rtlCol="0">
            <a:spAutoFit/>
          </a:bodyPr>
          <a:lstStyle/>
          <a:p>
            <a:r>
              <a:rPr lang="en-US" dirty="0" smtClean="0"/>
              <a:t>Like silver to vagabonds [Travelers] were the olives,</a:t>
            </a:r>
          </a:p>
          <a:p>
            <a:r>
              <a:rPr lang="en-US" dirty="0" smtClean="0"/>
              <a:t>(like) gold to vagabonds were the dates.</a:t>
            </a:r>
          </a:p>
          <a:p>
            <a:r>
              <a:rPr lang="en-US" dirty="0" smtClean="0"/>
              <a:t>… a table (set) with fruit of the vine,</a:t>
            </a:r>
          </a:p>
          <a:p>
            <a:r>
              <a:rPr lang="en-US" dirty="0" smtClean="0"/>
              <a:t>With fruit of the vine of royal quality.</a:t>
            </a:r>
            <a:endParaRPr lang="en-US" dirty="0"/>
          </a:p>
        </p:txBody>
      </p:sp>
    </p:spTree>
    <p:extLst>
      <p:ext uri="{BB962C8B-B14F-4D97-AF65-F5344CB8AC3E}">
        <p14:creationId xmlns:p14="http://schemas.microsoft.com/office/powerpoint/2010/main" val="2345818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194" y="156246"/>
            <a:ext cx="10515600" cy="574937"/>
          </a:xfrm>
        </p:spPr>
        <p:txBody>
          <a:bodyPr>
            <a:normAutofit fontScale="92500" lnSpcReduction="20000"/>
          </a:bodyPr>
          <a:lstStyle/>
          <a:p>
            <a:pPr marL="0" indent="0">
              <a:buNone/>
            </a:pPr>
            <a:r>
              <a:rPr lang="en-US" sz="4800" b="1" dirty="0" smtClean="0"/>
              <a:t>Chapter 19</a:t>
            </a:r>
          </a:p>
          <a:p>
            <a:pPr marL="0" indent="0">
              <a:buNone/>
            </a:pPr>
            <a:endParaRPr lang="en-US" dirty="0" smtClean="0"/>
          </a:p>
        </p:txBody>
      </p:sp>
      <p:cxnSp>
        <p:nvCxnSpPr>
          <p:cNvPr id="11" name="Straight Connector 10"/>
          <p:cNvCxnSpPr/>
          <p:nvPr/>
        </p:nvCxnSpPr>
        <p:spPr>
          <a:xfrm>
            <a:off x="818147" y="830907"/>
            <a:ext cx="5149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647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Millennium</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5433" y="2176103"/>
            <a:ext cx="6616911" cy="4345105"/>
          </a:xfrm>
          <a:prstGeom prst="rect">
            <a:avLst/>
          </a:prstGeom>
        </p:spPr>
      </p:pic>
    </p:spTree>
    <p:extLst>
      <p:ext uri="{BB962C8B-B14F-4D97-AF65-F5344CB8AC3E}">
        <p14:creationId xmlns:p14="http://schemas.microsoft.com/office/powerpoint/2010/main" val="2734787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Millennium</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92192" y="2314937"/>
            <a:ext cx="6933236" cy="461665"/>
          </a:xfrm>
          <a:prstGeom prst="rect">
            <a:avLst/>
          </a:prstGeom>
          <a:noFill/>
        </p:spPr>
        <p:txBody>
          <a:bodyPr wrap="square" rtlCol="0">
            <a:spAutoFit/>
          </a:bodyPr>
          <a:lstStyle/>
          <a:p>
            <a:r>
              <a:rPr lang="en-US" sz="2400" dirty="0" smtClean="0"/>
              <a:t>Creation is changed</a:t>
            </a:r>
            <a:endParaRPr lang="en-US" sz="2400" dirty="0"/>
          </a:p>
        </p:txBody>
      </p:sp>
      <p:sp>
        <p:nvSpPr>
          <p:cNvPr id="9" name="TextBox 8"/>
          <p:cNvSpPr txBox="1"/>
          <p:nvPr/>
        </p:nvSpPr>
        <p:spPr>
          <a:xfrm>
            <a:off x="1828800" y="2776602"/>
            <a:ext cx="3588152" cy="369332"/>
          </a:xfrm>
          <a:prstGeom prst="rect">
            <a:avLst/>
          </a:prstGeom>
          <a:noFill/>
        </p:spPr>
        <p:txBody>
          <a:bodyPr wrap="square" rtlCol="0">
            <a:spAutoFit/>
          </a:bodyPr>
          <a:lstStyle/>
          <a:p>
            <a:r>
              <a:rPr lang="en-US" dirty="0" smtClean="0"/>
              <a:t>Physical changes – </a:t>
            </a:r>
            <a:endParaRPr lang="en-US" dirty="0"/>
          </a:p>
        </p:txBody>
      </p:sp>
      <p:sp>
        <p:nvSpPr>
          <p:cNvPr id="10" name="TextBox 9"/>
          <p:cNvSpPr txBox="1"/>
          <p:nvPr/>
        </p:nvSpPr>
        <p:spPr>
          <a:xfrm>
            <a:off x="6470248" y="2545769"/>
            <a:ext cx="4942390" cy="2308324"/>
          </a:xfrm>
          <a:prstGeom prst="rect">
            <a:avLst/>
          </a:prstGeom>
          <a:noFill/>
        </p:spPr>
        <p:txBody>
          <a:bodyPr wrap="square" rtlCol="0">
            <a:spAutoFit/>
          </a:bodyPr>
          <a:lstStyle/>
          <a:p>
            <a:r>
              <a:rPr lang="en-US" dirty="0" err="1"/>
              <a:t>arabah</a:t>
            </a:r>
            <a:r>
              <a:rPr lang="en-US" dirty="0"/>
              <a:t> (“desert” or territory south of the dead sea) </a:t>
            </a:r>
            <a:r>
              <a:rPr lang="en-US" dirty="0" smtClean="0"/>
              <a:t>blooms</a:t>
            </a:r>
          </a:p>
          <a:p>
            <a:r>
              <a:rPr lang="en-US" dirty="0" smtClean="0"/>
              <a:t>Blind see</a:t>
            </a:r>
          </a:p>
          <a:p>
            <a:r>
              <a:rPr lang="en-US" dirty="0" smtClean="0"/>
              <a:t>Lame healed</a:t>
            </a:r>
          </a:p>
          <a:p>
            <a:r>
              <a:rPr lang="en-US" dirty="0" smtClean="0"/>
              <a:t>Mute speak</a:t>
            </a:r>
          </a:p>
          <a:p>
            <a:r>
              <a:rPr lang="en-US" dirty="0" smtClean="0"/>
              <a:t>Streams in the desert</a:t>
            </a:r>
          </a:p>
          <a:p>
            <a:r>
              <a:rPr lang="en-US" dirty="0" smtClean="0"/>
              <a:t>Highway of Holiness</a:t>
            </a:r>
          </a:p>
          <a:p>
            <a:r>
              <a:rPr lang="en-US" dirty="0" smtClean="0"/>
              <a:t>Etc.</a:t>
            </a:r>
          </a:p>
        </p:txBody>
      </p:sp>
      <p:sp>
        <p:nvSpPr>
          <p:cNvPr id="12" name="TextBox 11"/>
          <p:cNvSpPr txBox="1"/>
          <p:nvPr/>
        </p:nvSpPr>
        <p:spPr>
          <a:xfrm>
            <a:off x="7755063" y="2199190"/>
            <a:ext cx="1551008" cy="369332"/>
          </a:xfrm>
          <a:prstGeom prst="rect">
            <a:avLst/>
          </a:prstGeom>
          <a:noFill/>
        </p:spPr>
        <p:txBody>
          <a:bodyPr wrap="square" rtlCol="0">
            <a:spAutoFit/>
          </a:bodyPr>
          <a:lstStyle/>
          <a:p>
            <a:r>
              <a:rPr lang="en-US" dirty="0" smtClean="0"/>
              <a:t>Isaiah 35: 1-10</a:t>
            </a:r>
            <a:endParaRPr lang="en-US" dirty="0"/>
          </a:p>
        </p:txBody>
      </p:sp>
      <p:sp>
        <p:nvSpPr>
          <p:cNvPr id="13" name="TextBox 12"/>
          <p:cNvSpPr txBox="1"/>
          <p:nvPr/>
        </p:nvSpPr>
        <p:spPr>
          <a:xfrm>
            <a:off x="1828800" y="3275635"/>
            <a:ext cx="2060294" cy="369332"/>
          </a:xfrm>
          <a:prstGeom prst="rect">
            <a:avLst/>
          </a:prstGeom>
          <a:noFill/>
        </p:spPr>
        <p:txBody>
          <a:bodyPr wrap="square" rtlCol="0">
            <a:spAutoFit/>
          </a:bodyPr>
          <a:lstStyle/>
          <a:p>
            <a:r>
              <a:rPr lang="en-US" dirty="0" smtClean="0"/>
              <a:t>Curse is lifted -</a:t>
            </a:r>
            <a:endParaRPr lang="en-US" dirty="0"/>
          </a:p>
        </p:txBody>
      </p:sp>
      <p:sp>
        <p:nvSpPr>
          <p:cNvPr id="14" name="TextBox 13"/>
          <p:cNvSpPr txBox="1"/>
          <p:nvPr/>
        </p:nvSpPr>
        <p:spPr>
          <a:xfrm>
            <a:off x="7882385" y="2176437"/>
            <a:ext cx="1423686" cy="369332"/>
          </a:xfrm>
          <a:prstGeom prst="rect">
            <a:avLst/>
          </a:prstGeom>
          <a:noFill/>
        </p:spPr>
        <p:txBody>
          <a:bodyPr wrap="square" rtlCol="0">
            <a:spAutoFit/>
          </a:bodyPr>
          <a:lstStyle/>
          <a:p>
            <a:r>
              <a:rPr lang="en-US" dirty="0" smtClean="0"/>
              <a:t>Isaiah 11:6-9</a:t>
            </a:r>
            <a:endParaRPr lang="en-US" dirty="0"/>
          </a:p>
        </p:txBody>
      </p:sp>
      <p:sp>
        <p:nvSpPr>
          <p:cNvPr id="15" name="TextBox 14"/>
          <p:cNvSpPr txBox="1"/>
          <p:nvPr/>
        </p:nvSpPr>
        <p:spPr>
          <a:xfrm>
            <a:off x="6470248" y="2568522"/>
            <a:ext cx="4572000" cy="923330"/>
          </a:xfrm>
          <a:prstGeom prst="rect">
            <a:avLst/>
          </a:prstGeom>
          <a:noFill/>
        </p:spPr>
        <p:txBody>
          <a:bodyPr wrap="square" rtlCol="0">
            <a:spAutoFit/>
          </a:bodyPr>
          <a:lstStyle/>
          <a:p>
            <a:r>
              <a:rPr lang="en-US" dirty="0" smtClean="0"/>
              <a:t>Wolf lies with lamb</a:t>
            </a:r>
          </a:p>
          <a:p>
            <a:r>
              <a:rPr lang="en-US" dirty="0" smtClean="0"/>
              <a:t>Leopard lies with goat</a:t>
            </a:r>
          </a:p>
          <a:p>
            <a:r>
              <a:rPr lang="en-US" dirty="0" smtClean="0"/>
              <a:t>Etc.</a:t>
            </a:r>
          </a:p>
        </p:txBody>
      </p:sp>
      <p:sp>
        <p:nvSpPr>
          <p:cNvPr id="16" name="TextBox 15"/>
          <p:cNvSpPr txBox="1"/>
          <p:nvPr/>
        </p:nvSpPr>
        <p:spPr>
          <a:xfrm>
            <a:off x="1828800" y="3784922"/>
            <a:ext cx="2395960" cy="369332"/>
          </a:xfrm>
          <a:prstGeom prst="rect">
            <a:avLst/>
          </a:prstGeom>
          <a:noFill/>
        </p:spPr>
        <p:txBody>
          <a:bodyPr wrap="square" rtlCol="0">
            <a:spAutoFit/>
          </a:bodyPr>
          <a:lstStyle/>
          <a:p>
            <a:r>
              <a:rPr lang="en-US" dirty="0" smtClean="0"/>
              <a:t>Creation is redeemed -</a:t>
            </a:r>
            <a:endParaRPr lang="en-US" dirty="0"/>
          </a:p>
        </p:txBody>
      </p:sp>
      <p:sp>
        <p:nvSpPr>
          <p:cNvPr id="17" name="TextBox 16"/>
          <p:cNvSpPr txBox="1"/>
          <p:nvPr/>
        </p:nvSpPr>
        <p:spPr>
          <a:xfrm>
            <a:off x="7755063" y="2199190"/>
            <a:ext cx="1713053" cy="369332"/>
          </a:xfrm>
          <a:prstGeom prst="rect">
            <a:avLst/>
          </a:prstGeom>
          <a:noFill/>
        </p:spPr>
        <p:txBody>
          <a:bodyPr wrap="square" rtlCol="0">
            <a:spAutoFit/>
          </a:bodyPr>
          <a:lstStyle/>
          <a:p>
            <a:r>
              <a:rPr lang="en-US" dirty="0" smtClean="0"/>
              <a:t>Romans 8:20-22</a:t>
            </a:r>
            <a:endParaRPr lang="en-US" dirty="0"/>
          </a:p>
        </p:txBody>
      </p:sp>
      <p:sp>
        <p:nvSpPr>
          <p:cNvPr id="18" name="TextBox 17"/>
          <p:cNvSpPr txBox="1"/>
          <p:nvPr/>
        </p:nvSpPr>
        <p:spPr>
          <a:xfrm>
            <a:off x="6585995" y="2568522"/>
            <a:ext cx="3078866" cy="1477328"/>
          </a:xfrm>
          <a:prstGeom prst="rect">
            <a:avLst/>
          </a:prstGeom>
          <a:noFill/>
        </p:spPr>
        <p:txBody>
          <a:bodyPr wrap="square" rtlCol="0">
            <a:spAutoFit/>
          </a:bodyPr>
          <a:lstStyle/>
          <a:p>
            <a:r>
              <a:rPr lang="en-US" dirty="0"/>
              <a:t>creation itself would also be set free from corrupting bondage in order to share the glorious freedom of God’s children</a:t>
            </a:r>
          </a:p>
        </p:txBody>
      </p:sp>
      <p:sp>
        <p:nvSpPr>
          <p:cNvPr id="19" name="TextBox 18"/>
          <p:cNvSpPr txBox="1"/>
          <p:nvPr/>
        </p:nvSpPr>
        <p:spPr>
          <a:xfrm>
            <a:off x="1828800" y="4352081"/>
            <a:ext cx="2945757" cy="369332"/>
          </a:xfrm>
          <a:prstGeom prst="rect">
            <a:avLst/>
          </a:prstGeom>
          <a:noFill/>
        </p:spPr>
        <p:txBody>
          <a:bodyPr wrap="square" rtlCol="0">
            <a:spAutoFit/>
          </a:bodyPr>
          <a:lstStyle/>
          <a:p>
            <a:r>
              <a:rPr lang="en-US" dirty="0" smtClean="0"/>
              <a:t>Earth knows full of God</a:t>
            </a:r>
          </a:p>
        </p:txBody>
      </p:sp>
      <p:sp>
        <p:nvSpPr>
          <p:cNvPr id="20" name="TextBox 19"/>
          <p:cNvSpPr txBox="1"/>
          <p:nvPr/>
        </p:nvSpPr>
        <p:spPr>
          <a:xfrm>
            <a:off x="7361498" y="2199190"/>
            <a:ext cx="2789499" cy="369332"/>
          </a:xfrm>
          <a:prstGeom prst="rect">
            <a:avLst/>
          </a:prstGeom>
          <a:noFill/>
        </p:spPr>
        <p:txBody>
          <a:bodyPr wrap="square" rtlCol="0">
            <a:spAutoFit/>
          </a:bodyPr>
          <a:lstStyle/>
          <a:p>
            <a:r>
              <a:rPr lang="en-US" dirty="0" smtClean="0"/>
              <a:t>Isaiah 11:9; Habakkuk 2:14</a:t>
            </a:r>
            <a:endParaRPr lang="en-US" dirty="0"/>
          </a:p>
        </p:txBody>
      </p:sp>
      <p:sp>
        <p:nvSpPr>
          <p:cNvPr id="21" name="TextBox 20"/>
          <p:cNvSpPr txBox="1"/>
          <p:nvPr/>
        </p:nvSpPr>
        <p:spPr>
          <a:xfrm>
            <a:off x="6389225" y="2568522"/>
            <a:ext cx="4745621" cy="923330"/>
          </a:xfrm>
          <a:prstGeom prst="rect">
            <a:avLst/>
          </a:prstGeom>
          <a:noFill/>
        </p:spPr>
        <p:txBody>
          <a:bodyPr wrap="square" rtlCol="0">
            <a:spAutoFit/>
          </a:bodyPr>
          <a:lstStyle/>
          <a:p>
            <a:r>
              <a:rPr lang="en-US" dirty="0" smtClean="0"/>
              <a:t>The earth will be filled with knowledge of the glory of the Lord…</a:t>
            </a:r>
          </a:p>
          <a:p>
            <a:endParaRPr lang="en-US" dirty="0"/>
          </a:p>
        </p:txBody>
      </p:sp>
    </p:spTree>
    <p:extLst>
      <p:ext uri="{BB962C8B-B14F-4D97-AF65-F5344CB8AC3E}">
        <p14:creationId xmlns:p14="http://schemas.microsoft.com/office/powerpoint/2010/main" val="1540975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2" grpId="0"/>
      <p:bldP spid="12" grpId="1"/>
      <p:bldP spid="13" grpId="0"/>
      <p:bldP spid="14" grpId="0"/>
      <p:bldP spid="14" grpId="1"/>
      <p:bldP spid="15" grpId="0"/>
      <p:bldP spid="15" grpId="1"/>
      <p:bldP spid="16" grpId="0"/>
      <p:bldP spid="17" grpId="0"/>
      <p:bldP spid="17" grpId="1"/>
      <p:bldP spid="18" grpId="0"/>
      <p:bldP spid="18" grpId="1"/>
      <p:bldP spid="19" grpId="0"/>
      <p:bldP spid="20" grpId="0"/>
      <p:bldP spid="21"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Millennium</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4871" y="2326511"/>
            <a:ext cx="6053559" cy="369332"/>
          </a:xfrm>
          <a:prstGeom prst="rect">
            <a:avLst/>
          </a:prstGeom>
          <a:noFill/>
        </p:spPr>
        <p:txBody>
          <a:bodyPr wrap="square" rtlCol="0">
            <a:spAutoFit/>
          </a:bodyPr>
          <a:lstStyle/>
          <a:p>
            <a:r>
              <a:rPr lang="en-US" dirty="0" smtClean="0"/>
              <a:t>Unbelieving survivors of the tribulation – Zechariah 14:16</a:t>
            </a:r>
            <a:endParaRPr lang="en-US" dirty="0"/>
          </a:p>
        </p:txBody>
      </p:sp>
      <p:sp>
        <p:nvSpPr>
          <p:cNvPr id="5" name="TextBox 4"/>
          <p:cNvSpPr txBox="1"/>
          <p:nvPr/>
        </p:nvSpPr>
        <p:spPr>
          <a:xfrm>
            <a:off x="1064871" y="2847372"/>
            <a:ext cx="9062977" cy="369332"/>
          </a:xfrm>
          <a:prstGeom prst="rect">
            <a:avLst/>
          </a:prstGeom>
          <a:noFill/>
        </p:spPr>
        <p:txBody>
          <a:bodyPr wrap="square" rtlCol="0">
            <a:spAutoFit/>
          </a:bodyPr>
          <a:lstStyle/>
          <a:p>
            <a:r>
              <a:rPr lang="en-US" dirty="0" smtClean="0"/>
              <a:t>Jesus rules over the nations – Ezekiel 37:15-28, 43:5-7;  Zechariah 2:10-12, 8:3; Isaiah 9:6-7</a:t>
            </a:r>
            <a:endParaRPr lang="en-US" dirty="0"/>
          </a:p>
        </p:txBody>
      </p:sp>
      <p:sp>
        <p:nvSpPr>
          <p:cNvPr id="6" name="TextBox 5"/>
          <p:cNvSpPr txBox="1"/>
          <p:nvPr/>
        </p:nvSpPr>
        <p:spPr>
          <a:xfrm>
            <a:off x="1064871" y="3460830"/>
            <a:ext cx="9259748" cy="646331"/>
          </a:xfrm>
          <a:prstGeom prst="rect">
            <a:avLst/>
          </a:prstGeom>
          <a:noFill/>
        </p:spPr>
        <p:txBody>
          <a:bodyPr wrap="square" rtlCol="0">
            <a:spAutoFit/>
          </a:bodyPr>
          <a:lstStyle/>
          <a:p>
            <a:r>
              <a:rPr lang="en-US" dirty="0" smtClean="0"/>
              <a:t>All nations will worship God  and observe the festival of tents– Isaiah 66:23; Zechariah 14:16; Zephaniah 2:11</a:t>
            </a:r>
            <a:endParaRPr lang="en-US" dirty="0"/>
          </a:p>
        </p:txBody>
      </p:sp>
      <p:sp>
        <p:nvSpPr>
          <p:cNvPr id="7" name="TextBox 6"/>
          <p:cNvSpPr txBox="1"/>
          <p:nvPr/>
        </p:nvSpPr>
        <p:spPr>
          <a:xfrm>
            <a:off x="1064871" y="4236334"/>
            <a:ext cx="8958805" cy="369332"/>
          </a:xfrm>
          <a:prstGeom prst="rect">
            <a:avLst/>
          </a:prstGeom>
          <a:noFill/>
        </p:spPr>
        <p:txBody>
          <a:bodyPr wrap="square" rtlCol="0">
            <a:spAutoFit/>
          </a:bodyPr>
          <a:lstStyle/>
          <a:p>
            <a:r>
              <a:rPr lang="en-US" dirty="0" smtClean="0"/>
              <a:t>Saints rule with </a:t>
            </a:r>
            <a:r>
              <a:rPr lang="en-US" dirty="0" err="1" smtClean="0"/>
              <a:t>Yeshua</a:t>
            </a:r>
            <a:r>
              <a:rPr lang="en-US" dirty="0" smtClean="0"/>
              <a:t> – Revelation 20:4-6</a:t>
            </a:r>
            <a:r>
              <a:rPr lang="en-US" dirty="0"/>
              <a:t>;</a:t>
            </a:r>
            <a:r>
              <a:rPr lang="en-US" dirty="0" smtClean="0"/>
              <a:t> Daniel 7:22,27; 1 Corinthians 6:2-3 </a:t>
            </a:r>
            <a:endParaRPr lang="en-US" dirty="0"/>
          </a:p>
        </p:txBody>
      </p:sp>
    </p:spTree>
    <p:extLst>
      <p:ext uri="{BB962C8B-B14F-4D97-AF65-F5344CB8AC3E}">
        <p14:creationId xmlns:p14="http://schemas.microsoft.com/office/powerpoint/2010/main" val="2637200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Millennium</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99596" y="2860005"/>
            <a:ext cx="6053559" cy="369332"/>
          </a:xfrm>
          <a:prstGeom prst="rect">
            <a:avLst/>
          </a:prstGeom>
          <a:noFill/>
        </p:spPr>
        <p:txBody>
          <a:bodyPr wrap="square" rtlCol="0">
            <a:spAutoFit/>
          </a:bodyPr>
          <a:lstStyle/>
          <a:p>
            <a:r>
              <a:rPr lang="en-US" dirty="0" smtClean="0"/>
              <a:t>Death and sin exists – Isaiah 65</a:t>
            </a:r>
            <a:endParaRPr lang="en-US" dirty="0"/>
          </a:p>
        </p:txBody>
      </p:sp>
      <p:sp>
        <p:nvSpPr>
          <p:cNvPr id="8" name="TextBox 7"/>
          <p:cNvSpPr txBox="1"/>
          <p:nvPr/>
        </p:nvSpPr>
        <p:spPr>
          <a:xfrm>
            <a:off x="818147" y="2210765"/>
            <a:ext cx="2262851" cy="461665"/>
          </a:xfrm>
          <a:prstGeom prst="rect">
            <a:avLst/>
          </a:prstGeom>
          <a:noFill/>
        </p:spPr>
        <p:txBody>
          <a:bodyPr wrap="square" rtlCol="0">
            <a:spAutoFit/>
          </a:bodyPr>
          <a:lstStyle/>
          <a:p>
            <a:r>
              <a:rPr lang="en-US" sz="2400" dirty="0" smtClean="0"/>
              <a:t>It is not Eternity</a:t>
            </a:r>
            <a:endParaRPr lang="en-US" sz="2400" dirty="0"/>
          </a:p>
        </p:txBody>
      </p:sp>
      <p:sp>
        <p:nvSpPr>
          <p:cNvPr id="10" name="TextBox 9"/>
          <p:cNvSpPr txBox="1"/>
          <p:nvPr/>
        </p:nvSpPr>
        <p:spPr>
          <a:xfrm>
            <a:off x="1093046" y="3229337"/>
            <a:ext cx="6053559" cy="369332"/>
          </a:xfrm>
          <a:prstGeom prst="rect">
            <a:avLst/>
          </a:prstGeom>
          <a:noFill/>
        </p:spPr>
        <p:txBody>
          <a:bodyPr wrap="square" rtlCol="0">
            <a:spAutoFit/>
          </a:bodyPr>
          <a:lstStyle/>
          <a:p>
            <a:r>
              <a:rPr lang="en-US" dirty="0" smtClean="0"/>
              <a:t>Everyone has land – Micah 4:1-5</a:t>
            </a:r>
            <a:endParaRPr lang="en-US" dirty="0"/>
          </a:p>
        </p:txBody>
      </p:sp>
      <p:sp>
        <p:nvSpPr>
          <p:cNvPr id="13" name="TextBox 12"/>
          <p:cNvSpPr txBox="1"/>
          <p:nvPr/>
        </p:nvSpPr>
        <p:spPr>
          <a:xfrm>
            <a:off x="1093046" y="3598669"/>
            <a:ext cx="6053559" cy="369332"/>
          </a:xfrm>
          <a:prstGeom prst="rect">
            <a:avLst/>
          </a:prstGeom>
          <a:noFill/>
        </p:spPr>
        <p:txBody>
          <a:bodyPr wrap="square" rtlCol="0">
            <a:spAutoFit/>
          </a:bodyPr>
          <a:lstStyle/>
          <a:p>
            <a:r>
              <a:rPr lang="en-US" dirty="0" smtClean="0"/>
              <a:t>Limited evil exists, judgement is immediate – Isaiah 11</a:t>
            </a:r>
          </a:p>
        </p:txBody>
      </p:sp>
      <p:sp>
        <p:nvSpPr>
          <p:cNvPr id="14" name="TextBox 13"/>
          <p:cNvSpPr txBox="1"/>
          <p:nvPr/>
        </p:nvSpPr>
        <p:spPr>
          <a:xfrm>
            <a:off x="1094971" y="3947844"/>
            <a:ext cx="6741090" cy="369332"/>
          </a:xfrm>
          <a:prstGeom prst="rect">
            <a:avLst/>
          </a:prstGeom>
          <a:noFill/>
        </p:spPr>
        <p:txBody>
          <a:bodyPr wrap="square" rtlCol="0">
            <a:spAutoFit/>
          </a:bodyPr>
          <a:lstStyle/>
          <a:p>
            <a:r>
              <a:rPr lang="en-US" dirty="0" smtClean="0"/>
              <a:t>Not the new earth – Isaiah 65:17, 66:22; 2 Peter 3:13, Revelation 21:1</a:t>
            </a:r>
          </a:p>
        </p:txBody>
      </p:sp>
      <p:sp>
        <p:nvSpPr>
          <p:cNvPr id="15" name="TextBox 14"/>
          <p:cNvSpPr txBox="1"/>
          <p:nvPr/>
        </p:nvSpPr>
        <p:spPr>
          <a:xfrm>
            <a:off x="1099596" y="4317176"/>
            <a:ext cx="6741090" cy="369332"/>
          </a:xfrm>
          <a:prstGeom prst="rect">
            <a:avLst/>
          </a:prstGeom>
          <a:noFill/>
        </p:spPr>
        <p:txBody>
          <a:bodyPr wrap="square" rtlCol="0">
            <a:spAutoFit/>
          </a:bodyPr>
          <a:lstStyle/>
          <a:p>
            <a:r>
              <a:rPr lang="en-US" dirty="0" smtClean="0"/>
              <a:t>Different from the Eternal State – Revelation 21</a:t>
            </a:r>
          </a:p>
        </p:txBody>
      </p:sp>
    </p:spTree>
    <p:extLst>
      <p:ext uri="{BB962C8B-B14F-4D97-AF65-F5344CB8AC3E}">
        <p14:creationId xmlns:p14="http://schemas.microsoft.com/office/powerpoint/2010/main" val="893141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13" name="TextBox 12"/>
          <p:cNvSpPr txBox="1"/>
          <p:nvPr/>
        </p:nvSpPr>
        <p:spPr>
          <a:xfrm>
            <a:off x="818147" y="2390274"/>
            <a:ext cx="5149516" cy="2308324"/>
          </a:xfrm>
          <a:prstGeom prst="rect">
            <a:avLst/>
          </a:prstGeom>
          <a:noFill/>
        </p:spPr>
        <p:txBody>
          <a:bodyPr wrap="square" rtlCol="0">
            <a:spAutoFit/>
          </a:bodyPr>
          <a:lstStyle/>
          <a:p>
            <a:r>
              <a:rPr lang="en-US" sz="2400" dirty="0" smtClean="0"/>
              <a:t>Paul visited the elders of Ephesus and warned them to watch for “wolves in sheep’s clothing”.</a:t>
            </a:r>
          </a:p>
          <a:p>
            <a:r>
              <a:rPr lang="en-US" sz="2400" dirty="0" smtClean="0"/>
              <a:t>They apparently took his warning to heart.  According to the letter they heeded his warning.</a:t>
            </a:r>
          </a:p>
        </p:txBody>
      </p:sp>
      <p:sp>
        <p:nvSpPr>
          <p:cNvPr id="10" name="TextBox 9"/>
          <p:cNvSpPr txBox="1"/>
          <p:nvPr/>
        </p:nvSpPr>
        <p:spPr>
          <a:xfrm>
            <a:off x="818147" y="4763137"/>
            <a:ext cx="5309937" cy="830997"/>
          </a:xfrm>
          <a:prstGeom prst="rect">
            <a:avLst/>
          </a:prstGeom>
          <a:noFill/>
        </p:spPr>
        <p:txBody>
          <a:bodyPr wrap="square" rtlCol="0">
            <a:spAutoFit/>
          </a:bodyPr>
          <a:lstStyle/>
          <a:p>
            <a:r>
              <a:rPr lang="en-US" sz="2400" dirty="0" smtClean="0"/>
              <a:t>Housed the Temple of Artemis called the </a:t>
            </a:r>
            <a:r>
              <a:rPr lang="en-US" sz="2400" dirty="0" err="1" smtClean="0"/>
              <a:t>Artemesium</a:t>
            </a:r>
            <a:r>
              <a:rPr lang="en-US" sz="2400" dirty="0" smtClean="0"/>
              <a:t>, aka the Temple of Diana.</a:t>
            </a:r>
            <a:endParaRPr lang="en-US" sz="2400" dirty="0"/>
          </a:p>
        </p:txBody>
      </p:sp>
      <p:sp>
        <p:nvSpPr>
          <p:cNvPr id="14" name="TextBox 13"/>
          <p:cNvSpPr txBox="1"/>
          <p:nvPr/>
        </p:nvSpPr>
        <p:spPr>
          <a:xfrm>
            <a:off x="818147" y="5728639"/>
            <a:ext cx="10523620" cy="461665"/>
          </a:xfrm>
          <a:prstGeom prst="rect">
            <a:avLst/>
          </a:prstGeom>
          <a:noFill/>
        </p:spPr>
        <p:txBody>
          <a:bodyPr wrap="square" rtlCol="0">
            <a:spAutoFit/>
          </a:bodyPr>
          <a:lstStyle/>
          <a:p>
            <a:r>
              <a:rPr lang="en-US" sz="2400" dirty="0" smtClean="0"/>
              <a:t>Artemis = Diana = Hecate = Kali = Astarte = Ishtar = </a:t>
            </a:r>
            <a:r>
              <a:rPr lang="en-US" sz="2400" dirty="0" err="1" smtClean="0"/>
              <a:t>Semiramis</a:t>
            </a:r>
            <a:r>
              <a:rPr lang="en-US" sz="2400" dirty="0" smtClean="0"/>
              <a:t>, wife of Nimrod.</a:t>
            </a:r>
            <a:endParaRPr lang="en-US" sz="2400" dirty="0"/>
          </a:p>
        </p:txBody>
      </p:sp>
      <p:sp>
        <p:nvSpPr>
          <p:cNvPr id="15" name="TextBox 14"/>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Tree>
    <p:extLst>
      <p:ext uri="{BB962C8B-B14F-4D97-AF65-F5344CB8AC3E}">
        <p14:creationId xmlns:p14="http://schemas.microsoft.com/office/powerpoint/2010/main" val="2143114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Millennium</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99596" y="2860005"/>
            <a:ext cx="6053559" cy="1200329"/>
          </a:xfrm>
          <a:prstGeom prst="rect">
            <a:avLst/>
          </a:prstGeom>
          <a:noFill/>
        </p:spPr>
        <p:txBody>
          <a:bodyPr wrap="square" rtlCol="0">
            <a:spAutoFit/>
          </a:bodyPr>
          <a:lstStyle/>
          <a:p>
            <a:r>
              <a:rPr lang="en-US" dirty="0" smtClean="0"/>
              <a:t>Death for unbelievers only? No mention of resurrection of Millennial saints.</a:t>
            </a:r>
          </a:p>
          <a:p>
            <a:r>
              <a:rPr lang="en-US" dirty="0" smtClean="0"/>
              <a:t>Tribulation saints complete the “first resurrection”  - Revelation 20:4-6</a:t>
            </a:r>
          </a:p>
        </p:txBody>
      </p:sp>
      <p:sp>
        <p:nvSpPr>
          <p:cNvPr id="8" name="TextBox 7"/>
          <p:cNvSpPr txBox="1"/>
          <p:nvPr/>
        </p:nvSpPr>
        <p:spPr>
          <a:xfrm>
            <a:off x="818147" y="2210765"/>
            <a:ext cx="2262851" cy="461665"/>
          </a:xfrm>
          <a:prstGeom prst="rect">
            <a:avLst/>
          </a:prstGeom>
          <a:noFill/>
        </p:spPr>
        <p:txBody>
          <a:bodyPr wrap="square" rtlCol="0">
            <a:spAutoFit/>
          </a:bodyPr>
          <a:lstStyle/>
          <a:p>
            <a:r>
              <a:rPr lang="en-US" sz="2400" dirty="0" smtClean="0"/>
              <a:t>It is not Eternity</a:t>
            </a:r>
            <a:endParaRPr lang="en-US" sz="2400" dirty="0"/>
          </a:p>
        </p:txBody>
      </p:sp>
      <p:sp>
        <p:nvSpPr>
          <p:cNvPr id="14" name="TextBox 13"/>
          <p:cNvSpPr txBox="1"/>
          <p:nvPr/>
        </p:nvSpPr>
        <p:spPr>
          <a:xfrm>
            <a:off x="1094971" y="3947844"/>
            <a:ext cx="6741090" cy="369332"/>
          </a:xfrm>
          <a:prstGeom prst="rect">
            <a:avLst/>
          </a:prstGeom>
          <a:noFill/>
        </p:spPr>
        <p:txBody>
          <a:bodyPr wrap="square" rtlCol="0">
            <a:spAutoFit/>
          </a:bodyPr>
          <a:lstStyle/>
          <a:p>
            <a:r>
              <a:rPr lang="en-US" dirty="0" smtClean="0"/>
              <a:t>Apparently no Jewish unbelievers – Jeremiah 31:31-34</a:t>
            </a:r>
          </a:p>
        </p:txBody>
      </p:sp>
      <p:sp>
        <p:nvSpPr>
          <p:cNvPr id="15" name="TextBox 14"/>
          <p:cNvSpPr txBox="1"/>
          <p:nvPr/>
        </p:nvSpPr>
        <p:spPr>
          <a:xfrm>
            <a:off x="1099596" y="4317176"/>
            <a:ext cx="6741090" cy="369332"/>
          </a:xfrm>
          <a:prstGeom prst="rect">
            <a:avLst/>
          </a:prstGeom>
          <a:noFill/>
        </p:spPr>
        <p:txBody>
          <a:bodyPr wrap="square" rtlCol="0">
            <a:spAutoFit/>
          </a:bodyPr>
          <a:lstStyle/>
          <a:p>
            <a:r>
              <a:rPr lang="en-US" dirty="0" smtClean="0"/>
              <a:t>Does this mean death is only among Gentiles?</a:t>
            </a:r>
          </a:p>
        </p:txBody>
      </p:sp>
    </p:spTree>
    <p:extLst>
      <p:ext uri="{BB962C8B-B14F-4D97-AF65-F5344CB8AC3E}">
        <p14:creationId xmlns:p14="http://schemas.microsoft.com/office/powerpoint/2010/main" val="3873725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Millennium</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868" y="2181752"/>
            <a:ext cx="4345105" cy="43451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583" y="3912242"/>
            <a:ext cx="3327042" cy="1873125"/>
          </a:xfrm>
          <a:prstGeom prst="rect">
            <a:avLst/>
          </a:prstGeom>
        </p:spPr>
      </p:pic>
      <p:sp>
        <p:nvSpPr>
          <p:cNvPr id="6" name="TextBox 5"/>
          <p:cNvSpPr txBox="1"/>
          <p:nvPr/>
        </p:nvSpPr>
        <p:spPr>
          <a:xfrm>
            <a:off x="7048981" y="2069432"/>
            <a:ext cx="4016415" cy="369332"/>
          </a:xfrm>
          <a:prstGeom prst="rect">
            <a:avLst/>
          </a:prstGeom>
          <a:noFill/>
        </p:spPr>
        <p:txBody>
          <a:bodyPr wrap="square" rtlCol="0">
            <a:spAutoFit/>
          </a:bodyPr>
          <a:lstStyle/>
          <a:p>
            <a:r>
              <a:rPr lang="en-US" dirty="0" smtClean="0"/>
              <a:t>All nations worship there</a:t>
            </a:r>
            <a:endParaRPr lang="en-US" dirty="0"/>
          </a:p>
        </p:txBody>
      </p:sp>
      <p:sp>
        <p:nvSpPr>
          <p:cNvPr id="7" name="TextBox 6"/>
          <p:cNvSpPr txBox="1"/>
          <p:nvPr/>
        </p:nvSpPr>
        <p:spPr>
          <a:xfrm>
            <a:off x="7048981" y="2592730"/>
            <a:ext cx="3530279" cy="369332"/>
          </a:xfrm>
          <a:prstGeom prst="rect">
            <a:avLst/>
          </a:prstGeom>
          <a:noFill/>
        </p:spPr>
        <p:txBody>
          <a:bodyPr wrap="square" rtlCol="0">
            <a:spAutoFit/>
          </a:bodyPr>
          <a:lstStyle/>
          <a:p>
            <a:r>
              <a:rPr lang="en-US" dirty="0" smtClean="0"/>
              <a:t>Offerings and sacrifices resume</a:t>
            </a:r>
            <a:endParaRPr lang="en-US" dirty="0"/>
          </a:p>
        </p:txBody>
      </p:sp>
      <p:sp>
        <p:nvSpPr>
          <p:cNvPr id="8" name="TextBox 7"/>
          <p:cNvSpPr txBox="1"/>
          <p:nvPr/>
        </p:nvSpPr>
        <p:spPr>
          <a:xfrm>
            <a:off x="7048981" y="3055716"/>
            <a:ext cx="3530279" cy="646331"/>
          </a:xfrm>
          <a:prstGeom prst="rect">
            <a:avLst/>
          </a:prstGeom>
          <a:noFill/>
        </p:spPr>
        <p:txBody>
          <a:bodyPr wrap="square" rtlCol="0">
            <a:spAutoFit/>
          </a:bodyPr>
          <a:lstStyle/>
          <a:p>
            <a:r>
              <a:rPr lang="en-US" dirty="0" smtClean="0"/>
              <a:t>Only open on Sabbath Day and New Moons</a:t>
            </a:r>
            <a:endParaRPr lang="en-US" dirty="0"/>
          </a:p>
        </p:txBody>
      </p:sp>
    </p:spTree>
    <p:extLst>
      <p:ext uri="{BB962C8B-B14F-4D97-AF65-F5344CB8AC3E}">
        <p14:creationId xmlns:p14="http://schemas.microsoft.com/office/powerpoint/2010/main" val="3992246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Millennium</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15" y="2153229"/>
            <a:ext cx="4792980" cy="4472940"/>
          </a:xfrm>
          <a:prstGeom prst="rect">
            <a:avLst/>
          </a:prstGeom>
        </p:spPr>
      </p:pic>
    </p:spTree>
    <p:extLst>
      <p:ext uri="{BB962C8B-B14F-4D97-AF65-F5344CB8AC3E}">
        <p14:creationId xmlns:p14="http://schemas.microsoft.com/office/powerpoint/2010/main" val="1564377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Millennium</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20</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600" y="2241631"/>
            <a:ext cx="2857500" cy="3810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0245" y="2379611"/>
            <a:ext cx="5319660" cy="3534040"/>
          </a:xfrm>
          <a:prstGeom prst="rect">
            <a:avLst/>
          </a:prstGeom>
        </p:spPr>
      </p:pic>
    </p:spTree>
    <p:extLst>
      <p:ext uri="{BB962C8B-B14F-4D97-AF65-F5344CB8AC3E}">
        <p14:creationId xmlns:p14="http://schemas.microsoft.com/office/powerpoint/2010/main" val="1250835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Eternal State</a:t>
            </a:r>
            <a:endParaRPr lang="en-US" dirty="0"/>
          </a:p>
        </p:txBody>
      </p:sp>
      <p:sp>
        <p:nvSpPr>
          <p:cNvPr id="3" name="Content Placeholder 2"/>
          <p:cNvSpPr>
            <a:spLocks noGrp="1"/>
          </p:cNvSpPr>
          <p:nvPr>
            <p:ph idx="1"/>
          </p:nvPr>
        </p:nvSpPr>
        <p:spPr>
          <a:xfrm>
            <a:off x="848759" y="1174854"/>
            <a:ext cx="10515600" cy="574937"/>
          </a:xfrm>
        </p:spPr>
        <p:txBody>
          <a:bodyPr>
            <a:normAutofit fontScale="92500" lnSpcReduction="20000"/>
          </a:bodyPr>
          <a:lstStyle/>
          <a:p>
            <a:pPr marL="0" indent="0">
              <a:buNone/>
            </a:pPr>
            <a:r>
              <a:rPr lang="en-US" sz="4800" b="1" dirty="0" smtClean="0"/>
              <a:t>Chapter 21</a:t>
            </a:r>
          </a:p>
          <a:p>
            <a:pPr marL="0" indent="0">
              <a:buNone/>
            </a:pPr>
            <a:endParaRPr lang="en-US" dirty="0" smtClean="0"/>
          </a:p>
        </p:txBody>
      </p:sp>
      <p:cxnSp>
        <p:nvCxnSpPr>
          <p:cNvPr id="11" name="Straight Connector 10"/>
          <p:cNvCxnSpPr/>
          <p:nvPr/>
        </p:nvCxnSpPr>
        <p:spPr>
          <a:xfrm>
            <a:off x="818147" y="172219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359" y="1925697"/>
            <a:ext cx="10058400" cy="4581254"/>
          </a:xfrm>
          <a:prstGeom prst="rect">
            <a:avLst/>
          </a:prstGeom>
        </p:spPr>
      </p:pic>
    </p:spTree>
    <p:extLst>
      <p:ext uri="{BB962C8B-B14F-4D97-AF65-F5344CB8AC3E}">
        <p14:creationId xmlns:p14="http://schemas.microsoft.com/office/powerpoint/2010/main" val="2131998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Eternal State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18689" y="3055715"/>
            <a:ext cx="509286" cy="544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4518689" y="3599725"/>
            <a:ext cx="509286" cy="706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7" idx="4"/>
          </p:cNvCxnSpPr>
          <p:nvPr/>
        </p:nvCxnSpPr>
        <p:spPr>
          <a:xfrm flipH="1">
            <a:off x="4345069" y="3599725"/>
            <a:ext cx="173620" cy="590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7" idx="2"/>
          </p:cNvCxnSpPr>
          <p:nvPr/>
        </p:nvCxnSpPr>
        <p:spPr>
          <a:xfrm>
            <a:off x="5027975" y="3599725"/>
            <a:ext cx="185195" cy="5903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0"/>
          </p:cNvCxnSpPr>
          <p:nvPr/>
        </p:nvCxnSpPr>
        <p:spPr>
          <a:xfrm flipH="1">
            <a:off x="4518689" y="4305781"/>
            <a:ext cx="254643" cy="636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0"/>
          </p:cNvCxnSpPr>
          <p:nvPr/>
        </p:nvCxnSpPr>
        <p:spPr>
          <a:xfrm>
            <a:off x="4773332" y="4305781"/>
            <a:ext cx="254643" cy="636607"/>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811998" y="3055715"/>
            <a:ext cx="509286" cy="544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6811998" y="3599725"/>
            <a:ext cx="509286" cy="706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9" idx="0"/>
          </p:cNvCxnSpPr>
          <p:nvPr/>
        </p:nvCxnSpPr>
        <p:spPr>
          <a:xfrm flipH="1">
            <a:off x="6638378" y="3599725"/>
            <a:ext cx="428263" cy="590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4"/>
          </p:cNvCxnSpPr>
          <p:nvPr/>
        </p:nvCxnSpPr>
        <p:spPr>
          <a:xfrm>
            <a:off x="7066641" y="3599725"/>
            <a:ext cx="439838" cy="590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0"/>
          </p:cNvCxnSpPr>
          <p:nvPr/>
        </p:nvCxnSpPr>
        <p:spPr>
          <a:xfrm flipH="1">
            <a:off x="6811999" y="3599725"/>
            <a:ext cx="254642" cy="1342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9" idx="0"/>
          </p:cNvCxnSpPr>
          <p:nvPr/>
        </p:nvCxnSpPr>
        <p:spPr>
          <a:xfrm>
            <a:off x="7066641" y="3599725"/>
            <a:ext cx="254643" cy="1342663"/>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827853" y="3481083"/>
            <a:ext cx="115747" cy="1186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735253" y="3952753"/>
            <a:ext cx="295155" cy="3183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06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1"/>
                                        </p:tgtEl>
                                        <p:attrNameLst>
                                          <p:attrName>style.visibility</p:attrName>
                                        </p:attrNameLst>
                                      </p:cBhvr>
                                      <p:to>
                                        <p:strVal val="hidden"/>
                                      </p:to>
                                    </p:set>
                                  </p:childTnLst>
                                </p:cTn>
                              </p:par>
                              <p:par>
                                <p:cTn id="13" presetID="6" presetClass="emph" presetSubtype="0" autoRev="1" fill="hold" grpId="0" nodeType="withEffect">
                                  <p:stCondLst>
                                    <p:cond delay="0"/>
                                  </p:stCondLst>
                                  <p:childTnLst>
                                    <p:animScale>
                                      <p:cBhvr>
                                        <p:cTn id="14" dur="2000" fill="hold"/>
                                        <p:tgtEl>
                                          <p:spTgt spid="30"/>
                                        </p:tgtEl>
                                      </p:cBhvr>
                                      <p:by x="400000" y="400000"/>
                                    </p:animScale>
                                  </p:childTnLst>
                                </p:cTn>
                              </p:par>
                            </p:childTnLst>
                          </p:cTn>
                        </p:par>
                        <p:par>
                          <p:cTn id="15" fill="hold">
                            <p:stCondLst>
                              <p:cond delay="4000"/>
                            </p:stCondLst>
                            <p:childTnLst>
                              <p:par>
                                <p:cTn id="16" presetID="1" presetClass="exit" presetSubtype="0" fill="hold" grpId="2" nodeType="after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1" grpId="0" animBg="1"/>
      <p:bldP spid="31" grpId="1" animBg="1"/>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Eternal State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062714" y="2419108"/>
            <a:ext cx="3530278" cy="369332"/>
          </a:xfrm>
          <a:prstGeom prst="rect">
            <a:avLst/>
          </a:prstGeom>
          <a:noFill/>
        </p:spPr>
        <p:txBody>
          <a:bodyPr wrap="square" rtlCol="0">
            <a:spAutoFit/>
          </a:bodyPr>
          <a:lstStyle/>
          <a:p>
            <a:r>
              <a:rPr lang="en-US" dirty="0" smtClean="0">
                <a:hlinkClick r:id="rId3"/>
              </a:rPr>
              <a:t>https://hypersolid.milosz.ca/</a:t>
            </a:r>
            <a:endParaRPr lang="en-US" dirty="0"/>
          </a:p>
        </p:txBody>
      </p:sp>
      <p:sp>
        <p:nvSpPr>
          <p:cNvPr id="5" name="TextBox 4"/>
          <p:cNvSpPr txBox="1"/>
          <p:nvPr/>
        </p:nvSpPr>
        <p:spPr>
          <a:xfrm>
            <a:off x="1632030" y="2419108"/>
            <a:ext cx="2430684" cy="369332"/>
          </a:xfrm>
          <a:prstGeom prst="rect">
            <a:avLst/>
          </a:prstGeom>
          <a:noFill/>
        </p:spPr>
        <p:txBody>
          <a:bodyPr wrap="square" rtlCol="0">
            <a:spAutoFit/>
          </a:bodyPr>
          <a:lstStyle/>
          <a:p>
            <a:r>
              <a:rPr lang="en-US" dirty="0" smtClean="0"/>
              <a:t>Interactive Hypercube:</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663" y="1585732"/>
            <a:ext cx="3004595" cy="5063924"/>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971" y="2788440"/>
            <a:ext cx="3740209" cy="375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08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102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Eternal State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21</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97" y="2241642"/>
            <a:ext cx="5428405" cy="389488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221" y="2241642"/>
            <a:ext cx="5195172" cy="3894881"/>
          </a:xfrm>
          <a:prstGeom prst="rect">
            <a:avLst/>
          </a:prstGeom>
        </p:spPr>
      </p:pic>
    </p:spTree>
    <p:extLst>
      <p:ext uri="{BB962C8B-B14F-4D97-AF65-F5344CB8AC3E}">
        <p14:creationId xmlns:p14="http://schemas.microsoft.com/office/powerpoint/2010/main" val="2962070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Eternal State</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Chapter 22</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562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endParaRPr lang="en-US" sz="4800" b="1" dirty="0" smtClean="0"/>
          </a:p>
          <a:p>
            <a:pPr marL="0" indent="0">
              <a:buNone/>
            </a:pPr>
            <a:endParaRPr lang="en-US" dirty="0" smtClean="0"/>
          </a:p>
        </p:txBody>
      </p:sp>
      <p:cxnSp>
        <p:nvCxnSpPr>
          <p:cNvPr id="11" name="Straight Connector 10"/>
          <p:cNvCxnSpPr/>
          <p:nvPr/>
        </p:nvCxnSpPr>
        <p:spPr>
          <a:xfrm>
            <a:off x="725550" y="333229"/>
            <a:ext cx="10918582"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872" y="1680477"/>
            <a:ext cx="3862036" cy="44461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936" y="2013995"/>
            <a:ext cx="6366281" cy="355519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572" y="2379562"/>
            <a:ext cx="3924300" cy="3048000"/>
          </a:xfrm>
          <a:prstGeom prst="rect">
            <a:avLst/>
          </a:prstGeom>
        </p:spPr>
      </p:pic>
    </p:spTree>
    <p:extLst>
      <p:ext uri="{BB962C8B-B14F-4D97-AF65-F5344CB8AC3E}">
        <p14:creationId xmlns:p14="http://schemas.microsoft.com/office/powerpoint/2010/main" val="260805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15" name="TextBox 14"/>
          <p:cNvSpPr txBox="1"/>
          <p:nvPr/>
        </p:nvSpPr>
        <p:spPr>
          <a:xfrm>
            <a:off x="818147" y="2252660"/>
            <a:ext cx="5511401" cy="1200329"/>
          </a:xfrm>
          <a:prstGeom prst="rect">
            <a:avLst/>
          </a:prstGeom>
          <a:noFill/>
        </p:spPr>
        <p:txBody>
          <a:bodyPr wrap="square" rtlCol="0">
            <a:spAutoFit/>
          </a:bodyPr>
          <a:lstStyle/>
          <a:p>
            <a:r>
              <a:rPr lang="en-US" sz="2400" b="1" dirty="0" smtClean="0"/>
              <a:t>Concern</a:t>
            </a:r>
            <a:r>
              <a:rPr lang="en-US" sz="2400" dirty="0" smtClean="0"/>
              <a:t>: However</a:t>
            </a:r>
            <a:r>
              <a:rPr lang="en-US" sz="2400" dirty="0"/>
              <a:t>, I have this against you: You have abandoned the love you had at </a:t>
            </a:r>
            <a:r>
              <a:rPr lang="en-US" sz="2400" dirty="0" smtClean="0"/>
              <a:t>first.</a:t>
            </a:r>
            <a:endParaRPr lang="en-US" sz="2400" dirty="0"/>
          </a:p>
        </p:txBody>
      </p:sp>
      <p:sp>
        <p:nvSpPr>
          <p:cNvPr id="16" name="Rectangle 15"/>
          <p:cNvSpPr/>
          <p:nvPr/>
        </p:nvSpPr>
        <p:spPr>
          <a:xfrm>
            <a:off x="818146" y="5005410"/>
            <a:ext cx="10523620" cy="1200329"/>
          </a:xfrm>
          <a:prstGeom prst="rect">
            <a:avLst/>
          </a:prstGeom>
        </p:spPr>
        <p:txBody>
          <a:bodyPr wrap="square">
            <a:spAutoFit/>
          </a:bodyPr>
          <a:lstStyle/>
          <a:p>
            <a:r>
              <a:rPr lang="en-US" sz="2400" dirty="0" smtClean="0"/>
              <a:t>While they apparently listened to Paul’s warning, it appears they worked </a:t>
            </a:r>
            <a:r>
              <a:rPr lang="en-US" sz="2400" dirty="0"/>
              <a:t>so hard at it that they forgot their first love</a:t>
            </a:r>
            <a:r>
              <a:rPr lang="en-US" sz="2400" dirty="0" smtClean="0"/>
              <a:t>. Put </a:t>
            </a:r>
            <a:r>
              <a:rPr lang="en-US" sz="2400" dirty="0"/>
              <a:t>another way, they became so busy about the business of the King that they did not have time for the King.</a:t>
            </a:r>
          </a:p>
        </p:txBody>
      </p:sp>
      <p:sp>
        <p:nvSpPr>
          <p:cNvPr id="17" name="TextBox 16"/>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Tree>
    <p:extLst>
      <p:ext uri="{BB962C8B-B14F-4D97-AF65-F5344CB8AC3E}">
        <p14:creationId xmlns:p14="http://schemas.microsoft.com/office/powerpoint/2010/main" val="407273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15" name="TextBox 14"/>
          <p:cNvSpPr txBox="1"/>
          <p:nvPr/>
        </p:nvSpPr>
        <p:spPr>
          <a:xfrm>
            <a:off x="818147" y="2252660"/>
            <a:ext cx="5511401" cy="2677656"/>
          </a:xfrm>
          <a:prstGeom prst="rect">
            <a:avLst/>
          </a:prstGeom>
          <a:noFill/>
        </p:spPr>
        <p:txBody>
          <a:bodyPr wrap="square" rtlCol="0">
            <a:spAutoFit/>
          </a:bodyPr>
          <a:lstStyle/>
          <a:p>
            <a:r>
              <a:rPr lang="en-US" sz="2400" b="1" dirty="0" smtClean="0"/>
              <a:t>What does this mean?</a:t>
            </a:r>
          </a:p>
          <a:p>
            <a:r>
              <a:rPr lang="en-US" sz="2400" dirty="0" smtClean="0"/>
              <a:t>The Ephesians were so good at rooting out heresy that they lacked devotion.</a:t>
            </a:r>
          </a:p>
          <a:p>
            <a:endParaRPr lang="en-US" sz="2400" dirty="0"/>
          </a:p>
          <a:p>
            <a:r>
              <a:rPr lang="en-US" sz="2400" dirty="0"/>
              <a:t>Love and hope are casualties to the </a:t>
            </a:r>
            <a:r>
              <a:rPr lang="en-US" sz="2400" dirty="0" smtClean="0"/>
              <a:t>heresy-hunting.</a:t>
            </a:r>
          </a:p>
          <a:p>
            <a:endParaRPr lang="en-US" sz="2400" dirty="0" smtClean="0"/>
          </a:p>
        </p:txBody>
      </p:sp>
      <p:sp>
        <p:nvSpPr>
          <p:cNvPr id="17" name="TextBox 16"/>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Tree>
    <p:extLst>
      <p:ext uri="{BB962C8B-B14F-4D97-AF65-F5344CB8AC3E}">
        <p14:creationId xmlns:p14="http://schemas.microsoft.com/office/powerpoint/2010/main" val="3842472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5" name="TextBox 4"/>
          <p:cNvSpPr txBox="1"/>
          <p:nvPr/>
        </p:nvSpPr>
        <p:spPr>
          <a:xfrm>
            <a:off x="818147" y="2244436"/>
            <a:ext cx="5523275" cy="3046988"/>
          </a:xfrm>
          <a:prstGeom prst="rect">
            <a:avLst/>
          </a:prstGeom>
          <a:noFill/>
        </p:spPr>
        <p:txBody>
          <a:bodyPr wrap="square" rtlCol="0">
            <a:spAutoFit/>
          </a:bodyPr>
          <a:lstStyle/>
          <a:p>
            <a:r>
              <a:rPr lang="en-US" sz="2400" b="1" dirty="0" smtClean="0"/>
              <a:t>Exhortation</a:t>
            </a:r>
            <a:r>
              <a:rPr lang="en-US" sz="2400" dirty="0" smtClean="0"/>
              <a:t>: </a:t>
            </a:r>
            <a:r>
              <a:rPr lang="en-US" sz="2400" dirty="0"/>
              <a:t>Therefore, remember how far you have fallen. Repent and go back to what you were doing at first. If you don’t, I will come to you and remove your lamp stand from its place—unless you repent. </a:t>
            </a:r>
            <a:r>
              <a:rPr lang="en-US" sz="2400" b="1" baseline="30000" dirty="0"/>
              <a:t>6 </a:t>
            </a:r>
            <a:r>
              <a:rPr lang="en-US" sz="2400" dirty="0"/>
              <a:t>But this is to your credit: You hate the actions of the </a:t>
            </a:r>
            <a:r>
              <a:rPr lang="en-US" sz="2400" dirty="0" err="1"/>
              <a:t>Nicolaitans</a:t>
            </a:r>
            <a:r>
              <a:rPr lang="en-US" sz="2400" dirty="0"/>
              <a:t>, which I also hate.</a:t>
            </a:r>
            <a:endParaRPr lang="en-US" sz="2400" b="1" dirty="0"/>
          </a:p>
        </p:txBody>
      </p:sp>
      <p:sp>
        <p:nvSpPr>
          <p:cNvPr id="17" name="TextBox 16"/>
          <p:cNvSpPr txBox="1"/>
          <p:nvPr/>
        </p:nvSpPr>
        <p:spPr>
          <a:xfrm>
            <a:off x="818146" y="5388133"/>
            <a:ext cx="10523620" cy="461665"/>
          </a:xfrm>
          <a:prstGeom prst="rect">
            <a:avLst/>
          </a:prstGeom>
          <a:noFill/>
        </p:spPr>
        <p:txBody>
          <a:bodyPr wrap="square" rtlCol="0">
            <a:spAutoFit/>
          </a:bodyPr>
          <a:lstStyle/>
          <a:p>
            <a:r>
              <a:rPr lang="en-US" sz="2400" dirty="0" smtClean="0"/>
              <a:t>Ephesus is a ruin today.  </a:t>
            </a:r>
            <a:endParaRPr lang="en-US" sz="2400" dirty="0"/>
          </a:p>
        </p:txBody>
      </p:sp>
      <p:sp>
        <p:nvSpPr>
          <p:cNvPr id="18" name="TextBox 17"/>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Tree>
    <p:extLst>
      <p:ext uri="{BB962C8B-B14F-4D97-AF65-F5344CB8AC3E}">
        <p14:creationId xmlns:p14="http://schemas.microsoft.com/office/powerpoint/2010/main" val="3466650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5" name="TextBox 4"/>
          <p:cNvSpPr txBox="1"/>
          <p:nvPr/>
        </p:nvSpPr>
        <p:spPr>
          <a:xfrm>
            <a:off x="818147" y="5641121"/>
            <a:ext cx="10523620" cy="461665"/>
          </a:xfrm>
          <a:prstGeom prst="rect">
            <a:avLst/>
          </a:prstGeom>
          <a:noFill/>
        </p:spPr>
        <p:txBody>
          <a:bodyPr wrap="square" rtlCol="0">
            <a:spAutoFit/>
          </a:bodyPr>
          <a:lstStyle/>
          <a:p>
            <a:r>
              <a:rPr lang="en-US" sz="2400" b="1" dirty="0" smtClean="0"/>
              <a:t>Prophetic position</a:t>
            </a:r>
            <a:r>
              <a:rPr lang="en-US" sz="2400" dirty="0" smtClean="0"/>
              <a:t>: </a:t>
            </a:r>
            <a:r>
              <a:rPr lang="en-US" sz="2400" dirty="0"/>
              <a:t>Apostolic church (33-100 AD)</a:t>
            </a:r>
          </a:p>
        </p:txBody>
      </p:sp>
      <p:sp>
        <p:nvSpPr>
          <p:cNvPr id="7" name="Rectangle 6"/>
          <p:cNvSpPr/>
          <p:nvPr/>
        </p:nvSpPr>
        <p:spPr>
          <a:xfrm>
            <a:off x="818147" y="2227061"/>
            <a:ext cx="5558902" cy="1938992"/>
          </a:xfrm>
          <a:prstGeom prst="rect">
            <a:avLst/>
          </a:prstGeom>
        </p:spPr>
        <p:txBody>
          <a:bodyPr wrap="square">
            <a:spAutoFit/>
          </a:bodyPr>
          <a:lstStyle/>
          <a:p>
            <a:r>
              <a:rPr lang="en-US" sz="2400" b="1" dirty="0" smtClean="0"/>
              <a:t>Promise to the overcomer</a:t>
            </a:r>
            <a:r>
              <a:rPr lang="en-US" sz="2400" dirty="0" smtClean="0"/>
              <a:t>: ‘Let everyone listen </a:t>
            </a:r>
            <a:r>
              <a:rPr lang="en-US" sz="2400" dirty="0"/>
              <a:t>to what the Spirit says to the churches. I will give the privilege of eating from the tree of life that is in God’s paradise to everyone who overcomes.’”</a:t>
            </a:r>
          </a:p>
        </p:txBody>
      </p:sp>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
        <p:nvSpPr>
          <p:cNvPr id="10" name="Rectangle 9"/>
          <p:cNvSpPr/>
          <p:nvPr/>
        </p:nvSpPr>
        <p:spPr>
          <a:xfrm>
            <a:off x="818147" y="4262580"/>
            <a:ext cx="5558902" cy="1200329"/>
          </a:xfrm>
          <a:prstGeom prst="rect">
            <a:avLst/>
          </a:prstGeom>
        </p:spPr>
        <p:txBody>
          <a:bodyPr wrap="square">
            <a:spAutoFit/>
          </a:bodyPr>
          <a:lstStyle/>
          <a:p>
            <a:r>
              <a:rPr lang="en-US" sz="2400" dirty="0"/>
              <a:t>It once contained a “sacred grove” which was called the Ortygia.  It was thought to be the birth place of Artemis.</a:t>
            </a:r>
            <a:endParaRPr lang="en-US" dirty="0"/>
          </a:p>
        </p:txBody>
      </p:sp>
    </p:spTree>
    <p:extLst>
      <p:ext uri="{BB962C8B-B14F-4D97-AF65-F5344CB8AC3E}">
        <p14:creationId xmlns:p14="http://schemas.microsoft.com/office/powerpoint/2010/main" val="265928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7" name="Rectangle 6"/>
          <p:cNvSpPr/>
          <p:nvPr/>
        </p:nvSpPr>
        <p:spPr>
          <a:xfrm>
            <a:off x="818147" y="2227061"/>
            <a:ext cx="5558902" cy="1200329"/>
          </a:xfrm>
          <a:prstGeom prst="rect">
            <a:avLst/>
          </a:prstGeom>
        </p:spPr>
        <p:txBody>
          <a:bodyPr wrap="square">
            <a:spAutoFit/>
          </a:bodyPr>
          <a:lstStyle/>
          <a:p>
            <a:r>
              <a:rPr lang="en-US" sz="2400" dirty="0" smtClean="0"/>
              <a:t>Ephesus </a:t>
            </a:r>
            <a:r>
              <a:rPr lang="en-US" sz="2400" dirty="0"/>
              <a:t>once contained a “sacred grove” which was called the Ortygia.  It was thought to be the birth place of Artemis.</a:t>
            </a:r>
          </a:p>
        </p:txBody>
      </p:sp>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Tree>
    <p:extLst>
      <p:ext uri="{BB962C8B-B14F-4D97-AF65-F5344CB8AC3E}">
        <p14:creationId xmlns:p14="http://schemas.microsoft.com/office/powerpoint/2010/main" val="89464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131" y="690442"/>
            <a:ext cx="10515600" cy="716328"/>
          </a:xfrm>
        </p:spPr>
        <p:txBody>
          <a:bodyPr/>
          <a:lstStyle/>
          <a:p>
            <a:pPr algn="r"/>
            <a:r>
              <a:rPr lang="en-US" dirty="0" smtClean="0"/>
              <a:t>Revelation 1</a:t>
            </a:r>
            <a:endParaRPr lang="en-US" dirty="0"/>
          </a:p>
        </p:txBody>
      </p:sp>
      <p:sp>
        <p:nvSpPr>
          <p:cNvPr id="3" name="Content Placeholder 2"/>
          <p:cNvSpPr>
            <a:spLocks noGrp="1"/>
          </p:cNvSpPr>
          <p:nvPr>
            <p:ph idx="1"/>
          </p:nvPr>
        </p:nvSpPr>
        <p:spPr>
          <a:xfrm>
            <a:off x="841131" y="2294792"/>
            <a:ext cx="10515600" cy="2602523"/>
          </a:xfrm>
        </p:spPr>
        <p:txBody>
          <a:bodyPr>
            <a:normAutofit fontScale="92500" lnSpcReduction="20000"/>
          </a:bodyPr>
          <a:lstStyle/>
          <a:p>
            <a:r>
              <a:rPr lang="en-US" b="1" dirty="0" smtClean="0"/>
              <a:t>Revelation</a:t>
            </a:r>
            <a:r>
              <a:rPr lang="en-US" dirty="0" smtClean="0"/>
              <a:t> – Greek word Apocalypse means “the unveiling”.</a:t>
            </a:r>
          </a:p>
          <a:p>
            <a:r>
              <a:rPr lang="en-US" dirty="0" smtClean="0"/>
              <a:t>This is the unveiling of Jesus the Messiah (one unveiling, not </a:t>
            </a:r>
            <a:r>
              <a:rPr lang="en-US" dirty="0" err="1" smtClean="0"/>
              <a:t>RevelationS</a:t>
            </a:r>
            <a:r>
              <a:rPr lang="en-US" dirty="0" smtClean="0"/>
              <a:t>)</a:t>
            </a:r>
          </a:p>
          <a:p>
            <a:r>
              <a:rPr lang="en-US" dirty="0" smtClean="0"/>
              <a:t>Notice who is being revealed and to whom the revealing is given and from whom it is being given.</a:t>
            </a:r>
          </a:p>
          <a:p>
            <a:r>
              <a:rPr lang="en-US" dirty="0" smtClean="0"/>
              <a:t>The word translated to “must happen soon” is the same word that we get tachometer from.  It implies that when these things start they will happen quickly, not that these things will happen the week after next.</a:t>
            </a:r>
          </a:p>
        </p:txBody>
      </p:sp>
    </p:spTree>
    <p:extLst>
      <p:ext uri="{BB962C8B-B14F-4D97-AF65-F5344CB8AC3E}">
        <p14:creationId xmlns:p14="http://schemas.microsoft.com/office/powerpoint/2010/main" val="3124950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7" name="Rectangle 6"/>
          <p:cNvSpPr/>
          <p:nvPr/>
        </p:nvSpPr>
        <p:spPr>
          <a:xfrm>
            <a:off x="818147" y="2227061"/>
            <a:ext cx="5558902" cy="3416320"/>
          </a:xfrm>
          <a:prstGeom prst="rect">
            <a:avLst/>
          </a:prstGeom>
        </p:spPr>
        <p:txBody>
          <a:bodyPr wrap="square">
            <a:spAutoFit/>
          </a:bodyPr>
          <a:lstStyle/>
          <a:p>
            <a:r>
              <a:rPr lang="en-US" sz="2400" dirty="0" smtClean="0"/>
              <a:t>Myths of the heathen:</a:t>
            </a:r>
          </a:p>
          <a:p>
            <a:pPr marL="342900" indent="-342900">
              <a:buFont typeface="Arial" panose="020B0604020202020204" pitchFamily="34" charset="0"/>
              <a:buChar char="•"/>
            </a:pPr>
            <a:r>
              <a:rPr lang="en-US" sz="2400" b="1" dirty="0" smtClean="0"/>
              <a:t>Persians</a:t>
            </a:r>
            <a:r>
              <a:rPr lang="en-US" sz="2400" dirty="0" smtClean="0"/>
              <a:t>: </a:t>
            </a:r>
            <a:r>
              <a:rPr lang="en-US" sz="2400" dirty="0" err="1" smtClean="0"/>
              <a:t>Homa</a:t>
            </a:r>
            <a:r>
              <a:rPr lang="en-US" sz="2400" dirty="0" smtClean="0"/>
              <a:t>-tree growing in the spring </a:t>
            </a:r>
            <a:r>
              <a:rPr lang="en-US" sz="2400" dirty="0" err="1" smtClean="0"/>
              <a:t>Arduisur</a:t>
            </a:r>
            <a:r>
              <a:rPr lang="en-US" sz="2400" dirty="0" smtClean="0"/>
              <a:t>.</a:t>
            </a:r>
          </a:p>
          <a:p>
            <a:pPr marL="342900" indent="-342900">
              <a:buFont typeface="Arial" panose="020B0604020202020204" pitchFamily="34" charset="0"/>
              <a:buChar char="•"/>
            </a:pPr>
            <a:r>
              <a:rPr lang="en-US" sz="2400" b="1" dirty="0" smtClean="0"/>
              <a:t>Hindu</a:t>
            </a:r>
            <a:r>
              <a:rPr lang="en-US" sz="2400" dirty="0" smtClean="0"/>
              <a:t>: </a:t>
            </a:r>
            <a:r>
              <a:rPr lang="en-US" sz="2400" dirty="0" err="1" smtClean="0"/>
              <a:t>Halpasoma</a:t>
            </a:r>
            <a:r>
              <a:rPr lang="en-US" sz="2400" dirty="0" smtClean="0"/>
              <a:t>-tree fed by the waters of immortality.</a:t>
            </a:r>
          </a:p>
          <a:p>
            <a:pPr marL="342900" indent="-342900">
              <a:buFont typeface="Arial" panose="020B0604020202020204" pitchFamily="34" charset="0"/>
              <a:buChar char="•"/>
            </a:pPr>
            <a:r>
              <a:rPr lang="en-US" sz="2400" b="1" dirty="0" smtClean="0"/>
              <a:t>Arab</a:t>
            </a:r>
            <a:r>
              <a:rPr lang="en-US" sz="2400" dirty="0" smtClean="0"/>
              <a:t>: Tuba-tree</a:t>
            </a:r>
          </a:p>
          <a:p>
            <a:pPr marL="342900" indent="-342900">
              <a:buFont typeface="Arial" panose="020B0604020202020204" pitchFamily="34" charset="0"/>
              <a:buChar char="•"/>
            </a:pPr>
            <a:r>
              <a:rPr lang="en-US" sz="2400" b="1" dirty="0" smtClean="0"/>
              <a:t>Greek</a:t>
            </a:r>
            <a:r>
              <a:rPr lang="en-US" sz="2400" dirty="0" smtClean="0"/>
              <a:t>: Lotus-tree</a:t>
            </a:r>
          </a:p>
          <a:p>
            <a:pPr marL="342900" indent="-342900">
              <a:buFont typeface="Arial" panose="020B0604020202020204" pitchFamily="34" charset="0"/>
              <a:buChar char="•"/>
            </a:pPr>
            <a:r>
              <a:rPr lang="en-US" sz="2400" b="1" dirty="0" smtClean="0"/>
              <a:t>Assyria: </a:t>
            </a:r>
            <a:r>
              <a:rPr lang="en-US" sz="2400" dirty="0" smtClean="0"/>
              <a:t>Tree adorned by royal figures and guarded by </a:t>
            </a:r>
            <a:r>
              <a:rPr lang="en-US" sz="2400" dirty="0" err="1" smtClean="0"/>
              <a:t>d’jinn</a:t>
            </a:r>
            <a:r>
              <a:rPr lang="en-US" sz="2400" dirty="0" smtClean="0"/>
              <a:t>.</a:t>
            </a:r>
            <a:endParaRPr lang="en-US" sz="2400" dirty="0"/>
          </a:p>
        </p:txBody>
      </p:sp>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spTree>
    <p:extLst>
      <p:ext uri="{BB962C8B-B14F-4D97-AF65-F5344CB8AC3E}">
        <p14:creationId xmlns:p14="http://schemas.microsoft.com/office/powerpoint/2010/main" val="191079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755843765"/>
              </p:ext>
            </p:extLst>
          </p:nvPr>
        </p:nvGraphicFramePr>
        <p:xfrm>
          <a:off x="818147" y="2271030"/>
          <a:ext cx="5493444" cy="259588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Admonitory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Devotion,</a:t>
                      </a:r>
                      <a:r>
                        <a:rPr lang="en-US" baseline="0" dirty="0" smtClean="0"/>
                        <a:t> not just doctrine</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71116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3855202854"/>
              </p:ext>
            </p:extLst>
          </p:nvPr>
        </p:nvGraphicFramePr>
        <p:xfrm>
          <a:off x="818147" y="2271030"/>
          <a:ext cx="5493444" cy="259588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Personal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Neglected</a:t>
                      </a:r>
                      <a:r>
                        <a:rPr lang="en-US" baseline="0" dirty="0" smtClean="0"/>
                        <a:t> priorities</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282902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Ephesus</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100" y="1571966"/>
            <a:ext cx="4734667" cy="3156445"/>
          </a:xfrm>
          <a:prstGeom prst="rect">
            <a:avLst/>
          </a:prstGeom>
        </p:spPr>
      </p:pic>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2586656510"/>
              </p:ext>
            </p:extLst>
          </p:nvPr>
        </p:nvGraphicFramePr>
        <p:xfrm>
          <a:off x="818147" y="2271030"/>
          <a:ext cx="5493444" cy="259588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Promise to the Overcomer</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Eat of the Tree of Life</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219607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Nicolaitans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336800"/>
            <a:ext cx="8046453" cy="1938992"/>
          </a:xfrm>
          <a:prstGeom prst="rect">
            <a:avLst/>
          </a:prstGeom>
          <a:noFill/>
        </p:spPr>
        <p:txBody>
          <a:bodyPr wrap="square" rtlCol="0">
            <a:spAutoFit/>
          </a:bodyPr>
          <a:lstStyle/>
          <a:p>
            <a:r>
              <a:rPr lang="en-US" sz="2400" dirty="0"/>
              <a:t>Who are the </a:t>
            </a:r>
            <a:r>
              <a:rPr lang="en-US" sz="2400" dirty="0" err="1"/>
              <a:t>Nicolaitans</a:t>
            </a:r>
            <a:r>
              <a:rPr lang="en-US" sz="2400" dirty="0"/>
              <a:t>?  We know they were apparently teaching the teachings of Balaam.</a:t>
            </a:r>
          </a:p>
          <a:p>
            <a:r>
              <a:rPr lang="en-US" sz="2400" dirty="0"/>
              <a:t>Could be (</a:t>
            </a:r>
            <a:r>
              <a:rPr lang="en-US" sz="2400" dirty="0" err="1"/>
              <a:t>strong's</a:t>
            </a:r>
            <a:r>
              <a:rPr lang="en-US" sz="2400" dirty="0"/>
              <a:t> concordance) from Niko "conquest, victory, triumph, those who dominate over the defeated", Lai (</a:t>
            </a:r>
            <a:r>
              <a:rPr lang="en-US" sz="2400" dirty="0" err="1"/>
              <a:t>laos</a:t>
            </a:r>
            <a:r>
              <a:rPr lang="en-US" sz="2400" dirty="0"/>
              <a:t>) "people. </a:t>
            </a:r>
            <a:r>
              <a:rPr lang="en-US" sz="2400" dirty="0" err="1"/>
              <a:t>Tes</a:t>
            </a:r>
            <a:r>
              <a:rPr lang="en-US" sz="2400" dirty="0"/>
              <a:t> (or Ton) "the" - Conqueror of the people</a:t>
            </a:r>
            <a:r>
              <a:rPr lang="en-US" sz="2400" dirty="0" smtClean="0"/>
              <a:t>.</a:t>
            </a:r>
            <a:endParaRPr lang="en-US" sz="2400" dirty="0"/>
          </a:p>
        </p:txBody>
      </p:sp>
    </p:spTree>
    <p:extLst>
      <p:ext uri="{BB962C8B-B14F-4D97-AF65-F5344CB8AC3E}">
        <p14:creationId xmlns:p14="http://schemas.microsoft.com/office/powerpoint/2010/main" val="1519498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818147" y="2390274"/>
            <a:ext cx="5149516" cy="2308324"/>
          </a:xfrm>
          <a:prstGeom prst="rect">
            <a:avLst/>
          </a:prstGeom>
          <a:noFill/>
        </p:spPr>
        <p:txBody>
          <a:bodyPr wrap="square" rtlCol="0">
            <a:spAutoFit/>
          </a:bodyPr>
          <a:lstStyle/>
          <a:p>
            <a:r>
              <a:rPr lang="en-US" sz="2400" b="1" dirty="0" smtClean="0"/>
              <a:t>Meaning</a:t>
            </a:r>
            <a:r>
              <a:rPr lang="en-US" sz="2400" dirty="0" smtClean="0"/>
              <a:t>: “Myrrh” from Greek </a:t>
            </a:r>
            <a:r>
              <a:rPr lang="en-US" sz="2400" dirty="0" err="1" smtClean="0"/>
              <a:t>Smurna</a:t>
            </a:r>
            <a:r>
              <a:rPr lang="en-US" sz="2400" dirty="0" smtClean="0"/>
              <a:t> from the Hebrew root that is Myrrh.  Meaning death.</a:t>
            </a:r>
          </a:p>
          <a:p>
            <a:r>
              <a:rPr lang="en-US" sz="2400" b="1" dirty="0" smtClean="0"/>
              <a:t>Location</a:t>
            </a:r>
            <a:r>
              <a:rPr lang="en-US" sz="2400" dirty="0" smtClean="0"/>
              <a:t>: Modern city of Izmir</a:t>
            </a:r>
          </a:p>
          <a:p>
            <a:r>
              <a:rPr lang="en-US" sz="2400" b="1" dirty="0" smtClean="0"/>
              <a:t>Title</a:t>
            </a:r>
            <a:r>
              <a:rPr lang="en-US" sz="2400" dirty="0" smtClean="0"/>
              <a:t>: </a:t>
            </a:r>
            <a:r>
              <a:rPr lang="en-US" sz="2400" dirty="0"/>
              <a:t>‘The first and the last, who was dead and became alive</a:t>
            </a:r>
          </a:p>
        </p:txBody>
      </p:sp>
      <p:sp>
        <p:nvSpPr>
          <p:cNvPr id="10" name="TextBox 9"/>
          <p:cNvSpPr txBox="1"/>
          <p:nvPr/>
        </p:nvSpPr>
        <p:spPr>
          <a:xfrm>
            <a:off x="818146" y="4907843"/>
            <a:ext cx="10260583" cy="1107996"/>
          </a:xfrm>
          <a:prstGeom prst="rect">
            <a:avLst/>
          </a:prstGeom>
          <a:noFill/>
        </p:spPr>
        <p:txBody>
          <a:bodyPr wrap="square" rtlCol="0">
            <a:spAutoFit/>
          </a:bodyPr>
          <a:lstStyle/>
          <a:p>
            <a:r>
              <a:rPr lang="en-US" sz="2200" b="1" dirty="0" smtClean="0"/>
              <a:t>Commendation</a:t>
            </a:r>
            <a:r>
              <a:rPr lang="en-US" sz="2200" dirty="0" smtClean="0"/>
              <a:t>: ‘I </a:t>
            </a:r>
            <a:r>
              <a:rPr lang="en-US" sz="2200" dirty="0"/>
              <a:t>know your suffering and your poverty—though you are rich—and the slander committed by those who claim to be Jews but are not. They are the synagogue of </a:t>
            </a:r>
            <a:r>
              <a:rPr lang="en-US" sz="2200" dirty="0" smtClean="0"/>
              <a:t>Satan.</a:t>
            </a:r>
            <a:r>
              <a:rPr lang="en-US" sz="2200" b="1" baseline="30000" dirty="0"/>
              <a:t> </a:t>
            </a:r>
            <a:endParaRPr lang="en-US" sz="2200" dirty="0"/>
          </a:p>
        </p:txBody>
      </p:sp>
    </p:spTree>
    <p:extLst>
      <p:ext uri="{BB962C8B-B14F-4D97-AF65-F5344CB8AC3E}">
        <p14:creationId xmlns:p14="http://schemas.microsoft.com/office/powerpoint/2010/main" val="3370609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818147" y="2390274"/>
            <a:ext cx="5149516" cy="1938992"/>
          </a:xfrm>
          <a:prstGeom prst="rect">
            <a:avLst/>
          </a:prstGeom>
          <a:noFill/>
        </p:spPr>
        <p:txBody>
          <a:bodyPr wrap="square" rtlCol="0">
            <a:spAutoFit/>
          </a:bodyPr>
          <a:lstStyle/>
          <a:p>
            <a:r>
              <a:rPr lang="en-US" sz="2400" b="1" dirty="0" smtClean="0"/>
              <a:t>First and the Last: </a:t>
            </a:r>
            <a:r>
              <a:rPr lang="en-US" sz="2400" dirty="0" smtClean="0"/>
              <a:t>Mentioned in Isaiah 41:4, Isaiah 44:6, Isaiah 48:12, Revelation 1:11, Revelation 1:17-18, Revelation 2:8, Revelation 22:13.</a:t>
            </a:r>
          </a:p>
          <a:p>
            <a:r>
              <a:rPr lang="en-US" sz="2400" dirty="0" smtClean="0"/>
              <a:t>Seven times.</a:t>
            </a:r>
            <a:endParaRPr lang="en-US" sz="2400" dirty="0"/>
          </a:p>
        </p:txBody>
      </p:sp>
      <p:sp>
        <p:nvSpPr>
          <p:cNvPr id="10" name="TextBox 9"/>
          <p:cNvSpPr txBox="1"/>
          <p:nvPr/>
        </p:nvSpPr>
        <p:spPr>
          <a:xfrm>
            <a:off x="818146" y="4907843"/>
            <a:ext cx="10260583" cy="1107996"/>
          </a:xfrm>
          <a:prstGeom prst="rect">
            <a:avLst/>
          </a:prstGeom>
          <a:noFill/>
        </p:spPr>
        <p:txBody>
          <a:bodyPr wrap="square" rtlCol="0">
            <a:spAutoFit/>
          </a:bodyPr>
          <a:lstStyle/>
          <a:p>
            <a:r>
              <a:rPr lang="en-US" sz="2200" b="1" dirty="0" smtClean="0"/>
              <a:t>Commendation</a:t>
            </a:r>
            <a:r>
              <a:rPr lang="en-US" sz="2200" dirty="0" smtClean="0"/>
              <a:t>: ‘I </a:t>
            </a:r>
            <a:r>
              <a:rPr lang="en-US" sz="2200" dirty="0"/>
              <a:t>know your suffering and your poverty—though you are rich—and the slander committed by those who claim to be Jews but are not. They are the synagogue of </a:t>
            </a:r>
            <a:r>
              <a:rPr lang="en-US" sz="2200" dirty="0" smtClean="0"/>
              <a:t>Satan.</a:t>
            </a:r>
            <a:r>
              <a:rPr lang="en-US" sz="2200" b="1" baseline="30000" dirty="0"/>
              <a:t> </a:t>
            </a:r>
            <a:endParaRPr lang="en-US" sz="2200" dirty="0"/>
          </a:p>
        </p:txBody>
      </p:sp>
    </p:spTree>
    <p:extLst>
      <p:ext uri="{BB962C8B-B14F-4D97-AF65-F5344CB8AC3E}">
        <p14:creationId xmlns:p14="http://schemas.microsoft.com/office/powerpoint/2010/main" val="971928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818147" y="2390274"/>
            <a:ext cx="5149516" cy="2308324"/>
          </a:xfrm>
          <a:prstGeom prst="rect">
            <a:avLst/>
          </a:prstGeom>
          <a:noFill/>
        </p:spPr>
        <p:txBody>
          <a:bodyPr wrap="square" rtlCol="0">
            <a:spAutoFit/>
          </a:bodyPr>
          <a:lstStyle/>
          <a:p>
            <a:r>
              <a:rPr lang="en-US" sz="2400" dirty="0" smtClean="0"/>
              <a:t>Tribulation as a metaphor for oppression, affliction, distress.</a:t>
            </a:r>
          </a:p>
          <a:p>
            <a:r>
              <a:rPr lang="en-US" sz="2400" dirty="0" smtClean="0"/>
              <a:t>This tribulation isn’t the great tribulation.  It isn’t even the oppression of the Romans.  That didn’t happen for several years after.</a:t>
            </a:r>
            <a:endParaRPr lang="en-US" sz="2400" dirty="0"/>
          </a:p>
        </p:txBody>
      </p:sp>
      <p:sp>
        <p:nvSpPr>
          <p:cNvPr id="4" name="TextBox 3"/>
          <p:cNvSpPr txBox="1"/>
          <p:nvPr/>
        </p:nvSpPr>
        <p:spPr>
          <a:xfrm>
            <a:off x="818147" y="5082988"/>
            <a:ext cx="10260583" cy="830997"/>
          </a:xfrm>
          <a:prstGeom prst="rect">
            <a:avLst/>
          </a:prstGeom>
          <a:noFill/>
        </p:spPr>
        <p:txBody>
          <a:bodyPr wrap="square" rtlCol="0">
            <a:spAutoFit/>
          </a:bodyPr>
          <a:lstStyle/>
          <a:p>
            <a:r>
              <a:rPr lang="en-US" sz="2400" dirty="0" smtClean="0"/>
              <a:t>The earliest church persecution came from the Jews.</a:t>
            </a:r>
          </a:p>
          <a:p>
            <a:endParaRPr lang="en-US" sz="2400" dirty="0"/>
          </a:p>
        </p:txBody>
      </p:sp>
    </p:spTree>
    <p:extLst>
      <p:ext uri="{BB962C8B-B14F-4D97-AF65-F5344CB8AC3E}">
        <p14:creationId xmlns:p14="http://schemas.microsoft.com/office/powerpoint/2010/main" val="1476033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818147" y="2390274"/>
            <a:ext cx="5149516" cy="3046988"/>
          </a:xfrm>
          <a:prstGeom prst="rect">
            <a:avLst/>
          </a:prstGeom>
          <a:noFill/>
        </p:spPr>
        <p:txBody>
          <a:bodyPr wrap="square" rtlCol="0">
            <a:spAutoFit/>
          </a:bodyPr>
          <a:lstStyle/>
          <a:p>
            <a:r>
              <a:rPr lang="en-US" sz="2400" dirty="0"/>
              <a:t>The earliest church persecution came from the </a:t>
            </a:r>
            <a:r>
              <a:rPr lang="en-US" sz="2400" dirty="0" smtClean="0"/>
              <a:t>Jews.</a:t>
            </a:r>
          </a:p>
          <a:p>
            <a:r>
              <a:rPr lang="en-US" sz="2400" dirty="0" smtClean="0"/>
              <a:t>It came in the form of Legalism:</a:t>
            </a:r>
          </a:p>
          <a:p>
            <a:pPr marL="342900" indent="-342900">
              <a:buFont typeface="Arial" panose="020B0604020202020204" pitchFamily="34" charset="0"/>
              <a:buChar char="•"/>
            </a:pPr>
            <a:r>
              <a:rPr lang="en-US" sz="2400" dirty="0" smtClean="0"/>
              <a:t>Demands that the Gentiles be circumcised. (Acts 15:1,10)</a:t>
            </a:r>
          </a:p>
          <a:p>
            <a:pPr marL="342900" indent="-342900">
              <a:buFont typeface="Arial" panose="020B0604020202020204" pitchFamily="34" charset="0"/>
              <a:buChar char="•"/>
            </a:pPr>
            <a:r>
              <a:rPr lang="en-US" sz="2400" dirty="0" smtClean="0"/>
              <a:t>Peter is rebuked by Paul (Gal 2:11, 3:1-3)</a:t>
            </a:r>
          </a:p>
          <a:p>
            <a:pPr marL="342900" indent="-342900">
              <a:buFont typeface="Arial" panose="020B0604020202020204" pitchFamily="34" charset="0"/>
              <a:buChar char="•"/>
            </a:pPr>
            <a:r>
              <a:rPr lang="en-US" sz="2400" dirty="0" smtClean="0"/>
              <a:t>Peter agrees (2 Pet 3:15-16)</a:t>
            </a:r>
            <a:endParaRPr lang="en-US" sz="2400" dirty="0"/>
          </a:p>
        </p:txBody>
      </p:sp>
    </p:spTree>
    <p:extLst>
      <p:ext uri="{BB962C8B-B14F-4D97-AF65-F5344CB8AC3E}">
        <p14:creationId xmlns:p14="http://schemas.microsoft.com/office/powerpoint/2010/main" val="318822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818147" y="2390274"/>
            <a:ext cx="5149516" cy="1938992"/>
          </a:xfrm>
          <a:prstGeom prst="rect">
            <a:avLst/>
          </a:prstGeom>
          <a:noFill/>
        </p:spPr>
        <p:txBody>
          <a:bodyPr wrap="square" rtlCol="0">
            <a:spAutoFit/>
          </a:bodyPr>
          <a:lstStyle/>
          <a:p>
            <a:r>
              <a:rPr lang="en-US" sz="2400" dirty="0" smtClean="0"/>
              <a:t>Examples are found to occur in:</a:t>
            </a:r>
          </a:p>
          <a:p>
            <a:pPr marL="342900" indent="-342900">
              <a:buFont typeface="Arial" panose="020B0604020202020204" pitchFamily="34" charset="0"/>
              <a:buChar char="•"/>
            </a:pPr>
            <a:r>
              <a:rPr lang="en-US" sz="2400" dirty="0" smtClean="0"/>
              <a:t>Antioch (Acts 13:50)</a:t>
            </a:r>
          </a:p>
          <a:p>
            <a:pPr marL="342900" indent="-342900">
              <a:buFont typeface="Arial" panose="020B0604020202020204" pitchFamily="34" charset="0"/>
              <a:buChar char="•"/>
            </a:pPr>
            <a:r>
              <a:rPr lang="en-US" sz="2400" dirty="0" err="1" smtClean="0"/>
              <a:t>Iconium</a:t>
            </a:r>
            <a:r>
              <a:rPr lang="en-US" sz="2400" dirty="0" smtClean="0"/>
              <a:t> (Acts 14:2,5)</a:t>
            </a:r>
          </a:p>
          <a:p>
            <a:pPr marL="342900" indent="-342900">
              <a:buFont typeface="Arial" panose="020B0604020202020204" pitchFamily="34" charset="0"/>
              <a:buChar char="•"/>
            </a:pPr>
            <a:r>
              <a:rPr lang="en-US" sz="2400" dirty="0" err="1" smtClean="0"/>
              <a:t>Lystra</a:t>
            </a:r>
            <a:r>
              <a:rPr lang="en-US" sz="2400" dirty="0" smtClean="0"/>
              <a:t> (Acts 14:19)</a:t>
            </a:r>
          </a:p>
          <a:p>
            <a:pPr marL="342900" indent="-342900">
              <a:buFont typeface="Arial" panose="020B0604020202020204" pitchFamily="34" charset="0"/>
              <a:buChar char="•"/>
            </a:pPr>
            <a:r>
              <a:rPr lang="en-US" sz="2400" dirty="0" smtClean="0"/>
              <a:t>Thessalonica (Acts 17:5)</a:t>
            </a:r>
            <a:endParaRPr lang="en-US" sz="2400" dirty="0"/>
          </a:p>
        </p:txBody>
      </p:sp>
    </p:spTree>
    <p:extLst>
      <p:ext uri="{BB962C8B-B14F-4D97-AF65-F5344CB8AC3E}">
        <p14:creationId xmlns:p14="http://schemas.microsoft.com/office/powerpoint/2010/main" val="203852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131" y="690442"/>
            <a:ext cx="10515600" cy="716328"/>
          </a:xfrm>
        </p:spPr>
        <p:txBody>
          <a:bodyPr/>
          <a:lstStyle/>
          <a:p>
            <a:pPr algn="r"/>
            <a:r>
              <a:rPr lang="en-US" dirty="0" smtClean="0"/>
              <a:t>Revelation 1</a:t>
            </a:r>
            <a:endParaRPr lang="en-US" dirty="0"/>
          </a:p>
        </p:txBody>
      </p:sp>
      <p:sp>
        <p:nvSpPr>
          <p:cNvPr id="3" name="Content Placeholder 2"/>
          <p:cNvSpPr>
            <a:spLocks noGrp="1"/>
          </p:cNvSpPr>
          <p:nvPr>
            <p:ph idx="1"/>
          </p:nvPr>
        </p:nvSpPr>
        <p:spPr>
          <a:xfrm>
            <a:off x="841131" y="2294792"/>
            <a:ext cx="10515600" cy="2602523"/>
          </a:xfrm>
        </p:spPr>
        <p:txBody>
          <a:bodyPr>
            <a:normAutofit lnSpcReduction="10000"/>
          </a:bodyPr>
          <a:lstStyle/>
          <a:p>
            <a:pPr marL="0" indent="0" algn="ctr">
              <a:buNone/>
            </a:pPr>
            <a:r>
              <a:rPr lang="en-US" b="1" dirty="0" smtClean="0"/>
              <a:t>…signified [It] by his angel…</a:t>
            </a:r>
          </a:p>
          <a:p>
            <a:pPr marL="0" indent="0">
              <a:buNone/>
            </a:pPr>
            <a:r>
              <a:rPr lang="en-US" dirty="0" smtClean="0"/>
              <a:t>This message was rendered into signs.</a:t>
            </a:r>
          </a:p>
          <a:p>
            <a:pPr marL="0" indent="0">
              <a:buNone/>
            </a:pPr>
            <a:r>
              <a:rPr lang="en-US" dirty="0" smtClean="0"/>
              <a:t>Each of these signs are explained if not in the book itself, then somewhere else in the bible.</a:t>
            </a:r>
          </a:p>
          <a:p>
            <a:pPr marL="0" indent="0">
              <a:buNone/>
            </a:pPr>
            <a:r>
              <a:rPr lang="en-US" dirty="0" smtClean="0"/>
              <a:t>The book of Revelation is in code but the code is explained elsewhere in the Bible.</a:t>
            </a:r>
            <a:endParaRPr lang="en-US" dirty="0"/>
          </a:p>
        </p:txBody>
      </p:sp>
    </p:spTree>
    <p:extLst>
      <p:ext uri="{BB962C8B-B14F-4D97-AF65-F5344CB8AC3E}">
        <p14:creationId xmlns:p14="http://schemas.microsoft.com/office/powerpoint/2010/main" val="29923081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818147" y="2390274"/>
            <a:ext cx="5149516" cy="1569660"/>
          </a:xfrm>
          <a:prstGeom prst="rect">
            <a:avLst/>
          </a:prstGeom>
          <a:noFill/>
        </p:spPr>
        <p:txBody>
          <a:bodyPr wrap="square" rtlCol="0">
            <a:spAutoFit/>
          </a:bodyPr>
          <a:lstStyle/>
          <a:p>
            <a:r>
              <a:rPr lang="en-US" sz="2400" dirty="0" smtClean="0"/>
              <a:t>A tragic doctrine made its way into the early church.  That is the idea that Israel was replaced by the church.  Called replacement theology.</a:t>
            </a:r>
            <a:endParaRPr lang="en-US" sz="2400" dirty="0"/>
          </a:p>
        </p:txBody>
      </p:sp>
    </p:spTree>
    <p:extLst>
      <p:ext uri="{BB962C8B-B14F-4D97-AF65-F5344CB8AC3E}">
        <p14:creationId xmlns:p14="http://schemas.microsoft.com/office/powerpoint/2010/main" val="2698113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818147" y="2390274"/>
            <a:ext cx="5149516" cy="1754326"/>
          </a:xfrm>
          <a:prstGeom prst="rect">
            <a:avLst/>
          </a:prstGeom>
          <a:noFill/>
        </p:spPr>
        <p:txBody>
          <a:bodyPr wrap="square" rtlCol="0">
            <a:spAutoFit/>
          </a:bodyPr>
          <a:lstStyle/>
          <a:p>
            <a:r>
              <a:rPr lang="en-US" sz="2400" dirty="0" smtClean="0"/>
              <a:t>Some early issues working against the church were:</a:t>
            </a:r>
          </a:p>
          <a:p>
            <a:r>
              <a:rPr lang="en-US" sz="2000" dirty="0" smtClean="0"/>
              <a:t>Legalism : denial of Christ’s completed work.</a:t>
            </a:r>
          </a:p>
          <a:p>
            <a:r>
              <a:rPr lang="en-US" sz="2000" dirty="0" smtClean="0"/>
              <a:t>Gnosticism : denial of Christ’s humanity.</a:t>
            </a:r>
          </a:p>
          <a:p>
            <a:r>
              <a:rPr lang="en-US" sz="2000" dirty="0" smtClean="0"/>
              <a:t>Caesar worship: denial of Christ’s Lordship.</a:t>
            </a:r>
            <a:endParaRPr lang="en-US" sz="2000" dirty="0"/>
          </a:p>
        </p:txBody>
      </p:sp>
    </p:spTree>
    <p:extLst>
      <p:ext uri="{BB962C8B-B14F-4D97-AF65-F5344CB8AC3E}">
        <p14:creationId xmlns:p14="http://schemas.microsoft.com/office/powerpoint/2010/main" val="67038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0" name="TextBox 9"/>
          <p:cNvSpPr txBox="1"/>
          <p:nvPr/>
        </p:nvSpPr>
        <p:spPr>
          <a:xfrm>
            <a:off x="818147" y="2344243"/>
            <a:ext cx="5210502" cy="1200329"/>
          </a:xfrm>
          <a:prstGeom prst="rect">
            <a:avLst/>
          </a:prstGeom>
          <a:noFill/>
        </p:spPr>
        <p:txBody>
          <a:bodyPr wrap="square" rtlCol="0">
            <a:spAutoFit/>
          </a:bodyPr>
          <a:lstStyle/>
          <a:p>
            <a:r>
              <a:rPr lang="en-US" sz="2400" dirty="0" err="1" smtClean="0"/>
              <a:t>Myrhh</a:t>
            </a:r>
            <a:r>
              <a:rPr lang="en-US" sz="2400" dirty="0" smtClean="0"/>
              <a:t> is a tree sap that when crushed releases its aroma.  It is used for burials and is representative of death.</a:t>
            </a:r>
            <a:endParaRPr lang="en-US" sz="2400" dirty="0"/>
          </a:p>
        </p:txBody>
      </p:sp>
      <p:sp>
        <p:nvSpPr>
          <p:cNvPr id="17" name="TextBox 16"/>
          <p:cNvSpPr txBox="1"/>
          <p:nvPr/>
        </p:nvSpPr>
        <p:spPr>
          <a:xfrm>
            <a:off x="766839" y="3910892"/>
            <a:ext cx="5261810" cy="830997"/>
          </a:xfrm>
          <a:prstGeom prst="rect">
            <a:avLst/>
          </a:prstGeom>
          <a:noFill/>
        </p:spPr>
        <p:txBody>
          <a:bodyPr wrap="square" rtlCol="0">
            <a:spAutoFit/>
          </a:bodyPr>
          <a:lstStyle/>
          <a:p>
            <a:r>
              <a:rPr lang="en-US" sz="2400" dirty="0" smtClean="0"/>
              <a:t>What is meant by the ten days?  Possibly 10 roman rulers?</a:t>
            </a:r>
            <a:endParaRPr lang="en-US" sz="2400" dirty="0"/>
          </a:p>
        </p:txBody>
      </p:sp>
    </p:spTree>
    <p:extLst>
      <p:ext uri="{BB962C8B-B14F-4D97-AF65-F5344CB8AC3E}">
        <p14:creationId xmlns:p14="http://schemas.microsoft.com/office/powerpoint/2010/main" val="3577436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4" name="TextBox 3"/>
          <p:cNvSpPr txBox="1"/>
          <p:nvPr/>
        </p:nvSpPr>
        <p:spPr>
          <a:xfrm>
            <a:off x="818147" y="2232561"/>
            <a:ext cx="5149516" cy="461665"/>
          </a:xfrm>
          <a:prstGeom prst="rect">
            <a:avLst/>
          </a:prstGeom>
          <a:noFill/>
        </p:spPr>
        <p:txBody>
          <a:bodyPr wrap="square" rtlCol="0">
            <a:spAutoFit/>
          </a:bodyPr>
          <a:lstStyle/>
          <a:p>
            <a:r>
              <a:rPr lang="en-US" sz="2400" b="1" dirty="0" smtClean="0"/>
              <a:t>Concern</a:t>
            </a:r>
            <a:r>
              <a:rPr lang="en-US" sz="2400" dirty="0" smtClean="0"/>
              <a:t>: </a:t>
            </a:r>
            <a:endParaRPr lang="en-US" sz="2400" b="1" dirty="0"/>
          </a:p>
        </p:txBody>
      </p:sp>
      <p:sp>
        <p:nvSpPr>
          <p:cNvPr id="5" name="TextBox 4"/>
          <p:cNvSpPr txBox="1"/>
          <p:nvPr/>
        </p:nvSpPr>
        <p:spPr>
          <a:xfrm>
            <a:off x="2109333" y="2232560"/>
            <a:ext cx="4043860" cy="461665"/>
          </a:xfrm>
          <a:prstGeom prst="rect">
            <a:avLst/>
          </a:prstGeom>
          <a:noFill/>
        </p:spPr>
        <p:txBody>
          <a:bodyPr wrap="square" rtlCol="0">
            <a:spAutoFit/>
          </a:bodyPr>
          <a:lstStyle/>
          <a:p>
            <a:r>
              <a:rPr lang="en-US" sz="2400" dirty="0" smtClean="0">
                <a:solidFill>
                  <a:srgbClr val="FF0000"/>
                </a:solidFill>
              </a:rPr>
              <a:t>None</a:t>
            </a:r>
            <a:endParaRPr lang="en-US" sz="2400" dirty="0">
              <a:solidFill>
                <a:srgbClr val="FF0000"/>
              </a:solidFill>
            </a:endParaRPr>
          </a:p>
        </p:txBody>
      </p:sp>
    </p:spTree>
    <p:extLst>
      <p:ext uri="{BB962C8B-B14F-4D97-AF65-F5344CB8AC3E}">
        <p14:creationId xmlns:p14="http://schemas.microsoft.com/office/powerpoint/2010/main" val="3183880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6" name="TextBox 5"/>
          <p:cNvSpPr txBox="1"/>
          <p:nvPr/>
        </p:nvSpPr>
        <p:spPr>
          <a:xfrm>
            <a:off x="818147" y="2358948"/>
            <a:ext cx="5149516" cy="2677656"/>
          </a:xfrm>
          <a:prstGeom prst="rect">
            <a:avLst/>
          </a:prstGeom>
          <a:noFill/>
        </p:spPr>
        <p:txBody>
          <a:bodyPr wrap="square" rtlCol="0">
            <a:spAutoFit/>
          </a:bodyPr>
          <a:lstStyle/>
          <a:p>
            <a:r>
              <a:rPr lang="en-US" sz="2400" b="1" dirty="0" smtClean="0"/>
              <a:t>Exhortation</a:t>
            </a:r>
            <a:r>
              <a:rPr lang="en-US" sz="2400" dirty="0" smtClean="0"/>
              <a:t>: </a:t>
            </a:r>
            <a:r>
              <a:rPr lang="en-US" sz="2400" dirty="0"/>
              <a:t>Don’t be afraid of what you are going to suffer. Look! The Devil is going to throw some of you into prison so that you may be tested. For ten days you will undergo suffering. Be faithful until death, and I will give you the victor’s crown of life.</a:t>
            </a:r>
          </a:p>
        </p:txBody>
      </p:sp>
    </p:spTree>
    <p:extLst>
      <p:ext uri="{BB962C8B-B14F-4D97-AF65-F5344CB8AC3E}">
        <p14:creationId xmlns:p14="http://schemas.microsoft.com/office/powerpoint/2010/main" val="2382620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6" name="TextBox 5"/>
          <p:cNvSpPr txBox="1"/>
          <p:nvPr/>
        </p:nvSpPr>
        <p:spPr>
          <a:xfrm>
            <a:off x="818147" y="2358948"/>
            <a:ext cx="5149516" cy="1200329"/>
          </a:xfrm>
          <a:prstGeom prst="rect">
            <a:avLst/>
          </a:prstGeom>
          <a:noFill/>
        </p:spPr>
        <p:txBody>
          <a:bodyPr wrap="square" rtlCol="0">
            <a:spAutoFit/>
          </a:bodyPr>
          <a:lstStyle/>
          <a:p>
            <a:r>
              <a:rPr lang="en-US" sz="2400" b="1" dirty="0" smtClean="0"/>
              <a:t>What is meant by the “10 days”?</a:t>
            </a:r>
          </a:p>
          <a:p>
            <a:r>
              <a:rPr lang="en-US" sz="2400" dirty="0" smtClean="0"/>
              <a:t>Perhaps the 10 roman emperors over the next 250 years.</a:t>
            </a:r>
            <a:endParaRPr lang="en-US" sz="2400" dirty="0"/>
          </a:p>
        </p:txBody>
      </p:sp>
    </p:spTree>
    <p:extLst>
      <p:ext uri="{BB962C8B-B14F-4D97-AF65-F5344CB8AC3E}">
        <p14:creationId xmlns:p14="http://schemas.microsoft.com/office/powerpoint/2010/main" val="317788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6" name="TextBox 5"/>
          <p:cNvSpPr txBox="1"/>
          <p:nvPr/>
        </p:nvSpPr>
        <p:spPr>
          <a:xfrm>
            <a:off x="818147" y="2358948"/>
            <a:ext cx="5149516" cy="347787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54-68 Nero</a:t>
            </a:r>
          </a:p>
          <a:p>
            <a:r>
              <a:rPr lang="en-US" sz="2000" dirty="0" smtClean="0"/>
              <a:t>(Paul beheaded; Peter crucified upside down)</a:t>
            </a:r>
          </a:p>
          <a:p>
            <a:pPr marL="342900" indent="-342900">
              <a:buFont typeface="Arial" panose="020B0604020202020204" pitchFamily="34" charset="0"/>
              <a:buChar char="•"/>
            </a:pPr>
            <a:r>
              <a:rPr lang="en-US" sz="2400" dirty="0" smtClean="0"/>
              <a:t>95-96 Domitian</a:t>
            </a:r>
          </a:p>
          <a:p>
            <a:r>
              <a:rPr lang="en-US" sz="2000" dirty="0" smtClean="0"/>
              <a:t>(John exiled)</a:t>
            </a:r>
          </a:p>
          <a:p>
            <a:pPr marL="342900" indent="-342900">
              <a:buFont typeface="Arial" panose="020B0604020202020204" pitchFamily="34" charset="0"/>
              <a:buChar char="•"/>
            </a:pPr>
            <a:r>
              <a:rPr lang="en-US" sz="2400" dirty="0" smtClean="0"/>
              <a:t>104-117 Trajan</a:t>
            </a:r>
          </a:p>
          <a:p>
            <a:r>
              <a:rPr lang="en-US" sz="2000" dirty="0" smtClean="0"/>
              <a:t>(Ignatius burned at the stake)</a:t>
            </a:r>
          </a:p>
          <a:p>
            <a:pPr marL="342900" indent="-342900">
              <a:buFont typeface="Arial" panose="020B0604020202020204" pitchFamily="34" charset="0"/>
              <a:buChar char="•"/>
            </a:pPr>
            <a:r>
              <a:rPr lang="en-US" sz="2400" dirty="0" smtClean="0"/>
              <a:t>161-180 Marcus Aurelius</a:t>
            </a:r>
          </a:p>
          <a:p>
            <a:r>
              <a:rPr lang="en-US" sz="2000" dirty="0" smtClean="0"/>
              <a:t>(Polycarp martyred)</a:t>
            </a:r>
          </a:p>
          <a:p>
            <a:pPr marL="342900" indent="-342900">
              <a:buFont typeface="Arial" panose="020B0604020202020204" pitchFamily="34" charset="0"/>
              <a:buChar char="•"/>
            </a:pPr>
            <a:r>
              <a:rPr lang="en-US" sz="2400" dirty="0" smtClean="0"/>
              <a:t>200-211 </a:t>
            </a:r>
            <a:r>
              <a:rPr lang="en-US" sz="2400" dirty="0" err="1" smtClean="0"/>
              <a:t>Septimus</a:t>
            </a:r>
            <a:r>
              <a:rPr lang="en-US" sz="2400" dirty="0" smtClean="0"/>
              <a:t> Severus</a:t>
            </a:r>
          </a:p>
          <a:p>
            <a:r>
              <a:rPr lang="en-US" sz="2000" dirty="0" smtClean="0"/>
              <a:t>(Killed Irenaeus)</a:t>
            </a:r>
            <a:endParaRPr lang="en-US" sz="2000" dirty="0"/>
          </a:p>
        </p:txBody>
      </p:sp>
    </p:spTree>
    <p:extLst>
      <p:ext uri="{BB962C8B-B14F-4D97-AF65-F5344CB8AC3E}">
        <p14:creationId xmlns:p14="http://schemas.microsoft.com/office/powerpoint/2010/main" val="3676880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6" name="TextBox 5"/>
          <p:cNvSpPr txBox="1"/>
          <p:nvPr/>
        </p:nvSpPr>
        <p:spPr>
          <a:xfrm>
            <a:off x="818147" y="2358948"/>
            <a:ext cx="5149516" cy="224676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235-237 Maximus</a:t>
            </a:r>
          </a:p>
          <a:p>
            <a:r>
              <a:rPr lang="en-US" sz="2000" dirty="0" smtClean="0"/>
              <a:t>(Killed Ursula and Hippolytus)</a:t>
            </a:r>
          </a:p>
          <a:p>
            <a:pPr marL="342900" indent="-342900">
              <a:buFont typeface="Arial" panose="020B0604020202020204" pitchFamily="34" charset="0"/>
              <a:buChar char="•"/>
            </a:pPr>
            <a:r>
              <a:rPr lang="en-US" sz="2400" dirty="0" smtClean="0"/>
              <a:t>249-251 Decius</a:t>
            </a:r>
            <a:endParaRPr lang="en-US" sz="2000" dirty="0" smtClean="0"/>
          </a:p>
          <a:p>
            <a:pPr marL="342900" indent="-342900">
              <a:buFont typeface="Arial" panose="020B0604020202020204" pitchFamily="34" charset="0"/>
              <a:buChar char="•"/>
            </a:pPr>
            <a:r>
              <a:rPr lang="en-US" sz="2400" dirty="0" smtClean="0"/>
              <a:t>Valerian</a:t>
            </a:r>
          </a:p>
          <a:p>
            <a:pPr marL="342900" indent="-342900">
              <a:buFont typeface="Arial" panose="020B0604020202020204" pitchFamily="34" charset="0"/>
              <a:buChar char="•"/>
            </a:pPr>
            <a:r>
              <a:rPr lang="en-US" sz="2400" dirty="0" smtClean="0"/>
              <a:t>270-275 Aurelian</a:t>
            </a:r>
          </a:p>
          <a:p>
            <a:pPr marL="342900" indent="-342900">
              <a:buFont typeface="Arial" panose="020B0604020202020204" pitchFamily="34" charset="0"/>
              <a:buChar char="•"/>
            </a:pPr>
            <a:r>
              <a:rPr lang="en-US" sz="2400" dirty="0" smtClean="0"/>
              <a:t>303-313 Diocletian</a:t>
            </a:r>
            <a:endParaRPr lang="en-US" sz="2000" dirty="0"/>
          </a:p>
        </p:txBody>
      </p:sp>
      <p:sp>
        <p:nvSpPr>
          <p:cNvPr id="4" name="TextBox 3"/>
          <p:cNvSpPr txBox="1"/>
          <p:nvPr/>
        </p:nvSpPr>
        <p:spPr>
          <a:xfrm>
            <a:off x="818147" y="5204012"/>
            <a:ext cx="10531171" cy="830997"/>
          </a:xfrm>
          <a:prstGeom prst="rect">
            <a:avLst/>
          </a:prstGeom>
          <a:noFill/>
        </p:spPr>
        <p:txBody>
          <a:bodyPr wrap="square" rtlCol="0">
            <a:spAutoFit/>
          </a:bodyPr>
          <a:lstStyle/>
          <a:p>
            <a:r>
              <a:rPr lang="en-US" sz="2400" dirty="0" smtClean="0"/>
              <a:t>Christians were a convenient scape-goat when disaster effected Rome.  According to Fox’s Book of Martyrs, 5 million believers died during this period.</a:t>
            </a:r>
            <a:endParaRPr lang="en-US" sz="2400" dirty="0"/>
          </a:p>
        </p:txBody>
      </p:sp>
    </p:spTree>
    <p:extLst>
      <p:ext uri="{BB962C8B-B14F-4D97-AF65-F5344CB8AC3E}">
        <p14:creationId xmlns:p14="http://schemas.microsoft.com/office/powerpoint/2010/main" val="2474960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4" name="TextBox 3"/>
          <p:cNvSpPr txBox="1"/>
          <p:nvPr/>
        </p:nvSpPr>
        <p:spPr>
          <a:xfrm>
            <a:off x="818147" y="2447365"/>
            <a:ext cx="5663335" cy="4154984"/>
          </a:xfrm>
          <a:prstGeom prst="rect">
            <a:avLst/>
          </a:prstGeom>
          <a:noFill/>
        </p:spPr>
        <p:txBody>
          <a:bodyPr wrap="square" rtlCol="0">
            <a:spAutoFit/>
          </a:bodyPr>
          <a:lstStyle/>
          <a:p>
            <a:r>
              <a:rPr lang="en-US" sz="2400" b="1" dirty="0" smtClean="0"/>
              <a:t>The bible talks about crowns:</a:t>
            </a:r>
          </a:p>
          <a:p>
            <a:r>
              <a:rPr lang="en-US" sz="2400" b="1" dirty="0" smtClean="0"/>
              <a:t>Crown of Life - </a:t>
            </a:r>
            <a:r>
              <a:rPr lang="en-US" sz="2400" dirty="0" smtClean="0"/>
              <a:t>for those who suffered for His sake. </a:t>
            </a:r>
            <a:r>
              <a:rPr lang="en-US" sz="2400" dirty="0"/>
              <a:t>(Jas 1:12; Rev 2:10</a:t>
            </a:r>
            <a:r>
              <a:rPr lang="en-US" sz="2400" dirty="0" smtClean="0"/>
              <a:t>)</a:t>
            </a:r>
          </a:p>
          <a:p>
            <a:r>
              <a:rPr lang="en-US" sz="2400" b="1" dirty="0" smtClean="0"/>
              <a:t>Crown of Righteousness </a:t>
            </a:r>
            <a:r>
              <a:rPr lang="en-US" sz="2400" dirty="0" smtClean="0"/>
              <a:t>– for those who loved His appearing. (2 Tim 4:8)</a:t>
            </a:r>
          </a:p>
          <a:p>
            <a:r>
              <a:rPr lang="en-US" sz="2400" b="1" dirty="0" smtClean="0"/>
              <a:t>Crown of Glory</a:t>
            </a:r>
            <a:r>
              <a:rPr lang="en-US" sz="2400" dirty="0" smtClean="0"/>
              <a:t> – for those who fed the flock. (1 Pet 5:4)</a:t>
            </a:r>
          </a:p>
          <a:p>
            <a:r>
              <a:rPr lang="en-US" sz="2400" b="1" dirty="0" smtClean="0"/>
              <a:t>Crown of Incorruptible</a:t>
            </a:r>
            <a:r>
              <a:rPr lang="en-US" sz="2400" dirty="0" smtClean="0"/>
              <a:t> – for those who press on steadfastly. (1 </a:t>
            </a:r>
            <a:r>
              <a:rPr lang="en-US" sz="2400" dirty="0" err="1" smtClean="0"/>
              <a:t>Cor</a:t>
            </a:r>
            <a:r>
              <a:rPr lang="en-US" sz="2400" dirty="0" smtClean="0"/>
              <a:t> 9:25)</a:t>
            </a:r>
          </a:p>
          <a:p>
            <a:r>
              <a:rPr lang="en-US" sz="2400" b="1" dirty="0" smtClean="0"/>
              <a:t>Crown of Rejoicing</a:t>
            </a:r>
            <a:r>
              <a:rPr lang="en-US" sz="2400" dirty="0" smtClean="0"/>
              <a:t> – for those who win souls. (1 </a:t>
            </a:r>
            <a:r>
              <a:rPr lang="en-US" sz="2400" dirty="0" err="1" smtClean="0"/>
              <a:t>Thess</a:t>
            </a:r>
            <a:r>
              <a:rPr lang="en-US" sz="2400" dirty="0" smtClean="0"/>
              <a:t> 2:19)</a:t>
            </a:r>
            <a:endParaRPr lang="en-US" sz="2400" dirty="0"/>
          </a:p>
        </p:txBody>
      </p:sp>
    </p:spTree>
    <p:extLst>
      <p:ext uri="{BB962C8B-B14F-4D97-AF65-F5344CB8AC3E}">
        <p14:creationId xmlns:p14="http://schemas.microsoft.com/office/powerpoint/2010/main" val="1619208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5" name="TextBox 4"/>
          <p:cNvSpPr txBox="1"/>
          <p:nvPr/>
        </p:nvSpPr>
        <p:spPr>
          <a:xfrm>
            <a:off x="818146" y="5036006"/>
            <a:ext cx="10260583" cy="461665"/>
          </a:xfrm>
          <a:prstGeom prst="rect">
            <a:avLst/>
          </a:prstGeom>
          <a:noFill/>
        </p:spPr>
        <p:txBody>
          <a:bodyPr wrap="square" rtlCol="0">
            <a:spAutoFit/>
          </a:bodyPr>
          <a:lstStyle/>
          <a:p>
            <a:r>
              <a:rPr lang="en-US" sz="2400" b="1" dirty="0" smtClean="0"/>
              <a:t>Prophetic position</a:t>
            </a:r>
            <a:r>
              <a:rPr lang="en-US" sz="2400" dirty="0"/>
              <a:t>: P</a:t>
            </a:r>
            <a:r>
              <a:rPr lang="en-US" sz="2400" dirty="0" smtClean="0"/>
              <a:t>ersecuted </a:t>
            </a:r>
            <a:r>
              <a:rPr lang="en-US" sz="2400" dirty="0"/>
              <a:t>church (100-313 AD)</a:t>
            </a:r>
          </a:p>
        </p:txBody>
      </p:sp>
      <p:sp>
        <p:nvSpPr>
          <p:cNvPr id="4" name="Rectangle 3"/>
          <p:cNvSpPr/>
          <p:nvPr/>
        </p:nvSpPr>
        <p:spPr>
          <a:xfrm>
            <a:off x="818147" y="2264969"/>
            <a:ext cx="5781436" cy="1569660"/>
          </a:xfrm>
          <a:prstGeom prst="rect">
            <a:avLst/>
          </a:prstGeom>
        </p:spPr>
        <p:txBody>
          <a:bodyPr wrap="square">
            <a:spAutoFit/>
          </a:bodyPr>
          <a:lstStyle/>
          <a:p>
            <a:r>
              <a:rPr lang="en-US" sz="2400" b="1" dirty="0" smtClean="0"/>
              <a:t>Promise to the Overcomer</a:t>
            </a:r>
            <a:r>
              <a:rPr lang="en-US" sz="2400" dirty="0" smtClean="0"/>
              <a:t>: ‘Let everyone</a:t>
            </a:r>
            <a:r>
              <a:rPr lang="en-US" sz="2400" dirty="0"/>
              <a:t> listen to what the Spirit says to the churches. The one who </a:t>
            </a:r>
            <a:r>
              <a:rPr lang="en-US" sz="2400" dirty="0" smtClean="0"/>
              <a:t>overcomes</a:t>
            </a:r>
            <a:r>
              <a:rPr lang="en-US" sz="2400" dirty="0"/>
              <a:t> will never be hurt by the second death.’</a:t>
            </a:r>
          </a:p>
        </p:txBody>
      </p:sp>
    </p:spTree>
    <p:extLst>
      <p:ext uri="{BB962C8B-B14F-4D97-AF65-F5344CB8AC3E}">
        <p14:creationId xmlns:p14="http://schemas.microsoft.com/office/powerpoint/2010/main" val="3972323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131" y="690442"/>
            <a:ext cx="10515600" cy="716328"/>
          </a:xfrm>
        </p:spPr>
        <p:txBody>
          <a:bodyPr/>
          <a:lstStyle/>
          <a:p>
            <a:pPr algn="r"/>
            <a:r>
              <a:rPr lang="en-US" dirty="0" smtClean="0"/>
              <a:t>Revelation 1</a:t>
            </a:r>
            <a:endParaRPr lang="en-US" dirty="0"/>
          </a:p>
        </p:txBody>
      </p:sp>
      <p:sp>
        <p:nvSpPr>
          <p:cNvPr id="3" name="Content Placeholder 2"/>
          <p:cNvSpPr>
            <a:spLocks noGrp="1"/>
          </p:cNvSpPr>
          <p:nvPr>
            <p:ph idx="1"/>
          </p:nvPr>
        </p:nvSpPr>
        <p:spPr>
          <a:xfrm>
            <a:off x="876300" y="1517553"/>
            <a:ext cx="10515600" cy="2399128"/>
          </a:xfrm>
        </p:spPr>
        <p:txBody>
          <a:bodyPr>
            <a:normAutofit fontScale="92500" lnSpcReduction="10000"/>
          </a:bodyPr>
          <a:lstStyle/>
          <a:p>
            <a:pPr marL="0" indent="0" algn="ctr">
              <a:buNone/>
            </a:pPr>
            <a:r>
              <a:rPr lang="en-US" dirty="0" smtClean="0"/>
              <a:t>The bible is a collection of 66 books written by 40 authors over thousands of years.</a:t>
            </a:r>
          </a:p>
          <a:p>
            <a:pPr marL="0" indent="0" algn="ctr">
              <a:buNone/>
            </a:pPr>
            <a:r>
              <a:rPr lang="en-US" dirty="0" smtClean="0"/>
              <a:t>Yet it contains an integrity of structure and content.</a:t>
            </a:r>
          </a:p>
          <a:p>
            <a:pPr marL="0" indent="0" algn="ctr">
              <a:buNone/>
            </a:pPr>
            <a:r>
              <a:rPr lang="en-US" dirty="0" smtClean="0"/>
              <a:t>Every word, every detail is placed with deliberate design and control.</a:t>
            </a:r>
          </a:p>
          <a:p>
            <a:pPr marL="0" indent="0" algn="ctr">
              <a:buNone/>
            </a:pPr>
            <a:r>
              <a:rPr lang="en-US" dirty="0" smtClean="0"/>
              <a:t>It was given to us from outside our time domain.  Written by one who knew the end from the beginning.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023360"/>
            <a:ext cx="10439400" cy="2392680"/>
          </a:xfrm>
          <a:prstGeom prst="rect">
            <a:avLst/>
          </a:prstGeom>
        </p:spPr>
      </p:pic>
    </p:spTree>
    <p:extLst>
      <p:ext uri="{BB962C8B-B14F-4D97-AF65-F5344CB8AC3E}">
        <p14:creationId xmlns:p14="http://schemas.microsoft.com/office/powerpoint/2010/main" val="34661577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5"/>
          </a:xfrm>
          <a:prstGeom prst="rect">
            <a:avLst/>
          </a:prstGeom>
        </p:spPr>
      </p:pic>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2756307806"/>
              </p:ext>
            </p:extLst>
          </p:nvPr>
        </p:nvGraphicFramePr>
        <p:xfrm>
          <a:off x="818147" y="2271030"/>
          <a:ext cx="5493444" cy="259588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Admonitory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Devotion,</a:t>
                      </a:r>
                      <a:r>
                        <a:rPr lang="en-US" baseline="0" dirty="0" smtClean="0"/>
                        <a:t> not just doctrine</a:t>
                      </a:r>
                      <a:endParaRPr lang="en-US" dirty="0"/>
                    </a:p>
                  </a:txBody>
                  <a:tcPr/>
                </a:tc>
              </a:tr>
              <a:tr h="370840">
                <a:tc>
                  <a:txBody>
                    <a:bodyPr/>
                    <a:lstStyle/>
                    <a:p>
                      <a:r>
                        <a:rPr lang="en-US" dirty="0" smtClean="0"/>
                        <a:t>Smyrna</a:t>
                      </a:r>
                      <a:endParaRPr lang="en-US" dirty="0"/>
                    </a:p>
                  </a:txBody>
                  <a:tcPr/>
                </a:tc>
                <a:tc>
                  <a:txBody>
                    <a:bodyPr/>
                    <a:lstStyle/>
                    <a:p>
                      <a:r>
                        <a:rPr lang="en-US" dirty="0" smtClean="0"/>
                        <a:t>Endure Persecution</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024722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5"/>
          </a:xfrm>
          <a:prstGeom prst="rect">
            <a:avLst/>
          </a:prstGeom>
        </p:spPr>
      </p:pic>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2457712335"/>
              </p:ext>
            </p:extLst>
          </p:nvPr>
        </p:nvGraphicFramePr>
        <p:xfrm>
          <a:off x="818147" y="2271030"/>
          <a:ext cx="5493444" cy="259588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Personal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Neglected</a:t>
                      </a:r>
                      <a:r>
                        <a:rPr lang="en-US" baseline="0" dirty="0" smtClean="0"/>
                        <a:t> priorities</a:t>
                      </a:r>
                      <a:endParaRPr lang="en-US" dirty="0"/>
                    </a:p>
                  </a:txBody>
                  <a:tcPr/>
                </a:tc>
              </a:tr>
              <a:tr h="370840">
                <a:tc>
                  <a:txBody>
                    <a:bodyPr/>
                    <a:lstStyle/>
                    <a:p>
                      <a:r>
                        <a:rPr lang="en-US" dirty="0" smtClean="0"/>
                        <a:t>Smyrna</a:t>
                      </a:r>
                      <a:endParaRPr lang="en-US" dirty="0"/>
                    </a:p>
                  </a:txBody>
                  <a:tcPr/>
                </a:tc>
                <a:tc>
                  <a:txBody>
                    <a:bodyPr/>
                    <a:lstStyle/>
                    <a:p>
                      <a:r>
                        <a:rPr lang="en-US" dirty="0" smtClean="0"/>
                        <a:t>Satanic opposition</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881812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Smyrna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5"/>
          </a:xfrm>
          <a:prstGeom prst="rect">
            <a:avLst/>
          </a:prstGeom>
        </p:spPr>
      </p:pic>
      <p:sp>
        <p:nvSpPr>
          <p:cNvPr id="13" name="TextBox 12"/>
          <p:cNvSpPr txBox="1"/>
          <p:nvPr/>
        </p:nvSpPr>
        <p:spPr>
          <a:xfrm>
            <a:off x="6870137" y="4728411"/>
            <a:ext cx="4471630"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3077948989"/>
              </p:ext>
            </p:extLst>
          </p:nvPr>
        </p:nvGraphicFramePr>
        <p:xfrm>
          <a:off x="818145" y="2271030"/>
          <a:ext cx="5961796" cy="2595880"/>
        </p:xfrm>
        <a:graphic>
          <a:graphicData uri="http://schemas.openxmlformats.org/drawingml/2006/table">
            <a:tbl>
              <a:tblPr firstRow="1" bandRow="1">
                <a:tableStyleId>{5C22544A-7EE6-4342-B048-85BDC9FD1C3A}</a:tableStyleId>
              </a:tblPr>
              <a:tblGrid>
                <a:gridCol w="2980898"/>
                <a:gridCol w="2980898"/>
              </a:tblGrid>
              <a:tr h="370840">
                <a:tc gridSpan="2">
                  <a:txBody>
                    <a:bodyPr/>
                    <a:lstStyle/>
                    <a:p>
                      <a:r>
                        <a:rPr lang="en-US" dirty="0" smtClean="0"/>
                        <a:t>Promise to the Overcomer</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Eat of the Tree of Life</a:t>
                      </a:r>
                      <a:endParaRPr lang="en-US" dirty="0"/>
                    </a:p>
                  </a:txBody>
                  <a:tcPr/>
                </a:tc>
              </a:tr>
              <a:tr h="370840">
                <a:tc>
                  <a:txBody>
                    <a:bodyPr/>
                    <a:lstStyle/>
                    <a:p>
                      <a:r>
                        <a:rPr lang="en-US" dirty="0" smtClean="0"/>
                        <a:t>Smyrna</a:t>
                      </a:r>
                      <a:endParaRPr lang="en-US" dirty="0"/>
                    </a:p>
                  </a:txBody>
                  <a:tcPr/>
                </a:tc>
                <a:tc>
                  <a:txBody>
                    <a:bodyPr/>
                    <a:lstStyle/>
                    <a:p>
                      <a:r>
                        <a:rPr lang="en-US" dirty="0" smtClean="0"/>
                        <a:t>Not hurt of the</a:t>
                      </a:r>
                      <a:r>
                        <a:rPr lang="en-US" baseline="0" dirty="0" smtClean="0"/>
                        <a:t> Second Death</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164902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13" name="TextBox 12"/>
          <p:cNvSpPr txBox="1"/>
          <p:nvPr/>
        </p:nvSpPr>
        <p:spPr>
          <a:xfrm>
            <a:off x="818147" y="2390274"/>
            <a:ext cx="5149516" cy="1938992"/>
          </a:xfrm>
          <a:prstGeom prst="rect">
            <a:avLst/>
          </a:prstGeom>
          <a:noFill/>
        </p:spPr>
        <p:txBody>
          <a:bodyPr wrap="square" rtlCol="0">
            <a:spAutoFit/>
          </a:bodyPr>
          <a:lstStyle/>
          <a:p>
            <a:r>
              <a:rPr lang="en-US" sz="2400" b="1" dirty="0" smtClean="0"/>
              <a:t>Meaning</a:t>
            </a:r>
            <a:r>
              <a:rPr lang="en-US" sz="2400" dirty="0" smtClean="0"/>
              <a:t>: Inappropriate marriage</a:t>
            </a:r>
          </a:p>
          <a:p>
            <a:r>
              <a:rPr lang="en-US" sz="2400" dirty="0" smtClean="0"/>
              <a:t>or Fortified tower</a:t>
            </a:r>
          </a:p>
          <a:p>
            <a:r>
              <a:rPr lang="en-US" sz="2400" b="1" dirty="0" smtClean="0"/>
              <a:t>Location</a:t>
            </a:r>
            <a:r>
              <a:rPr lang="en-US" sz="2400" dirty="0" smtClean="0"/>
              <a:t>: Modern city of Bergama</a:t>
            </a:r>
          </a:p>
          <a:p>
            <a:r>
              <a:rPr lang="en-US" sz="2400" b="1" dirty="0" smtClean="0"/>
              <a:t>Title</a:t>
            </a:r>
            <a:r>
              <a:rPr lang="en-US" sz="2400" dirty="0" smtClean="0"/>
              <a:t>: ‘</a:t>
            </a:r>
            <a:r>
              <a:rPr lang="en-US" sz="2400" dirty="0"/>
              <a:t>The one who holds the sharp, two-edged </a:t>
            </a:r>
            <a:r>
              <a:rPr lang="en-US" sz="2400" dirty="0" smtClean="0"/>
              <a:t>sword’</a:t>
            </a:r>
            <a:endParaRPr lang="en-US" sz="2400" dirty="0"/>
          </a:p>
        </p:txBody>
      </p:sp>
      <p:sp>
        <p:nvSpPr>
          <p:cNvPr id="10" name="TextBox 9"/>
          <p:cNvSpPr txBox="1"/>
          <p:nvPr/>
        </p:nvSpPr>
        <p:spPr>
          <a:xfrm>
            <a:off x="818146" y="4907843"/>
            <a:ext cx="10260583" cy="1200329"/>
          </a:xfrm>
          <a:prstGeom prst="rect">
            <a:avLst/>
          </a:prstGeom>
          <a:noFill/>
        </p:spPr>
        <p:txBody>
          <a:bodyPr wrap="square" rtlCol="0">
            <a:spAutoFit/>
          </a:bodyPr>
          <a:lstStyle/>
          <a:p>
            <a:r>
              <a:rPr lang="en-US" sz="2200" b="1" dirty="0" smtClean="0"/>
              <a:t>Commendation</a:t>
            </a:r>
            <a:r>
              <a:rPr lang="en-US" sz="2200" dirty="0" smtClean="0"/>
              <a:t>: ‘</a:t>
            </a:r>
            <a:r>
              <a:rPr lang="en-US" sz="2400" dirty="0"/>
              <a:t>I know where you live. Satan’s throne is there. Yet you hold on to my name and have not denied your faith in me</a:t>
            </a:r>
            <a:r>
              <a:rPr lang="en-US" sz="2400" dirty="0" smtClean="0"/>
              <a:t>,</a:t>
            </a:r>
            <a:r>
              <a:rPr lang="en-US" sz="2400" dirty="0"/>
              <a:t> even in the days of Antipas, my faithful witness, who was killed in your presence, where Satan lives.</a:t>
            </a:r>
            <a:endParaRPr lang="en-US" sz="2200" dirty="0"/>
          </a:p>
        </p:txBody>
      </p:sp>
    </p:spTree>
    <p:extLst>
      <p:ext uri="{BB962C8B-B14F-4D97-AF65-F5344CB8AC3E}">
        <p14:creationId xmlns:p14="http://schemas.microsoft.com/office/powerpoint/2010/main" val="4126256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10" name="TextBox 9"/>
          <p:cNvSpPr txBox="1"/>
          <p:nvPr/>
        </p:nvSpPr>
        <p:spPr>
          <a:xfrm>
            <a:off x="818147" y="2344243"/>
            <a:ext cx="5210502" cy="1200329"/>
          </a:xfrm>
          <a:prstGeom prst="rect">
            <a:avLst/>
          </a:prstGeom>
          <a:noFill/>
        </p:spPr>
        <p:txBody>
          <a:bodyPr wrap="square" rtlCol="0">
            <a:spAutoFit/>
          </a:bodyPr>
          <a:lstStyle/>
          <a:p>
            <a:r>
              <a:rPr lang="en-US" sz="2400" dirty="0" err="1" smtClean="0"/>
              <a:t>Pergamos</a:t>
            </a:r>
            <a:r>
              <a:rPr lang="en-US" sz="2400" dirty="0" smtClean="0"/>
              <a:t> was the seat of the provincial </a:t>
            </a:r>
            <a:r>
              <a:rPr lang="en-US" sz="2400" dirty="0" err="1" smtClean="0"/>
              <a:t>koinon</a:t>
            </a:r>
            <a:r>
              <a:rPr lang="en-US" sz="2400" dirty="0"/>
              <a:t> </a:t>
            </a:r>
            <a:r>
              <a:rPr lang="en-US" sz="2400" dirty="0" smtClean="0"/>
              <a:t>who was both the chief and priest of the imperial cult.</a:t>
            </a:r>
            <a:endParaRPr lang="en-US" sz="2400" dirty="0"/>
          </a:p>
        </p:txBody>
      </p:sp>
      <p:sp>
        <p:nvSpPr>
          <p:cNvPr id="17" name="TextBox 16"/>
          <p:cNvSpPr txBox="1"/>
          <p:nvPr/>
        </p:nvSpPr>
        <p:spPr>
          <a:xfrm>
            <a:off x="766839" y="3910892"/>
            <a:ext cx="5261810" cy="1200329"/>
          </a:xfrm>
          <a:prstGeom prst="rect">
            <a:avLst/>
          </a:prstGeom>
          <a:noFill/>
        </p:spPr>
        <p:txBody>
          <a:bodyPr wrap="square" rtlCol="0">
            <a:spAutoFit/>
          </a:bodyPr>
          <a:lstStyle/>
          <a:p>
            <a:r>
              <a:rPr lang="en-US" sz="2400" dirty="0" smtClean="0"/>
              <a:t>This is not </a:t>
            </a:r>
            <a:r>
              <a:rPr lang="en-US" sz="2400" dirty="0"/>
              <a:t>Herod </a:t>
            </a:r>
            <a:r>
              <a:rPr lang="en-US" sz="2400" dirty="0" smtClean="0"/>
              <a:t>Antipas. Only </a:t>
            </a:r>
            <a:r>
              <a:rPr lang="en-US" sz="2400" dirty="0"/>
              <a:t>martyr mentioned by name in the Book of Revelation</a:t>
            </a:r>
            <a:r>
              <a:rPr lang="en-US" sz="2400" dirty="0" smtClean="0"/>
              <a:t>.</a:t>
            </a:r>
            <a:endParaRPr lang="en-US" sz="2400" dirty="0"/>
          </a:p>
        </p:txBody>
      </p:sp>
    </p:spTree>
    <p:extLst>
      <p:ext uri="{BB962C8B-B14F-4D97-AF65-F5344CB8AC3E}">
        <p14:creationId xmlns:p14="http://schemas.microsoft.com/office/powerpoint/2010/main" val="1604686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10" name="TextBox 9"/>
          <p:cNvSpPr txBox="1"/>
          <p:nvPr/>
        </p:nvSpPr>
        <p:spPr>
          <a:xfrm>
            <a:off x="818147" y="2344243"/>
            <a:ext cx="5210502" cy="1938992"/>
          </a:xfrm>
          <a:prstGeom prst="rect">
            <a:avLst/>
          </a:prstGeom>
          <a:noFill/>
        </p:spPr>
        <p:txBody>
          <a:bodyPr wrap="square" rtlCol="0">
            <a:spAutoFit/>
          </a:bodyPr>
          <a:lstStyle/>
          <a:p>
            <a:r>
              <a:rPr lang="en-US" sz="2400" dirty="0" smtClean="0"/>
              <a:t>Antipas means “against all”. A story by Simeon </a:t>
            </a:r>
            <a:r>
              <a:rPr lang="en-US" sz="2400" dirty="0" err="1" smtClean="0"/>
              <a:t>Metaphrastes</a:t>
            </a:r>
            <a:r>
              <a:rPr lang="en-US" sz="2400" dirty="0" smtClean="0"/>
              <a:t> tells us that, during Domitian’s reign, Antipas was placed in a red-hot brazen bull.  He died giving thanksgiving and prayers.</a:t>
            </a:r>
            <a:endParaRPr lang="en-US" sz="2400" dirty="0"/>
          </a:p>
        </p:txBody>
      </p:sp>
    </p:spTree>
    <p:extLst>
      <p:ext uri="{BB962C8B-B14F-4D97-AF65-F5344CB8AC3E}">
        <p14:creationId xmlns:p14="http://schemas.microsoft.com/office/powerpoint/2010/main" val="195948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10" name="TextBox 9"/>
          <p:cNvSpPr txBox="1"/>
          <p:nvPr/>
        </p:nvSpPr>
        <p:spPr>
          <a:xfrm>
            <a:off x="818147" y="2344243"/>
            <a:ext cx="5210502" cy="1938992"/>
          </a:xfrm>
          <a:prstGeom prst="rect">
            <a:avLst/>
          </a:prstGeom>
          <a:noFill/>
        </p:spPr>
        <p:txBody>
          <a:bodyPr wrap="square" rtlCol="0">
            <a:spAutoFit/>
          </a:bodyPr>
          <a:lstStyle/>
          <a:p>
            <a:r>
              <a:rPr lang="en-US" sz="2400" dirty="0" smtClean="0"/>
              <a:t>Hold fast my name speaks of ambassadorship of taking on the name of the King.</a:t>
            </a:r>
          </a:p>
          <a:p>
            <a:r>
              <a:rPr lang="en-US" sz="2400" dirty="0" smtClean="0"/>
              <a:t>The third commandment is not about vocabulary, it is about ambassadorship.</a:t>
            </a:r>
            <a:endParaRPr lang="en-US" sz="2400" dirty="0"/>
          </a:p>
        </p:txBody>
      </p:sp>
    </p:spTree>
    <p:extLst>
      <p:ext uri="{BB962C8B-B14F-4D97-AF65-F5344CB8AC3E}">
        <p14:creationId xmlns:p14="http://schemas.microsoft.com/office/powerpoint/2010/main" val="195948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4" name="TextBox 3"/>
          <p:cNvSpPr txBox="1"/>
          <p:nvPr/>
        </p:nvSpPr>
        <p:spPr>
          <a:xfrm>
            <a:off x="818147" y="2232561"/>
            <a:ext cx="5149516" cy="3416320"/>
          </a:xfrm>
          <a:prstGeom prst="rect">
            <a:avLst/>
          </a:prstGeom>
          <a:noFill/>
        </p:spPr>
        <p:txBody>
          <a:bodyPr wrap="square" rtlCol="0">
            <a:spAutoFit/>
          </a:bodyPr>
          <a:lstStyle/>
          <a:p>
            <a:r>
              <a:rPr lang="en-US" sz="2400" b="1" dirty="0" smtClean="0"/>
              <a:t>Concern</a:t>
            </a:r>
            <a:r>
              <a:rPr lang="en-US" sz="2400" dirty="0" smtClean="0"/>
              <a:t>: </a:t>
            </a:r>
            <a:r>
              <a:rPr lang="en-US" sz="2400" dirty="0"/>
              <a:t>But I have a few things against you: You have there some who hold to the teaching of Balaam, the one who taught </a:t>
            </a:r>
            <a:r>
              <a:rPr lang="en-US" sz="2400" dirty="0" err="1"/>
              <a:t>Balak</a:t>
            </a:r>
            <a:r>
              <a:rPr lang="en-US" sz="2400" dirty="0"/>
              <a:t> to put a stumbling block before the people of Israel so that they would eat food sacrificed to idols and practice immorality. </a:t>
            </a:r>
            <a:r>
              <a:rPr lang="en-US" sz="2400" dirty="0" smtClean="0"/>
              <a:t>You </a:t>
            </a:r>
            <a:r>
              <a:rPr lang="en-US" sz="2400" dirty="0"/>
              <a:t>also have some who hold to the teaching of the </a:t>
            </a:r>
            <a:r>
              <a:rPr lang="en-US" sz="2400" dirty="0" err="1"/>
              <a:t>Nicolaitans</a:t>
            </a:r>
            <a:r>
              <a:rPr lang="en-US" sz="2400" dirty="0"/>
              <a:t>.</a:t>
            </a:r>
            <a:endParaRPr lang="en-US" sz="2400" b="1" dirty="0"/>
          </a:p>
        </p:txBody>
      </p:sp>
    </p:spTree>
    <p:extLst>
      <p:ext uri="{BB962C8B-B14F-4D97-AF65-F5344CB8AC3E}">
        <p14:creationId xmlns:p14="http://schemas.microsoft.com/office/powerpoint/2010/main" val="3872538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18147" y="1352286"/>
            <a:ext cx="10515600" cy="574937"/>
          </a:xfrm>
        </p:spPr>
        <p:txBody>
          <a:bodyPr>
            <a:noAutofit/>
          </a:bodyPr>
          <a:lstStyle/>
          <a:p>
            <a:pPr marL="0" indent="0">
              <a:buNone/>
            </a:pPr>
            <a:r>
              <a:rPr lang="en-US" sz="4400" b="1" dirty="0" err="1" smtClean="0"/>
              <a:t>Nicolaitans</a:t>
            </a:r>
            <a:endParaRPr lang="en-US" sz="4400"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336800"/>
            <a:ext cx="8046453" cy="1938992"/>
          </a:xfrm>
          <a:prstGeom prst="rect">
            <a:avLst/>
          </a:prstGeom>
          <a:noFill/>
        </p:spPr>
        <p:txBody>
          <a:bodyPr wrap="square" rtlCol="0">
            <a:spAutoFit/>
          </a:bodyPr>
          <a:lstStyle/>
          <a:p>
            <a:r>
              <a:rPr lang="en-US" sz="2400" dirty="0" smtClean="0"/>
              <a:t>Here we have a clue as to what the </a:t>
            </a:r>
            <a:r>
              <a:rPr lang="en-US" sz="2400" dirty="0" err="1" smtClean="0"/>
              <a:t>Nicolaitans</a:t>
            </a:r>
            <a:r>
              <a:rPr lang="en-US" sz="2400" dirty="0" smtClean="0"/>
              <a:t> were doing. Notice, however, Jesus isn’t hating the </a:t>
            </a:r>
            <a:r>
              <a:rPr lang="en-US" sz="2400" dirty="0" err="1" smtClean="0"/>
              <a:t>Nicolaitans</a:t>
            </a:r>
            <a:r>
              <a:rPr lang="en-US" sz="2400" dirty="0" smtClean="0"/>
              <a:t>, he is hating their doctrine.</a:t>
            </a:r>
          </a:p>
          <a:p>
            <a:r>
              <a:rPr lang="en-US" sz="2400" dirty="0" smtClean="0"/>
              <a:t>Also note that in the Ephesus letter their deeds were referred to.  Now they have become doctrine.</a:t>
            </a:r>
            <a:endParaRPr lang="en-US" sz="2400" dirty="0"/>
          </a:p>
        </p:txBody>
      </p:sp>
    </p:spTree>
    <p:extLst>
      <p:ext uri="{BB962C8B-B14F-4D97-AF65-F5344CB8AC3E}">
        <p14:creationId xmlns:p14="http://schemas.microsoft.com/office/powerpoint/2010/main" val="2964149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Nicolaitans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336800"/>
            <a:ext cx="8046453" cy="3046988"/>
          </a:xfrm>
          <a:prstGeom prst="rect">
            <a:avLst/>
          </a:prstGeom>
          <a:noFill/>
        </p:spPr>
        <p:txBody>
          <a:bodyPr wrap="square" rtlCol="0">
            <a:spAutoFit/>
          </a:bodyPr>
          <a:lstStyle/>
          <a:p>
            <a:r>
              <a:rPr lang="en-US" sz="2400" dirty="0" smtClean="0"/>
              <a:t>Apparently the </a:t>
            </a:r>
            <a:r>
              <a:rPr lang="en-US" sz="2400" dirty="0" err="1" smtClean="0"/>
              <a:t>Nicolaitans</a:t>
            </a:r>
            <a:r>
              <a:rPr lang="en-US" sz="2400" dirty="0" smtClean="0"/>
              <a:t> held a doctrine described to us in Numbers (22, 23, 31:16 and Josephus [Antiquities, 4.6.6]</a:t>
            </a:r>
          </a:p>
          <a:p>
            <a:endParaRPr lang="en-US" sz="2400" dirty="0"/>
          </a:p>
          <a:p>
            <a:r>
              <a:rPr lang="en-US" sz="2400" dirty="0" smtClean="0"/>
              <a:t>Balaam was hired to curse the </a:t>
            </a:r>
            <a:r>
              <a:rPr lang="en-US" sz="2400" dirty="0"/>
              <a:t>I</a:t>
            </a:r>
            <a:r>
              <a:rPr lang="en-US" sz="2400" dirty="0" smtClean="0"/>
              <a:t>sraelites before they entered the land.  However, Balaam did not do that.  We learn later that he did tell </a:t>
            </a:r>
            <a:r>
              <a:rPr lang="en-US" sz="2400" dirty="0" err="1" smtClean="0"/>
              <a:t>Balaak</a:t>
            </a:r>
            <a:r>
              <a:rPr lang="en-US" sz="2400" dirty="0" smtClean="0"/>
              <a:t> how to get the Israelites into trouble.  By intermarrying with local people and taking on their religious practices.</a:t>
            </a:r>
            <a:endParaRPr lang="en-US" sz="2400" dirty="0"/>
          </a:p>
        </p:txBody>
      </p:sp>
    </p:spTree>
    <p:extLst>
      <p:ext uri="{BB962C8B-B14F-4D97-AF65-F5344CB8AC3E}">
        <p14:creationId xmlns:p14="http://schemas.microsoft.com/office/powerpoint/2010/main" val="2964149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131" y="690442"/>
            <a:ext cx="10515600" cy="716328"/>
          </a:xfrm>
        </p:spPr>
        <p:txBody>
          <a:bodyPr/>
          <a:lstStyle/>
          <a:p>
            <a:pPr algn="r"/>
            <a:r>
              <a:rPr lang="en-US" dirty="0" smtClean="0"/>
              <a:t>Revelation 1</a:t>
            </a:r>
            <a:endParaRPr lang="en-US" dirty="0"/>
          </a:p>
        </p:txBody>
      </p:sp>
      <p:sp>
        <p:nvSpPr>
          <p:cNvPr id="3" name="Content Placeholder 2"/>
          <p:cNvSpPr>
            <a:spLocks noGrp="1"/>
          </p:cNvSpPr>
          <p:nvPr>
            <p:ph idx="1"/>
          </p:nvPr>
        </p:nvSpPr>
        <p:spPr>
          <a:xfrm>
            <a:off x="841131" y="2294792"/>
            <a:ext cx="10515600" cy="1573823"/>
          </a:xfrm>
        </p:spPr>
        <p:txBody>
          <a:bodyPr>
            <a:normAutofit/>
          </a:bodyPr>
          <a:lstStyle/>
          <a:p>
            <a:pPr marL="0" indent="0" algn="ctr">
              <a:buNone/>
            </a:pPr>
            <a:r>
              <a:rPr lang="en-US" b="1" dirty="0" smtClean="0"/>
              <a:t>Special Blessing</a:t>
            </a:r>
          </a:p>
          <a:p>
            <a:pPr marL="0" indent="0" algn="ctr">
              <a:buNone/>
            </a:pPr>
            <a:r>
              <a:rPr lang="en-US" dirty="0" smtClean="0"/>
              <a:t>The only book in the Bible that promises a special blessing to the one who reads and obeys it (this book).</a:t>
            </a:r>
          </a:p>
        </p:txBody>
      </p:sp>
    </p:spTree>
    <p:extLst>
      <p:ext uri="{BB962C8B-B14F-4D97-AF65-F5344CB8AC3E}">
        <p14:creationId xmlns:p14="http://schemas.microsoft.com/office/powerpoint/2010/main" val="23488487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Nicolaitans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336799"/>
            <a:ext cx="8046453" cy="2308324"/>
          </a:xfrm>
          <a:prstGeom prst="rect">
            <a:avLst/>
          </a:prstGeom>
          <a:noFill/>
        </p:spPr>
        <p:txBody>
          <a:bodyPr wrap="square" rtlCol="0">
            <a:spAutoFit/>
          </a:bodyPr>
          <a:lstStyle/>
          <a:p>
            <a:r>
              <a:rPr lang="en-US" sz="2400" dirty="0" smtClean="0"/>
              <a:t>Doctrine of Balaam</a:t>
            </a:r>
          </a:p>
          <a:p>
            <a:pPr marL="342900" indent="-342900">
              <a:buFont typeface="Arial" panose="020B0604020202020204" pitchFamily="34" charset="0"/>
              <a:buChar char="•"/>
            </a:pPr>
            <a:r>
              <a:rPr lang="en-US" sz="2400" dirty="0" smtClean="0"/>
              <a:t>Spiritually unchaste; marriage with the world.</a:t>
            </a:r>
            <a:endParaRPr lang="en-US" sz="2400" dirty="0"/>
          </a:p>
          <a:p>
            <a:r>
              <a:rPr lang="en-US" sz="2400" dirty="0" smtClean="0"/>
              <a:t>Way of Balaam</a:t>
            </a:r>
          </a:p>
          <a:p>
            <a:pPr marL="342900" indent="-342900">
              <a:buFont typeface="Arial" panose="020B0604020202020204" pitchFamily="34" charset="0"/>
              <a:buChar char="•"/>
            </a:pPr>
            <a:r>
              <a:rPr lang="en-US" sz="2400" dirty="0" smtClean="0"/>
              <a:t>Making a market for his gifts.</a:t>
            </a:r>
          </a:p>
          <a:p>
            <a:r>
              <a:rPr lang="en-US" sz="2400" dirty="0" smtClean="0"/>
              <a:t>Error of Balaam</a:t>
            </a:r>
          </a:p>
          <a:p>
            <a:pPr marL="342900" indent="-342900">
              <a:buFont typeface="Arial" panose="020B0604020202020204" pitchFamily="34" charset="0"/>
              <a:buChar char="•"/>
            </a:pPr>
            <a:r>
              <a:rPr lang="en-US" sz="2400" dirty="0" smtClean="0"/>
              <a:t>Sacrificing eternal riches for temporal gain.</a:t>
            </a:r>
          </a:p>
        </p:txBody>
      </p:sp>
    </p:spTree>
    <p:extLst>
      <p:ext uri="{BB962C8B-B14F-4D97-AF65-F5344CB8AC3E}">
        <p14:creationId xmlns:p14="http://schemas.microsoft.com/office/powerpoint/2010/main" val="2209181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6" name="TextBox 5"/>
          <p:cNvSpPr txBox="1"/>
          <p:nvPr/>
        </p:nvSpPr>
        <p:spPr>
          <a:xfrm>
            <a:off x="818147" y="2358948"/>
            <a:ext cx="5149516" cy="3046988"/>
          </a:xfrm>
          <a:prstGeom prst="rect">
            <a:avLst/>
          </a:prstGeom>
          <a:noFill/>
        </p:spPr>
        <p:txBody>
          <a:bodyPr wrap="square" rtlCol="0">
            <a:spAutoFit/>
          </a:bodyPr>
          <a:lstStyle/>
          <a:p>
            <a:r>
              <a:rPr lang="en-US" sz="2400" dirty="0" smtClean="0"/>
              <a:t>Balaam is the same prophet-for-hire that </a:t>
            </a:r>
            <a:r>
              <a:rPr lang="en-US" sz="2400" dirty="0" err="1" smtClean="0"/>
              <a:t>Balak</a:t>
            </a:r>
            <a:r>
              <a:rPr lang="en-US" sz="2400" dirty="0" smtClean="0"/>
              <a:t> tried to pay to curse the Israelites as they approached the promised land.</a:t>
            </a:r>
          </a:p>
          <a:p>
            <a:r>
              <a:rPr lang="en-US" sz="2400" dirty="0" smtClean="0"/>
              <a:t>He did not curse them in Genesis but we do learn that he later did instruct King Balaam on what to do to get the Israelites into trouble.</a:t>
            </a:r>
            <a:endParaRPr lang="en-US" sz="2400" dirty="0"/>
          </a:p>
        </p:txBody>
      </p:sp>
    </p:spTree>
    <p:extLst>
      <p:ext uri="{BB962C8B-B14F-4D97-AF65-F5344CB8AC3E}">
        <p14:creationId xmlns:p14="http://schemas.microsoft.com/office/powerpoint/2010/main" val="294310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6" name="TextBox 5"/>
          <p:cNvSpPr txBox="1"/>
          <p:nvPr/>
        </p:nvSpPr>
        <p:spPr>
          <a:xfrm>
            <a:off x="818147" y="2358948"/>
            <a:ext cx="5149516" cy="2308324"/>
          </a:xfrm>
          <a:prstGeom prst="rect">
            <a:avLst/>
          </a:prstGeom>
          <a:noFill/>
        </p:spPr>
        <p:txBody>
          <a:bodyPr wrap="square" rtlCol="0">
            <a:spAutoFit/>
          </a:bodyPr>
          <a:lstStyle/>
          <a:p>
            <a:r>
              <a:rPr lang="en-US" sz="2400" dirty="0"/>
              <a:t>What Satan could not bring about through </a:t>
            </a:r>
            <a:r>
              <a:rPr lang="en-US" sz="2400" dirty="0" smtClean="0"/>
              <a:t>persecution</a:t>
            </a:r>
            <a:r>
              <a:rPr lang="en-US" sz="2400" dirty="0"/>
              <a:t>, he brought about through joining the church.</a:t>
            </a:r>
          </a:p>
          <a:p>
            <a:r>
              <a:rPr lang="en-US" sz="2400" dirty="0"/>
              <a:t>The church </a:t>
            </a:r>
            <a:r>
              <a:rPr lang="en-US" sz="2400" dirty="0" smtClean="0"/>
              <a:t>began blending </a:t>
            </a:r>
            <a:r>
              <a:rPr lang="en-US" sz="2400" dirty="0"/>
              <a:t>pagan </a:t>
            </a:r>
            <a:r>
              <a:rPr lang="en-US" sz="2400" dirty="0" smtClean="0"/>
              <a:t>religious practices and </a:t>
            </a:r>
            <a:r>
              <a:rPr lang="en-US" sz="2400" dirty="0"/>
              <a:t>church doctrine.  This is "the teaching of Balaam".</a:t>
            </a:r>
          </a:p>
        </p:txBody>
      </p:sp>
    </p:spTree>
    <p:extLst>
      <p:ext uri="{BB962C8B-B14F-4D97-AF65-F5344CB8AC3E}">
        <p14:creationId xmlns:p14="http://schemas.microsoft.com/office/powerpoint/2010/main" val="3886959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6" name="TextBox 5"/>
          <p:cNvSpPr txBox="1"/>
          <p:nvPr/>
        </p:nvSpPr>
        <p:spPr>
          <a:xfrm>
            <a:off x="818147" y="2358948"/>
            <a:ext cx="5149516" cy="1569660"/>
          </a:xfrm>
          <a:prstGeom prst="rect">
            <a:avLst/>
          </a:prstGeom>
          <a:noFill/>
        </p:spPr>
        <p:txBody>
          <a:bodyPr wrap="square" rtlCol="0">
            <a:spAutoFit/>
          </a:bodyPr>
          <a:lstStyle/>
          <a:p>
            <a:r>
              <a:rPr lang="en-US" sz="2400" b="1" dirty="0" smtClean="0"/>
              <a:t>Exhortation</a:t>
            </a:r>
            <a:r>
              <a:rPr lang="en-US" sz="2400" dirty="0" smtClean="0"/>
              <a:t>: </a:t>
            </a:r>
            <a:r>
              <a:rPr lang="en-US" sz="2400" dirty="0"/>
              <a:t>So repent. If you don’t, I will come to you quickly and wage war against them with the sword of my mouth.</a:t>
            </a:r>
          </a:p>
        </p:txBody>
      </p:sp>
      <p:sp>
        <p:nvSpPr>
          <p:cNvPr id="4" name="TextBox 3"/>
          <p:cNvSpPr txBox="1"/>
          <p:nvPr/>
        </p:nvSpPr>
        <p:spPr>
          <a:xfrm>
            <a:off x="818147" y="5107259"/>
            <a:ext cx="10054292" cy="830997"/>
          </a:xfrm>
          <a:prstGeom prst="rect">
            <a:avLst/>
          </a:prstGeom>
          <a:noFill/>
        </p:spPr>
        <p:txBody>
          <a:bodyPr wrap="square" rtlCol="0">
            <a:spAutoFit/>
          </a:bodyPr>
          <a:lstStyle/>
          <a:p>
            <a:r>
              <a:rPr lang="en-US" sz="2400" dirty="0" smtClean="0"/>
              <a:t>The sword used in this way is always referring to the word of God.  (Hebrews 4:12)</a:t>
            </a:r>
            <a:endParaRPr lang="en-US" sz="2400" dirty="0"/>
          </a:p>
        </p:txBody>
      </p:sp>
    </p:spTree>
    <p:extLst>
      <p:ext uri="{BB962C8B-B14F-4D97-AF65-F5344CB8AC3E}">
        <p14:creationId xmlns:p14="http://schemas.microsoft.com/office/powerpoint/2010/main" val="3144418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4" name="Rectangle 3"/>
          <p:cNvSpPr/>
          <p:nvPr/>
        </p:nvSpPr>
        <p:spPr>
          <a:xfrm>
            <a:off x="818147" y="2264969"/>
            <a:ext cx="5781436" cy="2677656"/>
          </a:xfrm>
          <a:prstGeom prst="rect">
            <a:avLst/>
          </a:prstGeom>
        </p:spPr>
        <p:txBody>
          <a:bodyPr wrap="square">
            <a:spAutoFit/>
          </a:bodyPr>
          <a:lstStyle/>
          <a:p>
            <a:r>
              <a:rPr lang="en-US" sz="2400" b="1" dirty="0" smtClean="0"/>
              <a:t>Promise to the overcomer</a:t>
            </a:r>
            <a:r>
              <a:rPr lang="en-US" sz="2400" dirty="0" smtClean="0"/>
              <a:t>: </a:t>
            </a:r>
            <a:r>
              <a:rPr lang="en-US" sz="2400" dirty="0"/>
              <a:t>Let </a:t>
            </a:r>
            <a:r>
              <a:rPr lang="en-US" sz="2400" dirty="0" smtClean="0"/>
              <a:t>everyone</a:t>
            </a:r>
            <a:r>
              <a:rPr lang="en-US" sz="2400" dirty="0"/>
              <a:t> listen to what the Spirit says to the churches. I will give some of the hidden manna to everyone who overcomes</a:t>
            </a:r>
            <a:r>
              <a:rPr lang="en-US" sz="2400" dirty="0" smtClean="0"/>
              <a:t>.’”</a:t>
            </a:r>
            <a:r>
              <a:rPr lang="en-US" sz="2400" dirty="0"/>
              <a:t> I will also give him a white stone. On the white stone is written a new name that no one knows except the person who receives it.</a:t>
            </a:r>
          </a:p>
        </p:txBody>
      </p:sp>
    </p:spTree>
    <p:extLst>
      <p:ext uri="{BB962C8B-B14F-4D97-AF65-F5344CB8AC3E}">
        <p14:creationId xmlns:p14="http://schemas.microsoft.com/office/powerpoint/2010/main" val="332142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4" name="Rectangle 3"/>
          <p:cNvSpPr/>
          <p:nvPr/>
        </p:nvSpPr>
        <p:spPr>
          <a:xfrm>
            <a:off x="818147" y="2264969"/>
            <a:ext cx="5781436" cy="2677656"/>
          </a:xfrm>
          <a:prstGeom prst="rect">
            <a:avLst/>
          </a:prstGeom>
        </p:spPr>
        <p:txBody>
          <a:bodyPr wrap="square">
            <a:spAutoFit/>
          </a:bodyPr>
          <a:lstStyle/>
          <a:p>
            <a:r>
              <a:rPr lang="en-US" sz="2400" b="1" dirty="0" smtClean="0"/>
              <a:t>What is Manna?</a:t>
            </a:r>
          </a:p>
          <a:p>
            <a:r>
              <a:rPr lang="en-US" sz="2400" dirty="0" smtClean="0"/>
              <a:t>It means “what is it”.</a:t>
            </a:r>
          </a:p>
          <a:p>
            <a:pPr marL="342900" indent="-342900">
              <a:buFont typeface="Arial" panose="020B0604020202020204" pitchFamily="34" charset="0"/>
              <a:buChar char="•"/>
            </a:pPr>
            <a:r>
              <a:rPr lang="en-US" sz="2400" dirty="0" smtClean="0"/>
              <a:t>Collected for 6 days each week (Ex. 16)</a:t>
            </a:r>
          </a:p>
          <a:p>
            <a:pPr marL="342900" indent="-342900">
              <a:buFont typeface="Arial" panose="020B0604020202020204" pitchFamily="34" charset="0"/>
              <a:buChar char="•"/>
            </a:pPr>
            <a:r>
              <a:rPr lang="en-US" sz="2400" dirty="0" smtClean="0"/>
              <a:t>Described as “food from heaven” (Ps 105:40), tasted like cakes baked in olive oil. (Num. 11:8)</a:t>
            </a:r>
          </a:p>
          <a:p>
            <a:pPr marL="342900" indent="-342900">
              <a:buFont typeface="Arial" panose="020B0604020202020204" pitchFamily="34" charset="0"/>
              <a:buChar char="•"/>
            </a:pPr>
            <a:r>
              <a:rPr lang="en-US" sz="2400" dirty="0" smtClean="0"/>
              <a:t>“I Am the Bread of Life” (John 6:26-58)</a:t>
            </a:r>
            <a:endParaRPr lang="en-US" sz="2400" dirty="0"/>
          </a:p>
        </p:txBody>
      </p:sp>
    </p:spTree>
    <p:extLst>
      <p:ext uri="{BB962C8B-B14F-4D97-AF65-F5344CB8AC3E}">
        <p14:creationId xmlns:p14="http://schemas.microsoft.com/office/powerpoint/2010/main" val="2152307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4" name="Rectangle 3"/>
          <p:cNvSpPr/>
          <p:nvPr/>
        </p:nvSpPr>
        <p:spPr>
          <a:xfrm>
            <a:off x="818147" y="2264969"/>
            <a:ext cx="5781436" cy="2308324"/>
          </a:xfrm>
          <a:prstGeom prst="rect">
            <a:avLst/>
          </a:prstGeom>
        </p:spPr>
        <p:txBody>
          <a:bodyPr wrap="square">
            <a:spAutoFit/>
          </a:bodyPr>
          <a:lstStyle/>
          <a:p>
            <a:r>
              <a:rPr lang="en-US" sz="2400" dirty="0"/>
              <a:t>The imperial cult temple had a white stone in it.  On the stone was written a decree that Augustus' birthday is to be an official holiday in Asia and mark the beginning of the </a:t>
            </a:r>
            <a:r>
              <a:rPr lang="en-US" sz="2400" dirty="0" smtClean="0"/>
              <a:t>municipal </a:t>
            </a:r>
            <a:r>
              <a:rPr lang="en-US" sz="2400" dirty="0"/>
              <a:t>new year.  Issued by </a:t>
            </a:r>
            <a:r>
              <a:rPr lang="en-US" sz="2400" dirty="0" err="1"/>
              <a:t>Fabius</a:t>
            </a:r>
            <a:r>
              <a:rPr lang="en-US" sz="2400" dirty="0"/>
              <a:t>, governor of Asia.</a:t>
            </a:r>
          </a:p>
        </p:txBody>
      </p:sp>
    </p:spTree>
    <p:extLst>
      <p:ext uri="{BB962C8B-B14F-4D97-AF65-F5344CB8AC3E}">
        <p14:creationId xmlns:p14="http://schemas.microsoft.com/office/powerpoint/2010/main" val="1501450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4" name="Rectangle 3"/>
          <p:cNvSpPr/>
          <p:nvPr/>
        </p:nvSpPr>
        <p:spPr>
          <a:xfrm>
            <a:off x="818147" y="2264969"/>
            <a:ext cx="5781436" cy="3046988"/>
          </a:xfrm>
          <a:prstGeom prst="rect">
            <a:avLst/>
          </a:prstGeom>
        </p:spPr>
        <p:txBody>
          <a:bodyPr wrap="square">
            <a:spAutoFit/>
          </a:bodyPr>
          <a:lstStyle/>
          <a:p>
            <a:r>
              <a:rPr lang="en-US" sz="2400" dirty="0" smtClean="0"/>
              <a:t>The practice of Emperor worship involved a person throwing a pinch of incense into the fire before a statue of the emperor.  It was largely perfunctory but was done as a statement that the Emperor came before all else.  Having done so, one would receive a writ that would allow them to buy and sell for the next year.</a:t>
            </a:r>
          </a:p>
        </p:txBody>
      </p:sp>
    </p:spTree>
    <p:extLst>
      <p:ext uri="{BB962C8B-B14F-4D97-AF65-F5344CB8AC3E}">
        <p14:creationId xmlns:p14="http://schemas.microsoft.com/office/powerpoint/2010/main" val="4153824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4" name="Rectangle 3"/>
          <p:cNvSpPr/>
          <p:nvPr/>
        </p:nvSpPr>
        <p:spPr>
          <a:xfrm>
            <a:off x="818147" y="2264969"/>
            <a:ext cx="5781436" cy="461665"/>
          </a:xfrm>
          <a:prstGeom prst="rect">
            <a:avLst/>
          </a:prstGeom>
        </p:spPr>
        <p:txBody>
          <a:bodyPr wrap="square">
            <a:spAutoFit/>
          </a:bodyPr>
          <a:lstStyle/>
          <a:p>
            <a:r>
              <a:rPr lang="en-US" sz="2400" dirty="0" smtClean="0"/>
              <a:t>This was a problem for </a:t>
            </a:r>
            <a:r>
              <a:rPr lang="en-US" sz="2400" dirty="0" err="1" smtClean="0"/>
              <a:t>christians</a:t>
            </a:r>
            <a:r>
              <a:rPr lang="en-US" sz="2400" dirty="0" smtClean="0"/>
              <a:t>.</a:t>
            </a:r>
          </a:p>
        </p:txBody>
      </p:sp>
      <p:sp>
        <p:nvSpPr>
          <p:cNvPr id="7" name="TextBox 6"/>
          <p:cNvSpPr txBox="1"/>
          <p:nvPr/>
        </p:nvSpPr>
        <p:spPr>
          <a:xfrm>
            <a:off x="818145" y="5036006"/>
            <a:ext cx="10260583" cy="830997"/>
          </a:xfrm>
          <a:prstGeom prst="rect">
            <a:avLst/>
          </a:prstGeom>
          <a:noFill/>
        </p:spPr>
        <p:txBody>
          <a:bodyPr wrap="square" rtlCol="0">
            <a:spAutoFit/>
          </a:bodyPr>
          <a:lstStyle/>
          <a:p>
            <a:r>
              <a:rPr lang="en-US" sz="2400" b="1" dirty="0" smtClean="0"/>
              <a:t>Prophetic position</a:t>
            </a:r>
            <a:r>
              <a:rPr lang="en-US" sz="2400" dirty="0"/>
              <a:t>: Compromised church. Church period starting with Emperor Constantine (313-600AD)</a:t>
            </a:r>
          </a:p>
        </p:txBody>
      </p:sp>
    </p:spTree>
    <p:extLst>
      <p:ext uri="{BB962C8B-B14F-4D97-AF65-F5344CB8AC3E}">
        <p14:creationId xmlns:p14="http://schemas.microsoft.com/office/powerpoint/2010/main" val="1806635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2650837585"/>
              </p:ext>
            </p:extLst>
          </p:nvPr>
        </p:nvGraphicFramePr>
        <p:xfrm>
          <a:off x="818147" y="2271030"/>
          <a:ext cx="5493444" cy="259588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Admonitory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Devotion,</a:t>
                      </a:r>
                      <a:r>
                        <a:rPr lang="en-US" baseline="0" dirty="0" smtClean="0"/>
                        <a:t> not just doctrine</a:t>
                      </a:r>
                      <a:endParaRPr lang="en-US" dirty="0"/>
                    </a:p>
                  </a:txBody>
                  <a:tcPr/>
                </a:tc>
              </a:tr>
              <a:tr h="370840">
                <a:tc>
                  <a:txBody>
                    <a:bodyPr/>
                    <a:lstStyle/>
                    <a:p>
                      <a:r>
                        <a:rPr lang="en-US" dirty="0" smtClean="0"/>
                        <a:t>Smyrna</a:t>
                      </a:r>
                      <a:endParaRPr lang="en-US" dirty="0"/>
                    </a:p>
                  </a:txBody>
                  <a:tcPr/>
                </a:tc>
                <a:tc>
                  <a:txBody>
                    <a:bodyPr/>
                    <a:lstStyle/>
                    <a:p>
                      <a:r>
                        <a:rPr lang="en-US" dirty="0" smtClean="0"/>
                        <a:t>Endure Persecution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Purify ambassadorship</a:t>
                      </a:r>
                      <a:endParaRPr lang="en-US" dirty="0"/>
                    </a:p>
                  </a:txBody>
                  <a:tcPr/>
                </a:tc>
              </a:tr>
              <a:tr h="370840">
                <a:tc>
                  <a:txBody>
                    <a:bodyPr/>
                    <a:lstStyle/>
                    <a:p>
                      <a:endParaRPr lang="en-US" dirty="0"/>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46822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131" y="690442"/>
            <a:ext cx="10515600" cy="716328"/>
          </a:xfrm>
        </p:spPr>
        <p:txBody>
          <a:bodyPr/>
          <a:lstStyle/>
          <a:p>
            <a:pPr algn="r"/>
            <a:r>
              <a:rPr lang="en-US" dirty="0" smtClean="0"/>
              <a:t>Revelation 1</a:t>
            </a:r>
            <a:endParaRPr lang="en-US" dirty="0"/>
          </a:p>
        </p:txBody>
      </p:sp>
      <p:sp>
        <p:nvSpPr>
          <p:cNvPr id="3" name="Content Placeholder 2"/>
          <p:cNvSpPr>
            <a:spLocks noGrp="1"/>
          </p:cNvSpPr>
          <p:nvPr>
            <p:ph idx="1"/>
          </p:nvPr>
        </p:nvSpPr>
        <p:spPr>
          <a:xfrm>
            <a:off x="841131" y="2312376"/>
            <a:ext cx="10515600" cy="1573823"/>
          </a:xfrm>
        </p:spPr>
        <p:txBody>
          <a:bodyPr>
            <a:normAutofit/>
          </a:bodyPr>
          <a:lstStyle/>
          <a:p>
            <a:pPr marL="0" indent="0" algn="ctr">
              <a:buNone/>
            </a:pPr>
            <a:r>
              <a:rPr lang="en-US" b="1" dirty="0" smtClean="0"/>
              <a:t>Titles of Christ</a:t>
            </a:r>
          </a:p>
          <a:p>
            <a:pPr marL="0" indent="0" algn="ctr">
              <a:buNone/>
            </a:pPr>
            <a:r>
              <a:rPr lang="en-US" dirty="0" smtClean="0"/>
              <a:t>These will be used throughout the book, but particularly in the seven letters.</a:t>
            </a:r>
          </a:p>
        </p:txBody>
      </p:sp>
    </p:spTree>
    <p:extLst>
      <p:ext uri="{BB962C8B-B14F-4D97-AF65-F5344CB8AC3E}">
        <p14:creationId xmlns:p14="http://schemas.microsoft.com/office/powerpoint/2010/main" val="28560803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343579293"/>
              </p:ext>
            </p:extLst>
          </p:nvPr>
        </p:nvGraphicFramePr>
        <p:xfrm>
          <a:off x="818147" y="2271030"/>
          <a:ext cx="5493444" cy="259588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Personal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Neglected</a:t>
                      </a:r>
                      <a:r>
                        <a:rPr lang="en-US" baseline="0" dirty="0" smtClean="0"/>
                        <a:t> priorities</a:t>
                      </a:r>
                      <a:endParaRPr lang="en-US" dirty="0"/>
                    </a:p>
                  </a:txBody>
                  <a:tcPr/>
                </a:tc>
              </a:tr>
              <a:tr h="370840">
                <a:tc>
                  <a:txBody>
                    <a:bodyPr/>
                    <a:lstStyle/>
                    <a:p>
                      <a:r>
                        <a:rPr lang="en-US" dirty="0" smtClean="0"/>
                        <a:t>Smyrna</a:t>
                      </a:r>
                      <a:endParaRPr lang="en-US" dirty="0"/>
                    </a:p>
                  </a:txBody>
                  <a:tcPr/>
                </a:tc>
                <a:tc>
                  <a:txBody>
                    <a:bodyPr/>
                    <a:lstStyle/>
                    <a:p>
                      <a:r>
                        <a:rPr lang="en-US" dirty="0" smtClean="0"/>
                        <a:t>Satanic opposition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Spiritual</a:t>
                      </a:r>
                      <a:r>
                        <a:rPr lang="en-US" baseline="0" dirty="0" smtClean="0"/>
                        <a:t> compromise</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09939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err="1" smtClean="0"/>
              <a:t>Pergamos</a:t>
            </a:r>
            <a:endParaRPr lang="en-US" sz="4800" b="1" dirty="0" smtClean="0"/>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3" cy="3156444"/>
          </a:xfrm>
          <a:prstGeom prst="rect">
            <a:avLst/>
          </a:prstGeom>
        </p:spPr>
      </p:pic>
      <p:sp>
        <p:nvSpPr>
          <p:cNvPr id="13" name="TextBox 12"/>
          <p:cNvSpPr txBox="1"/>
          <p:nvPr/>
        </p:nvSpPr>
        <p:spPr>
          <a:xfrm>
            <a:off x="6870137" y="4728411"/>
            <a:ext cx="4471630"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1305864748"/>
              </p:ext>
            </p:extLst>
          </p:nvPr>
        </p:nvGraphicFramePr>
        <p:xfrm>
          <a:off x="818145" y="2271030"/>
          <a:ext cx="5961796" cy="2865120"/>
        </p:xfrm>
        <a:graphic>
          <a:graphicData uri="http://schemas.openxmlformats.org/drawingml/2006/table">
            <a:tbl>
              <a:tblPr firstRow="1" bandRow="1">
                <a:tableStyleId>{5C22544A-7EE6-4342-B048-85BDC9FD1C3A}</a:tableStyleId>
              </a:tblPr>
              <a:tblGrid>
                <a:gridCol w="2980898"/>
                <a:gridCol w="2980898"/>
              </a:tblGrid>
              <a:tr h="370840">
                <a:tc gridSpan="2">
                  <a:txBody>
                    <a:bodyPr/>
                    <a:lstStyle/>
                    <a:p>
                      <a:r>
                        <a:rPr lang="en-US" dirty="0" smtClean="0"/>
                        <a:t>Promise to the Overcomer</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Eat of the Tree of Life</a:t>
                      </a:r>
                      <a:endParaRPr lang="en-US" dirty="0"/>
                    </a:p>
                  </a:txBody>
                  <a:tcPr/>
                </a:tc>
              </a:tr>
              <a:tr h="370840">
                <a:tc>
                  <a:txBody>
                    <a:bodyPr/>
                    <a:lstStyle/>
                    <a:p>
                      <a:r>
                        <a:rPr lang="en-US" dirty="0" smtClean="0"/>
                        <a:t>Smyrna</a:t>
                      </a:r>
                      <a:endParaRPr lang="en-US" dirty="0"/>
                    </a:p>
                  </a:txBody>
                  <a:tcPr/>
                </a:tc>
                <a:tc>
                  <a:txBody>
                    <a:bodyPr/>
                    <a:lstStyle/>
                    <a:p>
                      <a:r>
                        <a:rPr lang="en-US" dirty="0" smtClean="0"/>
                        <a:t>Not hurt of the</a:t>
                      </a:r>
                      <a:r>
                        <a:rPr lang="en-US" baseline="0" dirty="0" smtClean="0"/>
                        <a:t> Second Death</a:t>
                      </a:r>
                      <a:endParaRPr lang="en-US" dirty="0"/>
                    </a:p>
                  </a:txBody>
                  <a:tcPr/>
                </a:tc>
              </a:tr>
              <a:tr h="370840">
                <a:tc>
                  <a:txBody>
                    <a:bodyPr/>
                    <a:lstStyle/>
                    <a:p>
                      <a:r>
                        <a:rPr lang="en-US" dirty="0" err="1" smtClean="0"/>
                        <a:t>Pergamos</a:t>
                      </a:r>
                      <a:endParaRPr lang="en-US" dirty="0"/>
                    </a:p>
                  </a:txBody>
                  <a:tcPr/>
                </a:tc>
                <a:tc>
                  <a:txBody>
                    <a:bodyPr/>
                    <a:lstStyle/>
                    <a:p>
                      <a:r>
                        <a:rPr lang="en-US" dirty="0" smtClean="0"/>
                        <a:t>Eat</a:t>
                      </a:r>
                      <a:r>
                        <a:rPr lang="en-US" baseline="0" dirty="0" smtClean="0"/>
                        <a:t> manna, </a:t>
                      </a:r>
                      <a:r>
                        <a:rPr lang="en-US" baseline="0" smtClean="0"/>
                        <a:t>White stone, New name</a:t>
                      </a:r>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15144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3"/>
          </a:xfrm>
          <a:prstGeom prst="rect">
            <a:avLst/>
          </a:prstGeom>
        </p:spPr>
      </p:pic>
      <p:sp>
        <p:nvSpPr>
          <p:cNvPr id="13" name="TextBox 12"/>
          <p:cNvSpPr txBox="1"/>
          <p:nvPr/>
        </p:nvSpPr>
        <p:spPr>
          <a:xfrm>
            <a:off x="818147" y="2390274"/>
            <a:ext cx="5149516" cy="3046988"/>
          </a:xfrm>
          <a:prstGeom prst="rect">
            <a:avLst/>
          </a:prstGeom>
          <a:noFill/>
        </p:spPr>
        <p:txBody>
          <a:bodyPr wrap="square" rtlCol="0">
            <a:spAutoFit/>
          </a:bodyPr>
          <a:lstStyle/>
          <a:p>
            <a:r>
              <a:rPr lang="en-US" sz="2400" b="1" dirty="0" smtClean="0"/>
              <a:t>Meaning</a:t>
            </a:r>
            <a:r>
              <a:rPr lang="en-US" sz="2400" dirty="0" smtClean="0"/>
              <a:t>: </a:t>
            </a:r>
            <a:r>
              <a:rPr lang="en-US" sz="2400" dirty="0"/>
              <a:t>"Sacrifice" or "Castle of </a:t>
            </a:r>
            <a:r>
              <a:rPr lang="en-US" sz="2400" dirty="0" err="1"/>
              <a:t>Thya</a:t>
            </a:r>
            <a:r>
              <a:rPr lang="en-US" sz="2400" dirty="0"/>
              <a:t>" or "Sacrifice </a:t>
            </a:r>
            <a:r>
              <a:rPr lang="en-US" sz="2400" dirty="0" smtClean="0"/>
              <a:t>offering“</a:t>
            </a:r>
          </a:p>
          <a:p>
            <a:r>
              <a:rPr lang="en-US" sz="2400" b="1" dirty="0" smtClean="0"/>
              <a:t>Location</a:t>
            </a:r>
            <a:r>
              <a:rPr lang="en-US" sz="2400" dirty="0" smtClean="0"/>
              <a:t>: </a:t>
            </a:r>
            <a:r>
              <a:rPr lang="en-US" sz="2400" dirty="0" err="1"/>
              <a:t>Akhisar</a:t>
            </a:r>
            <a:endParaRPr lang="en-US" sz="2400" dirty="0" smtClean="0"/>
          </a:p>
          <a:p>
            <a:r>
              <a:rPr lang="en-US" sz="2400" b="1" dirty="0" smtClean="0"/>
              <a:t>Title</a:t>
            </a:r>
            <a:r>
              <a:rPr lang="en-US" sz="2400" dirty="0" smtClean="0"/>
              <a:t>: </a:t>
            </a:r>
            <a:r>
              <a:rPr lang="en-US" sz="2400" dirty="0"/>
              <a:t>To the </a:t>
            </a:r>
            <a:r>
              <a:rPr lang="en-US" sz="2400" dirty="0" smtClean="0"/>
              <a:t>messenger of </a:t>
            </a:r>
            <a:r>
              <a:rPr lang="en-US" sz="2400" dirty="0"/>
              <a:t>the church in Thyatira, write:</a:t>
            </a:r>
          </a:p>
          <a:p>
            <a:r>
              <a:rPr lang="en-US" sz="2400" dirty="0"/>
              <a:t>‘The Son of God, whose eyes are like flaming fire and whose feet are like glowing bronze, says this:</a:t>
            </a:r>
          </a:p>
        </p:txBody>
      </p:sp>
    </p:spTree>
    <p:extLst>
      <p:ext uri="{BB962C8B-B14F-4D97-AF65-F5344CB8AC3E}">
        <p14:creationId xmlns:p14="http://schemas.microsoft.com/office/powerpoint/2010/main" val="368477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3"/>
          </a:xfrm>
          <a:prstGeom prst="rect">
            <a:avLst/>
          </a:prstGeom>
        </p:spPr>
      </p:pic>
      <p:sp>
        <p:nvSpPr>
          <p:cNvPr id="13" name="TextBox 12"/>
          <p:cNvSpPr txBox="1"/>
          <p:nvPr/>
        </p:nvSpPr>
        <p:spPr>
          <a:xfrm>
            <a:off x="818147" y="2390274"/>
            <a:ext cx="5149516" cy="2308324"/>
          </a:xfrm>
          <a:prstGeom prst="rect">
            <a:avLst/>
          </a:prstGeom>
          <a:noFill/>
        </p:spPr>
        <p:txBody>
          <a:bodyPr wrap="square" rtlCol="0">
            <a:spAutoFit/>
          </a:bodyPr>
          <a:lstStyle/>
          <a:p>
            <a:r>
              <a:rPr lang="en-US" sz="2400" dirty="0" smtClean="0"/>
              <a:t>The city of Thyatira was once named </a:t>
            </a:r>
            <a:r>
              <a:rPr lang="en-US" sz="2400" dirty="0" err="1" smtClean="0"/>
              <a:t>Pelopia</a:t>
            </a:r>
            <a:r>
              <a:rPr lang="en-US" sz="2400" dirty="0" smtClean="0"/>
              <a:t>.  It’s name was then changed to </a:t>
            </a:r>
            <a:r>
              <a:rPr lang="en-US" sz="2400" dirty="0" err="1" smtClean="0"/>
              <a:t>Semiramis</a:t>
            </a:r>
            <a:r>
              <a:rPr lang="en-US" sz="2400" dirty="0" smtClean="0"/>
              <a:t> and then </a:t>
            </a:r>
            <a:r>
              <a:rPr lang="en-US" sz="2400" dirty="0" err="1" smtClean="0"/>
              <a:t>Euhippa</a:t>
            </a:r>
            <a:r>
              <a:rPr lang="en-US" sz="2400" dirty="0" smtClean="0"/>
              <a:t>.</a:t>
            </a:r>
          </a:p>
          <a:p>
            <a:r>
              <a:rPr lang="en-US" sz="2400" dirty="0" err="1" smtClean="0"/>
              <a:t>Seleucus</a:t>
            </a:r>
            <a:r>
              <a:rPr lang="en-US" sz="2400" dirty="0" smtClean="0"/>
              <a:t> I </a:t>
            </a:r>
            <a:r>
              <a:rPr lang="en-US" sz="2400" dirty="0" err="1" smtClean="0"/>
              <a:t>Nicator</a:t>
            </a:r>
            <a:r>
              <a:rPr lang="en-US" sz="2400" dirty="0" smtClean="0"/>
              <a:t> named it Thyatira when he learned that he was to have a daughter born to him.</a:t>
            </a:r>
            <a:endParaRPr lang="en-US" sz="2400" dirty="0"/>
          </a:p>
        </p:txBody>
      </p:sp>
    </p:spTree>
    <p:extLst>
      <p:ext uri="{BB962C8B-B14F-4D97-AF65-F5344CB8AC3E}">
        <p14:creationId xmlns:p14="http://schemas.microsoft.com/office/powerpoint/2010/main" val="2023159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3"/>
          </a:xfrm>
          <a:prstGeom prst="rect">
            <a:avLst/>
          </a:prstGeom>
        </p:spPr>
      </p:pic>
      <p:sp>
        <p:nvSpPr>
          <p:cNvPr id="6" name="TextBox 5"/>
          <p:cNvSpPr txBox="1"/>
          <p:nvPr/>
        </p:nvSpPr>
        <p:spPr>
          <a:xfrm>
            <a:off x="818147" y="2358948"/>
            <a:ext cx="5149516" cy="1569660"/>
          </a:xfrm>
          <a:prstGeom prst="rect">
            <a:avLst/>
          </a:prstGeom>
          <a:noFill/>
        </p:spPr>
        <p:txBody>
          <a:bodyPr wrap="square" rtlCol="0">
            <a:spAutoFit/>
          </a:bodyPr>
          <a:lstStyle/>
          <a:p>
            <a:r>
              <a:rPr lang="en-US" sz="2400" dirty="0" smtClean="0"/>
              <a:t>It </a:t>
            </a:r>
            <a:r>
              <a:rPr lang="en-US" sz="2400" dirty="0"/>
              <a:t>is at a trade crossroads and as such contained a number of trade guilds.  One was expected to worship the patron </a:t>
            </a:r>
            <a:r>
              <a:rPr lang="en-US" sz="2400" dirty="0" smtClean="0"/>
              <a:t>deity </a:t>
            </a:r>
            <a:r>
              <a:rPr lang="en-US" sz="2400" dirty="0"/>
              <a:t>of one's trade guild</a:t>
            </a:r>
            <a:r>
              <a:rPr lang="en-US" sz="2400" dirty="0" smtClean="0"/>
              <a:t>.</a:t>
            </a:r>
            <a:endParaRPr lang="en-US" sz="2400" dirty="0"/>
          </a:p>
        </p:txBody>
      </p:sp>
      <p:sp>
        <p:nvSpPr>
          <p:cNvPr id="4" name="TextBox 3"/>
          <p:cNvSpPr txBox="1"/>
          <p:nvPr/>
        </p:nvSpPr>
        <p:spPr>
          <a:xfrm>
            <a:off x="818147" y="4889500"/>
            <a:ext cx="10260582" cy="1569660"/>
          </a:xfrm>
          <a:prstGeom prst="rect">
            <a:avLst/>
          </a:prstGeom>
          <a:noFill/>
        </p:spPr>
        <p:txBody>
          <a:bodyPr wrap="square" rtlCol="0">
            <a:spAutoFit/>
          </a:bodyPr>
          <a:lstStyle/>
          <a:p>
            <a:r>
              <a:rPr lang="en-US" sz="2400" dirty="0"/>
              <a:t>Among the gods/goddesses worshiped were Ashtoreth (aka </a:t>
            </a:r>
            <a:r>
              <a:rPr lang="en-US" sz="2400" dirty="0" err="1"/>
              <a:t>Semiramis</a:t>
            </a:r>
            <a:r>
              <a:rPr lang="en-US" sz="2400" dirty="0"/>
              <a:t>). Goddess of maidens and childbirth. Known as the queen of heaven.</a:t>
            </a:r>
          </a:p>
          <a:p>
            <a:r>
              <a:rPr lang="en-US" sz="2400" dirty="0"/>
              <a:t>Among the goods traded here were wool, linen, Dyes, Tanned goods, pottery, baked goods, slaves and bronze items.</a:t>
            </a:r>
          </a:p>
        </p:txBody>
      </p:sp>
    </p:spTree>
    <p:extLst>
      <p:ext uri="{BB962C8B-B14F-4D97-AF65-F5344CB8AC3E}">
        <p14:creationId xmlns:p14="http://schemas.microsoft.com/office/powerpoint/2010/main" val="1880703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3"/>
          </a:xfrm>
          <a:prstGeom prst="rect">
            <a:avLst/>
          </a:prstGeom>
        </p:spPr>
      </p:pic>
      <p:sp>
        <p:nvSpPr>
          <p:cNvPr id="6" name="TextBox 5"/>
          <p:cNvSpPr txBox="1"/>
          <p:nvPr/>
        </p:nvSpPr>
        <p:spPr>
          <a:xfrm>
            <a:off x="818147" y="2358948"/>
            <a:ext cx="5149516" cy="830997"/>
          </a:xfrm>
          <a:prstGeom prst="rect">
            <a:avLst/>
          </a:prstGeom>
          <a:noFill/>
        </p:spPr>
        <p:txBody>
          <a:bodyPr wrap="square" rtlCol="0">
            <a:spAutoFit/>
          </a:bodyPr>
          <a:lstStyle/>
          <a:p>
            <a:r>
              <a:rPr lang="en-US" sz="2400" dirty="0" err="1" smtClean="0"/>
              <a:t>Semiramis</a:t>
            </a:r>
            <a:r>
              <a:rPr lang="en-US" sz="2400" dirty="0" smtClean="0"/>
              <a:t> was the consort of Nimrod, mother of Tammuz.</a:t>
            </a:r>
            <a:endParaRPr lang="en-US" sz="2400" dirty="0"/>
          </a:p>
        </p:txBody>
      </p:sp>
      <p:sp>
        <p:nvSpPr>
          <p:cNvPr id="5" name="TextBox 4"/>
          <p:cNvSpPr txBox="1"/>
          <p:nvPr/>
        </p:nvSpPr>
        <p:spPr>
          <a:xfrm>
            <a:off x="818147" y="4917980"/>
            <a:ext cx="10260582" cy="830997"/>
          </a:xfrm>
          <a:prstGeom prst="rect">
            <a:avLst/>
          </a:prstGeom>
          <a:noFill/>
        </p:spPr>
        <p:txBody>
          <a:bodyPr wrap="square" rtlCol="0">
            <a:spAutoFit/>
          </a:bodyPr>
          <a:lstStyle/>
          <a:p>
            <a:r>
              <a:rPr lang="en-US" sz="2400" dirty="0" smtClean="0"/>
              <a:t>Jesus is asserting his power and authority for judgement.  “Eyes like fire, feet like brass” are symbols of judgement.</a:t>
            </a:r>
            <a:endParaRPr lang="en-US" sz="2400" dirty="0"/>
          </a:p>
        </p:txBody>
      </p:sp>
    </p:spTree>
    <p:extLst>
      <p:ext uri="{BB962C8B-B14F-4D97-AF65-F5344CB8AC3E}">
        <p14:creationId xmlns:p14="http://schemas.microsoft.com/office/powerpoint/2010/main" val="1854061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3"/>
          </a:xfrm>
          <a:prstGeom prst="rect">
            <a:avLst/>
          </a:prstGeom>
        </p:spPr>
      </p:pic>
      <p:sp>
        <p:nvSpPr>
          <p:cNvPr id="5" name="TextBox 4"/>
          <p:cNvSpPr txBox="1"/>
          <p:nvPr/>
        </p:nvSpPr>
        <p:spPr>
          <a:xfrm>
            <a:off x="818147" y="4917980"/>
            <a:ext cx="10260582" cy="461665"/>
          </a:xfrm>
          <a:prstGeom prst="rect">
            <a:avLst/>
          </a:prstGeom>
          <a:noFill/>
        </p:spPr>
        <p:txBody>
          <a:bodyPr wrap="square" rtlCol="0">
            <a:spAutoFit/>
          </a:bodyPr>
          <a:lstStyle/>
          <a:p>
            <a:r>
              <a:rPr lang="en-US" sz="2400" dirty="0" smtClean="0"/>
              <a:t>Six positives and they are improving.</a:t>
            </a:r>
            <a:endParaRPr lang="en-US" sz="2400" dirty="0"/>
          </a:p>
        </p:txBody>
      </p:sp>
      <p:sp>
        <p:nvSpPr>
          <p:cNvPr id="8" name="TextBox 7"/>
          <p:cNvSpPr txBox="1"/>
          <p:nvPr/>
        </p:nvSpPr>
        <p:spPr>
          <a:xfrm>
            <a:off x="818145" y="2380746"/>
            <a:ext cx="5130291" cy="1446550"/>
          </a:xfrm>
          <a:prstGeom prst="rect">
            <a:avLst/>
          </a:prstGeom>
          <a:noFill/>
        </p:spPr>
        <p:txBody>
          <a:bodyPr wrap="square" rtlCol="0">
            <a:spAutoFit/>
          </a:bodyPr>
          <a:lstStyle/>
          <a:p>
            <a:r>
              <a:rPr lang="en-US" sz="2200" b="1" dirty="0" smtClean="0"/>
              <a:t>Commendation</a:t>
            </a:r>
            <a:r>
              <a:rPr lang="en-US" sz="2200" dirty="0" smtClean="0"/>
              <a:t>: </a:t>
            </a:r>
            <a:r>
              <a:rPr lang="en-US" sz="2200" dirty="0"/>
              <a:t>I know what you’ve been doing—your love, faithfulness, service, and endurance—and that your last actions are greater than the first.</a:t>
            </a:r>
          </a:p>
        </p:txBody>
      </p:sp>
    </p:spTree>
    <p:extLst>
      <p:ext uri="{BB962C8B-B14F-4D97-AF65-F5344CB8AC3E}">
        <p14:creationId xmlns:p14="http://schemas.microsoft.com/office/powerpoint/2010/main" val="1381882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3"/>
          </a:xfrm>
          <a:prstGeom prst="rect">
            <a:avLst/>
          </a:prstGeom>
        </p:spPr>
      </p:pic>
      <p:sp>
        <p:nvSpPr>
          <p:cNvPr id="4" name="TextBox 3"/>
          <p:cNvSpPr txBox="1"/>
          <p:nvPr/>
        </p:nvSpPr>
        <p:spPr>
          <a:xfrm>
            <a:off x="818147" y="2232561"/>
            <a:ext cx="5149516" cy="4154984"/>
          </a:xfrm>
          <a:prstGeom prst="rect">
            <a:avLst/>
          </a:prstGeom>
          <a:noFill/>
        </p:spPr>
        <p:txBody>
          <a:bodyPr wrap="square" rtlCol="0">
            <a:spAutoFit/>
          </a:bodyPr>
          <a:lstStyle/>
          <a:p>
            <a:r>
              <a:rPr lang="en-US" sz="2400" b="1" dirty="0" smtClean="0"/>
              <a:t>Concern</a:t>
            </a:r>
            <a:r>
              <a:rPr lang="en-US" sz="2400" dirty="0" smtClean="0"/>
              <a:t>: </a:t>
            </a:r>
            <a:r>
              <a:rPr lang="en-US" sz="2400" b="1" baseline="30000" dirty="0"/>
              <a:t> </a:t>
            </a:r>
            <a:r>
              <a:rPr lang="en-US" sz="2400" dirty="0"/>
              <a:t>But I have this against you: You tolerate that woman Jezebel, who calls herself a prophet and who teaches and leads my servants to practice immorality and to eat food sacrificed to </a:t>
            </a:r>
            <a:r>
              <a:rPr lang="en-US" sz="2400" dirty="0" smtClean="0"/>
              <a:t>idols. I </a:t>
            </a:r>
            <a:r>
              <a:rPr lang="en-US" sz="2400" dirty="0"/>
              <a:t>gave her time to repent, but she refused to repent of her </a:t>
            </a:r>
            <a:r>
              <a:rPr lang="en-US" sz="2400" dirty="0" smtClean="0"/>
              <a:t>immorality. Look</a:t>
            </a:r>
            <a:r>
              <a:rPr lang="en-US" sz="2400" dirty="0"/>
              <a:t>! I am going to strike her with </a:t>
            </a:r>
            <a:r>
              <a:rPr lang="en-US" sz="2400" dirty="0" smtClean="0"/>
              <a:t>illness. Those </a:t>
            </a:r>
            <a:r>
              <a:rPr lang="en-US" sz="2400" dirty="0"/>
              <a:t>who commit adultery with her will also suffer greatly, unless they repent from acting like her.</a:t>
            </a:r>
            <a:endParaRPr lang="en-US" sz="2400" b="1" dirty="0"/>
          </a:p>
        </p:txBody>
      </p:sp>
    </p:spTree>
    <p:extLst>
      <p:ext uri="{BB962C8B-B14F-4D97-AF65-F5344CB8AC3E}">
        <p14:creationId xmlns:p14="http://schemas.microsoft.com/office/powerpoint/2010/main" val="3775040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3"/>
          </a:xfrm>
          <a:prstGeom prst="rect">
            <a:avLst/>
          </a:prstGeom>
        </p:spPr>
      </p:pic>
      <p:sp>
        <p:nvSpPr>
          <p:cNvPr id="4" name="TextBox 3"/>
          <p:cNvSpPr txBox="1"/>
          <p:nvPr/>
        </p:nvSpPr>
        <p:spPr>
          <a:xfrm>
            <a:off x="818147" y="2232561"/>
            <a:ext cx="5149516" cy="830997"/>
          </a:xfrm>
          <a:prstGeom prst="rect">
            <a:avLst/>
          </a:prstGeom>
          <a:noFill/>
        </p:spPr>
        <p:txBody>
          <a:bodyPr wrap="square" rtlCol="0">
            <a:spAutoFit/>
          </a:bodyPr>
          <a:lstStyle/>
          <a:p>
            <a:r>
              <a:rPr lang="en-US" sz="2400" dirty="0" smtClean="0"/>
              <a:t>This is the first letter with a reference to the tribulation.</a:t>
            </a:r>
            <a:endParaRPr lang="en-US" sz="2400" dirty="0"/>
          </a:p>
        </p:txBody>
      </p:sp>
      <p:sp>
        <p:nvSpPr>
          <p:cNvPr id="5" name="TextBox 4"/>
          <p:cNvSpPr txBox="1"/>
          <p:nvPr/>
        </p:nvSpPr>
        <p:spPr>
          <a:xfrm>
            <a:off x="818147" y="3557239"/>
            <a:ext cx="5381931" cy="2308324"/>
          </a:xfrm>
          <a:prstGeom prst="rect">
            <a:avLst/>
          </a:prstGeom>
          <a:noFill/>
        </p:spPr>
        <p:txBody>
          <a:bodyPr wrap="square" rtlCol="0">
            <a:spAutoFit/>
          </a:bodyPr>
          <a:lstStyle/>
          <a:p>
            <a:r>
              <a:rPr lang="en-US" sz="2400" dirty="0" smtClean="0"/>
              <a:t>Jezebel was the daughter of Eth-Baal, King of Sidon, Priest of Astarte.  Her father murdered his predecessor, </a:t>
            </a:r>
            <a:r>
              <a:rPr lang="en-US" sz="2400" dirty="0" err="1" smtClean="0"/>
              <a:t>Pheles</a:t>
            </a:r>
            <a:r>
              <a:rPr lang="en-US" sz="2400" dirty="0" smtClean="0"/>
              <a:t>.</a:t>
            </a:r>
          </a:p>
          <a:p>
            <a:r>
              <a:rPr lang="en-US" sz="2400" dirty="0" smtClean="0"/>
              <a:t>She was married to King Ahab to seal a trade alliance between Phoenicia and Israel.</a:t>
            </a:r>
            <a:endParaRPr lang="en-US" sz="2400" dirty="0"/>
          </a:p>
        </p:txBody>
      </p:sp>
    </p:spTree>
    <p:extLst>
      <p:ext uri="{BB962C8B-B14F-4D97-AF65-F5344CB8AC3E}">
        <p14:creationId xmlns:p14="http://schemas.microsoft.com/office/powerpoint/2010/main" val="2307515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3"/>
          </a:xfrm>
          <a:prstGeom prst="rect">
            <a:avLst/>
          </a:prstGeom>
        </p:spPr>
      </p:pic>
      <p:sp>
        <p:nvSpPr>
          <p:cNvPr id="4" name="TextBox 3"/>
          <p:cNvSpPr txBox="1"/>
          <p:nvPr/>
        </p:nvSpPr>
        <p:spPr>
          <a:xfrm>
            <a:off x="818147" y="2232561"/>
            <a:ext cx="5794526" cy="4154984"/>
          </a:xfrm>
          <a:prstGeom prst="rect">
            <a:avLst/>
          </a:prstGeom>
          <a:noFill/>
        </p:spPr>
        <p:txBody>
          <a:bodyPr wrap="square" rtlCol="0">
            <a:spAutoFit/>
          </a:bodyPr>
          <a:lstStyle/>
          <a:p>
            <a:r>
              <a:rPr lang="en-US" sz="2400" dirty="0" smtClean="0"/>
              <a:t>Baal and Astarte originated </a:t>
            </a:r>
            <a:r>
              <a:rPr lang="en-US" sz="2400" dirty="0" smtClean="0"/>
              <a:t>in Babylon</a:t>
            </a:r>
            <a:r>
              <a:rPr lang="en-US" sz="2400" dirty="0" smtClean="0"/>
              <a:t>.</a:t>
            </a:r>
          </a:p>
          <a:p>
            <a:pPr marL="342900" indent="-342900">
              <a:buFont typeface="Arial" panose="020B0604020202020204" pitchFamily="34" charset="0"/>
              <a:buChar char="•"/>
            </a:pPr>
            <a:r>
              <a:rPr lang="en-US" sz="2400" dirty="0" smtClean="0"/>
              <a:t>Astarte is synonymous with Ashtoreth (Judges2:13; 10:6; 1 Sam 31:10; 1 Kings 11:5,33).</a:t>
            </a:r>
          </a:p>
          <a:p>
            <a:pPr marL="342900" indent="-342900">
              <a:buFont typeface="Arial" panose="020B0604020202020204" pitchFamily="34" charset="0"/>
              <a:buChar char="•"/>
            </a:pPr>
            <a:r>
              <a:rPr lang="en-US" sz="2400" dirty="0" smtClean="0"/>
              <a:t>Astarte worship involved “The Groves” (phallic symbols) in Deuteronomy 16:21.</a:t>
            </a:r>
          </a:p>
          <a:p>
            <a:pPr marL="342900" indent="-342900">
              <a:buFont typeface="Arial" panose="020B0604020202020204" pitchFamily="34" charset="0"/>
              <a:buChar char="•"/>
            </a:pPr>
            <a:r>
              <a:rPr lang="en-US" sz="2400" dirty="0" smtClean="0"/>
              <a:t>It was referred to as “The Abomination of </a:t>
            </a:r>
            <a:r>
              <a:rPr lang="en-US" sz="2400" dirty="0" err="1" smtClean="0"/>
              <a:t>Sidonians</a:t>
            </a:r>
            <a:r>
              <a:rPr lang="en-US" sz="2400" dirty="0" smtClean="0"/>
              <a:t>” (2 Kings 23:3,6,7; Ezekiel 36:15).</a:t>
            </a:r>
          </a:p>
          <a:p>
            <a:pPr marL="342900" indent="-342900">
              <a:buFont typeface="Arial" panose="020B0604020202020204" pitchFamily="34" charset="0"/>
              <a:buChar char="•"/>
            </a:pPr>
            <a:r>
              <a:rPr lang="en-US" sz="2400" dirty="0" smtClean="0"/>
              <a:t>She is referred to as “The Queen of Heaven” (</a:t>
            </a:r>
            <a:r>
              <a:rPr lang="en-US" sz="2400" dirty="0" err="1" smtClean="0"/>
              <a:t>Jer</a:t>
            </a:r>
            <a:r>
              <a:rPr lang="en-US" sz="2400" dirty="0" smtClean="0"/>
              <a:t> 7:18; 44:15-30)</a:t>
            </a:r>
            <a:endParaRPr lang="en-US" sz="2400" dirty="0"/>
          </a:p>
        </p:txBody>
      </p:sp>
    </p:spTree>
    <p:extLst>
      <p:ext uri="{BB962C8B-B14F-4D97-AF65-F5344CB8AC3E}">
        <p14:creationId xmlns:p14="http://schemas.microsoft.com/office/powerpoint/2010/main" val="3987223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131" y="690442"/>
            <a:ext cx="10515600" cy="716328"/>
          </a:xfrm>
        </p:spPr>
        <p:txBody>
          <a:bodyPr/>
          <a:lstStyle/>
          <a:p>
            <a:pPr algn="r"/>
            <a:r>
              <a:rPr lang="en-US" dirty="0" smtClean="0"/>
              <a:t>Revelation 1</a:t>
            </a:r>
            <a:endParaRPr lang="en-US" dirty="0"/>
          </a:p>
        </p:txBody>
      </p:sp>
      <p:sp>
        <p:nvSpPr>
          <p:cNvPr id="3" name="Content Placeholder 2"/>
          <p:cNvSpPr>
            <a:spLocks noGrp="1"/>
          </p:cNvSpPr>
          <p:nvPr>
            <p:ph idx="1"/>
          </p:nvPr>
        </p:nvSpPr>
        <p:spPr>
          <a:xfrm>
            <a:off x="841131" y="2312377"/>
            <a:ext cx="10515600" cy="563346"/>
          </a:xfrm>
        </p:spPr>
        <p:txBody>
          <a:bodyPr>
            <a:normAutofit/>
          </a:bodyPr>
          <a:lstStyle/>
          <a:p>
            <a:pPr marL="0" indent="0" algn="ctr">
              <a:buNone/>
            </a:pPr>
            <a:r>
              <a:rPr lang="en-US" dirty="0"/>
              <a:t>Chapters two and </a:t>
            </a:r>
            <a:r>
              <a:rPr lang="en-US" dirty="0" smtClean="0"/>
              <a:t>three, the letters, are </a:t>
            </a:r>
            <a:r>
              <a:rPr lang="en-US" dirty="0"/>
              <a:t>the most important to </a:t>
            </a:r>
            <a:r>
              <a:rPr lang="en-US" dirty="0" smtClean="0"/>
              <a:t>us.</a:t>
            </a:r>
          </a:p>
        </p:txBody>
      </p:sp>
      <p:sp>
        <p:nvSpPr>
          <p:cNvPr id="4" name="Rectangle 3"/>
          <p:cNvSpPr/>
          <p:nvPr/>
        </p:nvSpPr>
        <p:spPr>
          <a:xfrm>
            <a:off x="5974813" y="3244334"/>
            <a:ext cx="242374" cy="369332"/>
          </a:xfrm>
          <a:prstGeom prst="rect">
            <a:avLst/>
          </a:prstGeom>
        </p:spPr>
        <p:txBody>
          <a:bodyPr wrap="none">
            <a:spAutoFit/>
          </a:bodyPr>
          <a:lstStyle/>
          <a:p>
            <a:pPr algn="ctr"/>
            <a:r>
              <a:rPr lang="en-US" dirty="0" smtClean="0"/>
              <a:t>.</a:t>
            </a:r>
            <a:endParaRPr lang="en-US" dirty="0"/>
          </a:p>
        </p:txBody>
      </p:sp>
    </p:spTree>
    <p:extLst>
      <p:ext uri="{BB962C8B-B14F-4D97-AF65-F5344CB8AC3E}">
        <p14:creationId xmlns:p14="http://schemas.microsoft.com/office/powerpoint/2010/main" val="2270279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144" y="1572768"/>
            <a:ext cx="4206240" cy="3154680"/>
          </a:xfrm>
          <a:prstGeom prst="rect">
            <a:avLst/>
          </a:prstGeom>
        </p:spPr>
      </p:pic>
      <p:sp>
        <p:nvSpPr>
          <p:cNvPr id="4" name="TextBox 3"/>
          <p:cNvSpPr txBox="1"/>
          <p:nvPr/>
        </p:nvSpPr>
        <p:spPr>
          <a:xfrm>
            <a:off x="818147" y="2232561"/>
            <a:ext cx="5149516" cy="3416320"/>
          </a:xfrm>
          <a:prstGeom prst="rect">
            <a:avLst/>
          </a:prstGeom>
          <a:noFill/>
        </p:spPr>
        <p:txBody>
          <a:bodyPr wrap="square" rtlCol="0">
            <a:spAutoFit/>
          </a:bodyPr>
          <a:lstStyle/>
          <a:p>
            <a:r>
              <a:rPr lang="en-US" sz="2400" dirty="0" smtClean="0"/>
              <a:t>Apparently </a:t>
            </a:r>
            <a:r>
              <a:rPr lang="en-US" sz="2400" dirty="0"/>
              <a:t>the church at Thyatira condoned sinful activity.  They took up the </a:t>
            </a:r>
            <a:r>
              <a:rPr lang="en-US" sz="2400" dirty="0" err="1"/>
              <a:t>Nicolaitan</a:t>
            </a:r>
            <a:r>
              <a:rPr lang="en-US" sz="2400" dirty="0"/>
              <a:t> teaching of compromise between pagan practice and </a:t>
            </a:r>
            <a:r>
              <a:rPr lang="en-US" sz="2400" dirty="0" smtClean="0"/>
              <a:t>Christian </a:t>
            </a:r>
            <a:r>
              <a:rPr lang="en-US" sz="2400" dirty="0"/>
              <a:t>teaching.  One such practice being that the trade guilds would hold banquets in the temples after which people would engage in sexual immorality.</a:t>
            </a:r>
          </a:p>
          <a:p>
            <a:endParaRPr lang="en-US" sz="2400" dirty="0"/>
          </a:p>
        </p:txBody>
      </p:sp>
    </p:spTree>
    <p:extLst>
      <p:ext uri="{BB962C8B-B14F-4D97-AF65-F5344CB8AC3E}">
        <p14:creationId xmlns:p14="http://schemas.microsoft.com/office/powerpoint/2010/main" val="3581689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144" y="1572768"/>
            <a:ext cx="4206240" cy="3154680"/>
          </a:xfrm>
          <a:prstGeom prst="rect">
            <a:avLst/>
          </a:prstGeom>
        </p:spPr>
      </p:pic>
      <p:sp>
        <p:nvSpPr>
          <p:cNvPr id="4" name="TextBox 3"/>
          <p:cNvSpPr txBox="1"/>
          <p:nvPr/>
        </p:nvSpPr>
        <p:spPr>
          <a:xfrm>
            <a:off x="818147" y="2232561"/>
            <a:ext cx="5149516" cy="1938992"/>
          </a:xfrm>
          <a:prstGeom prst="rect">
            <a:avLst/>
          </a:prstGeom>
          <a:noFill/>
        </p:spPr>
        <p:txBody>
          <a:bodyPr wrap="square" rtlCol="0">
            <a:spAutoFit/>
          </a:bodyPr>
          <a:lstStyle/>
          <a:p>
            <a:r>
              <a:rPr lang="en-US" sz="2400" b="1" baseline="30000" dirty="0"/>
              <a:t> </a:t>
            </a:r>
            <a:r>
              <a:rPr lang="en-US" sz="2400" dirty="0"/>
              <a:t>I will strike her children dead. Then all the churches will know that I am the one who searches minds and hearts. I will reward each of you as your actions deserve.</a:t>
            </a:r>
          </a:p>
        </p:txBody>
      </p:sp>
    </p:spTree>
    <p:extLst>
      <p:ext uri="{BB962C8B-B14F-4D97-AF65-F5344CB8AC3E}">
        <p14:creationId xmlns:p14="http://schemas.microsoft.com/office/powerpoint/2010/main" val="4001132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3"/>
          </a:xfrm>
          <a:prstGeom prst="rect">
            <a:avLst/>
          </a:prstGeom>
        </p:spPr>
      </p:pic>
      <p:sp>
        <p:nvSpPr>
          <p:cNvPr id="6" name="TextBox 5"/>
          <p:cNvSpPr txBox="1"/>
          <p:nvPr/>
        </p:nvSpPr>
        <p:spPr>
          <a:xfrm>
            <a:off x="818147" y="2358948"/>
            <a:ext cx="5149516" cy="2677656"/>
          </a:xfrm>
          <a:prstGeom prst="rect">
            <a:avLst/>
          </a:prstGeom>
          <a:noFill/>
        </p:spPr>
        <p:txBody>
          <a:bodyPr wrap="square" rtlCol="0">
            <a:spAutoFit/>
          </a:bodyPr>
          <a:lstStyle/>
          <a:p>
            <a:r>
              <a:rPr lang="en-US" sz="2400" b="1" dirty="0" smtClean="0"/>
              <a:t>Exhortation</a:t>
            </a:r>
            <a:r>
              <a:rPr lang="en-US" sz="2400" dirty="0"/>
              <a:t>: But as for the rest of you in Thyatira—you who do not hold to this teaching and who have not learned what some people call the deep things of Satan—I won’t burden you with anything else. Just hold on to what you have until I come. </a:t>
            </a:r>
          </a:p>
        </p:txBody>
      </p:sp>
    </p:spTree>
    <p:extLst>
      <p:ext uri="{BB962C8B-B14F-4D97-AF65-F5344CB8AC3E}">
        <p14:creationId xmlns:p14="http://schemas.microsoft.com/office/powerpoint/2010/main" val="975561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143" y="1572768"/>
            <a:ext cx="4206240" cy="3154680"/>
          </a:xfrm>
          <a:prstGeom prst="rect">
            <a:avLst/>
          </a:prstGeom>
        </p:spPr>
      </p:pic>
      <p:sp>
        <p:nvSpPr>
          <p:cNvPr id="6" name="TextBox 5"/>
          <p:cNvSpPr txBox="1"/>
          <p:nvPr/>
        </p:nvSpPr>
        <p:spPr>
          <a:xfrm>
            <a:off x="818147" y="2358948"/>
            <a:ext cx="5149516" cy="4154984"/>
          </a:xfrm>
          <a:prstGeom prst="rect">
            <a:avLst/>
          </a:prstGeom>
          <a:noFill/>
        </p:spPr>
        <p:txBody>
          <a:bodyPr wrap="square" rtlCol="0">
            <a:spAutoFit/>
          </a:bodyPr>
          <a:lstStyle/>
          <a:p>
            <a:r>
              <a:rPr lang="en-US" sz="2400" b="1" dirty="0"/>
              <a:t>Promise to overcomer</a:t>
            </a:r>
            <a:r>
              <a:rPr lang="en-US" sz="2400" b="1" dirty="0" smtClean="0"/>
              <a:t>: </a:t>
            </a:r>
            <a:r>
              <a:rPr lang="en-US" sz="2400" b="1" baseline="30000" dirty="0"/>
              <a:t> </a:t>
            </a:r>
            <a:r>
              <a:rPr lang="en-US" sz="2400" dirty="0"/>
              <a:t>I will give authority over the nations to the person who </a:t>
            </a:r>
            <a:r>
              <a:rPr lang="en-US" sz="2400" dirty="0" smtClean="0"/>
              <a:t>overcomes and </a:t>
            </a:r>
            <a:r>
              <a:rPr lang="en-US" sz="2400" dirty="0"/>
              <a:t>continues to do what I’ve </a:t>
            </a:r>
            <a:r>
              <a:rPr lang="en-US" sz="2400" dirty="0" smtClean="0"/>
              <a:t>commanded to </a:t>
            </a:r>
            <a:r>
              <a:rPr lang="en-US" sz="2400" dirty="0"/>
              <a:t>the end, and</a:t>
            </a:r>
          </a:p>
          <a:p>
            <a:r>
              <a:rPr lang="en-US" sz="2400" dirty="0" smtClean="0"/>
              <a:t>‘</a:t>
            </a:r>
            <a:r>
              <a:rPr lang="en-US" sz="2400" dirty="0"/>
              <a:t>He will rule them with an iron scepter</a:t>
            </a:r>
            <a:r>
              <a:rPr lang="en-US" sz="2400" dirty="0" smtClean="0"/>
              <a:t>; shattering </a:t>
            </a:r>
            <a:r>
              <a:rPr lang="en-US" sz="2400" dirty="0"/>
              <a:t>them like clay pots</a:t>
            </a:r>
            <a:r>
              <a:rPr lang="en-US" sz="2400" dirty="0" smtClean="0"/>
              <a:t>.’ ‘</a:t>
            </a:r>
            <a:r>
              <a:rPr lang="en-US" sz="2400" dirty="0"/>
              <a:t>Just as I have received authority from my Father, I will also give him the morning star</a:t>
            </a:r>
            <a:r>
              <a:rPr lang="en-US" sz="2400" dirty="0" smtClean="0"/>
              <a:t>. ‘</a:t>
            </a:r>
            <a:r>
              <a:rPr lang="en-US" sz="2400" dirty="0"/>
              <a:t>Let </a:t>
            </a:r>
            <a:r>
              <a:rPr lang="en-US" sz="2400" dirty="0" smtClean="0"/>
              <a:t>everyone listen </a:t>
            </a:r>
            <a:r>
              <a:rPr lang="en-US" sz="2400" dirty="0"/>
              <a:t>to what the Spirit says to the churches.’”</a:t>
            </a:r>
          </a:p>
          <a:p>
            <a:endParaRPr lang="en-US" sz="2400" dirty="0"/>
          </a:p>
        </p:txBody>
      </p:sp>
    </p:spTree>
    <p:extLst>
      <p:ext uri="{BB962C8B-B14F-4D97-AF65-F5344CB8AC3E}">
        <p14:creationId xmlns:p14="http://schemas.microsoft.com/office/powerpoint/2010/main" val="983379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143" y="1572768"/>
            <a:ext cx="4206240" cy="3154680"/>
          </a:xfrm>
          <a:prstGeom prst="rect">
            <a:avLst/>
          </a:prstGeom>
        </p:spPr>
      </p:pic>
      <p:sp>
        <p:nvSpPr>
          <p:cNvPr id="6" name="TextBox 5"/>
          <p:cNvSpPr txBox="1"/>
          <p:nvPr/>
        </p:nvSpPr>
        <p:spPr>
          <a:xfrm>
            <a:off x="818147" y="2358948"/>
            <a:ext cx="5149516" cy="1200329"/>
          </a:xfrm>
          <a:prstGeom prst="rect">
            <a:avLst/>
          </a:prstGeom>
          <a:noFill/>
        </p:spPr>
        <p:txBody>
          <a:bodyPr wrap="square" rtlCol="0">
            <a:spAutoFit/>
          </a:bodyPr>
          <a:lstStyle/>
          <a:p>
            <a:r>
              <a:rPr lang="en-US" sz="2400" dirty="0" smtClean="0"/>
              <a:t>Perhaps power over the nations was the goal of Jezebel.</a:t>
            </a:r>
          </a:p>
          <a:p>
            <a:r>
              <a:rPr lang="en-US" sz="2400" dirty="0" smtClean="0"/>
              <a:t>“Rod of Iron” echoes Ps 2:7-9; Ps 110:2</a:t>
            </a:r>
            <a:endParaRPr lang="en-US" sz="2400" dirty="0"/>
          </a:p>
        </p:txBody>
      </p:sp>
      <p:sp>
        <p:nvSpPr>
          <p:cNvPr id="8" name="TextBox 7"/>
          <p:cNvSpPr txBox="1"/>
          <p:nvPr/>
        </p:nvSpPr>
        <p:spPr>
          <a:xfrm>
            <a:off x="812801" y="4727448"/>
            <a:ext cx="10260582" cy="1938992"/>
          </a:xfrm>
          <a:prstGeom prst="rect">
            <a:avLst/>
          </a:prstGeom>
          <a:noFill/>
        </p:spPr>
        <p:txBody>
          <a:bodyPr wrap="square" rtlCol="0">
            <a:spAutoFit/>
          </a:bodyPr>
          <a:lstStyle/>
          <a:p>
            <a:r>
              <a:rPr lang="en-US" sz="2400" b="1" dirty="0"/>
              <a:t>Prophetic position</a:t>
            </a:r>
            <a:r>
              <a:rPr lang="en-US" sz="2400" dirty="0"/>
              <a:t>: </a:t>
            </a:r>
            <a:r>
              <a:rPr lang="en-US" sz="2400" dirty="0" smtClean="0"/>
              <a:t>Medieval </a:t>
            </a:r>
            <a:r>
              <a:rPr lang="en-US" sz="2400" dirty="0"/>
              <a:t>Church (600 -1517AD)</a:t>
            </a:r>
          </a:p>
          <a:p>
            <a:r>
              <a:rPr lang="en-US" sz="2400" dirty="0"/>
              <a:t>Don't get too excited about this being the Catholic Church.  See the commendation above.  They were doing good things and getting better.  Also think about the fact that if this is the </a:t>
            </a:r>
            <a:r>
              <a:rPr lang="en-US" sz="2400" dirty="0" smtClean="0"/>
              <a:t>medieval catholic </a:t>
            </a:r>
            <a:r>
              <a:rPr lang="en-US" sz="2400" dirty="0"/>
              <a:t>church, the next letter then is the reformation or protestant church and it has NO commendation at all</a:t>
            </a:r>
            <a:r>
              <a:rPr lang="en-US" sz="2400" dirty="0" smtClean="0"/>
              <a:t>.</a:t>
            </a:r>
            <a:endParaRPr lang="en-US" sz="2400" dirty="0"/>
          </a:p>
        </p:txBody>
      </p:sp>
    </p:spTree>
    <p:extLst>
      <p:ext uri="{BB962C8B-B14F-4D97-AF65-F5344CB8AC3E}">
        <p14:creationId xmlns:p14="http://schemas.microsoft.com/office/powerpoint/2010/main" val="1254375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4234656973"/>
              </p:ext>
            </p:extLst>
          </p:nvPr>
        </p:nvGraphicFramePr>
        <p:xfrm>
          <a:off x="818147" y="2271030"/>
          <a:ext cx="5493444" cy="259588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Admonitory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Devotion,</a:t>
                      </a:r>
                      <a:r>
                        <a:rPr lang="en-US" baseline="0" dirty="0" smtClean="0"/>
                        <a:t> not just doctrine</a:t>
                      </a:r>
                      <a:endParaRPr lang="en-US" dirty="0"/>
                    </a:p>
                  </a:txBody>
                  <a:tcPr/>
                </a:tc>
              </a:tr>
              <a:tr h="370840">
                <a:tc>
                  <a:txBody>
                    <a:bodyPr/>
                    <a:lstStyle/>
                    <a:p>
                      <a:r>
                        <a:rPr lang="en-US" dirty="0" smtClean="0"/>
                        <a:t>Smyrna</a:t>
                      </a:r>
                      <a:endParaRPr lang="en-US" dirty="0"/>
                    </a:p>
                  </a:txBody>
                  <a:tcPr/>
                </a:tc>
                <a:tc>
                  <a:txBody>
                    <a:bodyPr/>
                    <a:lstStyle/>
                    <a:p>
                      <a:r>
                        <a:rPr lang="en-US" dirty="0" smtClean="0"/>
                        <a:t>Endure Persecution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Purify ambassadorship</a:t>
                      </a:r>
                      <a:endParaRPr lang="en-US" dirty="0"/>
                    </a:p>
                  </a:txBody>
                  <a:tcPr/>
                </a:tc>
              </a:tr>
              <a:tr h="370840">
                <a:tc>
                  <a:txBody>
                    <a:bodyPr/>
                    <a:lstStyle/>
                    <a:p>
                      <a:r>
                        <a:rPr lang="en-US" dirty="0" smtClean="0"/>
                        <a:t>Thyatira</a:t>
                      </a:r>
                      <a:endParaRPr lang="en-US" dirty="0"/>
                    </a:p>
                  </a:txBody>
                  <a:tcPr/>
                </a:tc>
                <a:tc>
                  <a:txBody>
                    <a:bodyPr/>
                    <a:lstStyle/>
                    <a:p>
                      <a:r>
                        <a:rPr lang="en-US" dirty="0" err="1" smtClean="0"/>
                        <a:t>Pagain</a:t>
                      </a:r>
                      <a:r>
                        <a:rPr lang="en-US" dirty="0" smtClean="0"/>
                        <a:t> practices</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889370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13" name="TextBox 12"/>
          <p:cNvSpPr txBox="1"/>
          <p:nvPr/>
        </p:nvSpPr>
        <p:spPr>
          <a:xfrm>
            <a:off x="6607100" y="4728411"/>
            <a:ext cx="4734667"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4083401899"/>
              </p:ext>
            </p:extLst>
          </p:nvPr>
        </p:nvGraphicFramePr>
        <p:xfrm>
          <a:off x="818147" y="2271030"/>
          <a:ext cx="5493444" cy="2595880"/>
        </p:xfrm>
        <a:graphic>
          <a:graphicData uri="http://schemas.openxmlformats.org/drawingml/2006/table">
            <a:tbl>
              <a:tblPr firstRow="1" bandRow="1">
                <a:tableStyleId>{5C22544A-7EE6-4342-B048-85BDC9FD1C3A}</a:tableStyleId>
              </a:tblPr>
              <a:tblGrid>
                <a:gridCol w="2746722"/>
                <a:gridCol w="2746722"/>
              </a:tblGrid>
              <a:tr h="370840">
                <a:tc gridSpan="2">
                  <a:txBody>
                    <a:bodyPr/>
                    <a:lstStyle/>
                    <a:p>
                      <a:r>
                        <a:rPr lang="en-US" dirty="0" smtClean="0"/>
                        <a:t>Personal Level</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Neglected</a:t>
                      </a:r>
                      <a:r>
                        <a:rPr lang="en-US" baseline="0" dirty="0" smtClean="0"/>
                        <a:t> priorities</a:t>
                      </a:r>
                      <a:endParaRPr lang="en-US" dirty="0"/>
                    </a:p>
                  </a:txBody>
                  <a:tcPr/>
                </a:tc>
              </a:tr>
              <a:tr h="370840">
                <a:tc>
                  <a:txBody>
                    <a:bodyPr/>
                    <a:lstStyle/>
                    <a:p>
                      <a:r>
                        <a:rPr lang="en-US" dirty="0" smtClean="0"/>
                        <a:t>Smyrna</a:t>
                      </a:r>
                      <a:endParaRPr lang="en-US" dirty="0"/>
                    </a:p>
                  </a:txBody>
                  <a:tcPr/>
                </a:tc>
                <a:tc>
                  <a:txBody>
                    <a:bodyPr/>
                    <a:lstStyle/>
                    <a:p>
                      <a:r>
                        <a:rPr lang="en-US" dirty="0" smtClean="0"/>
                        <a:t>Satanic opposition</a:t>
                      </a:r>
                      <a:endParaRPr lang="en-US" dirty="0"/>
                    </a:p>
                  </a:txBody>
                  <a:tcPr/>
                </a:tc>
              </a:tr>
              <a:tr h="370840">
                <a:tc>
                  <a:txBody>
                    <a:bodyPr/>
                    <a:lstStyle/>
                    <a:p>
                      <a:r>
                        <a:rPr lang="en-US" dirty="0" err="1" smtClean="0"/>
                        <a:t>Pergamos</a:t>
                      </a:r>
                      <a:endParaRPr lang="en-US" dirty="0"/>
                    </a:p>
                  </a:txBody>
                  <a:tcPr/>
                </a:tc>
                <a:tc>
                  <a:txBody>
                    <a:bodyPr/>
                    <a:lstStyle/>
                    <a:p>
                      <a:r>
                        <a:rPr lang="en-US" dirty="0" smtClean="0"/>
                        <a:t>Spiritual</a:t>
                      </a:r>
                      <a:r>
                        <a:rPr lang="en-US" baseline="0" dirty="0" smtClean="0"/>
                        <a:t> compromise</a:t>
                      </a:r>
                      <a:endParaRPr lang="en-US" dirty="0"/>
                    </a:p>
                  </a:txBody>
                  <a:tcPr/>
                </a:tc>
              </a:tr>
              <a:tr h="370840">
                <a:tc>
                  <a:txBody>
                    <a:bodyPr/>
                    <a:lstStyle/>
                    <a:p>
                      <a:r>
                        <a:rPr lang="en-US" dirty="0" smtClean="0"/>
                        <a:t>Thyatira</a:t>
                      </a:r>
                      <a:endParaRPr lang="en-US" dirty="0"/>
                    </a:p>
                  </a:txBody>
                  <a:tcPr/>
                </a:tc>
                <a:tc>
                  <a:txBody>
                    <a:bodyPr/>
                    <a:lstStyle/>
                    <a:p>
                      <a:r>
                        <a:rPr lang="en-US" dirty="0" smtClean="0"/>
                        <a:t>Pagan</a:t>
                      </a:r>
                      <a:r>
                        <a:rPr lang="en-US" baseline="0" dirty="0" smtClean="0"/>
                        <a:t> practices</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008105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Thyatira</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137" y="1571966"/>
            <a:ext cx="4208592" cy="3156444"/>
          </a:xfrm>
          <a:prstGeom prst="rect">
            <a:avLst/>
          </a:prstGeom>
        </p:spPr>
      </p:pic>
      <p:sp>
        <p:nvSpPr>
          <p:cNvPr id="13" name="TextBox 12"/>
          <p:cNvSpPr txBox="1"/>
          <p:nvPr/>
        </p:nvSpPr>
        <p:spPr>
          <a:xfrm>
            <a:off x="6870137" y="4728411"/>
            <a:ext cx="4471630" cy="276999"/>
          </a:xfrm>
          <a:prstGeom prst="rect">
            <a:avLst/>
          </a:prstGeom>
          <a:noFill/>
        </p:spPr>
        <p:txBody>
          <a:bodyPr wrap="square" rtlCol="0">
            <a:spAutoFit/>
          </a:bodyPr>
          <a:lstStyle/>
          <a:p>
            <a:r>
              <a:rPr lang="en-US" sz="1200" dirty="0" smtClean="0"/>
              <a:t>Library </a:t>
            </a:r>
            <a:r>
              <a:rPr lang="en-US" sz="1200" dirty="0"/>
              <a:t>of </a:t>
            </a:r>
            <a:r>
              <a:rPr lang="en-US" sz="1200" dirty="0" err="1" smtClean="0"/>
              <a:t>Celsus</a:t>
            </a:r>
            <a:r>
              <a:rPr lang="en-US" sz="1200" dirty="0" smtClean="0"/>
              <a:t> at Ephesus</a:t>
            </a:r>
            <a:endParaRPr lang="en-US" sz="1200" dirty="0"/>
          </a:p>
        </p:txBody>
      </p:sp>
      <p:graphicFrame>
        <p:nvGraphicFramePr>
          <p:cNvPr id="4" name="Table 3"/>
          <p:cNvGraphicFramePr>
            <a:graphicFrameLocks noGrp="1"/>
          </p:cNvGraphicFramePr>
          <p:nvPr>
            <p:extLst>
              <p:ext uri="{D42A27DB-BD31-4B8C-83A1-F6EECF244321}">
                <p14:modId xmlns:p14="http://schemas.microsoft.com/office/powerpoint/2010/main" val="1012449854"/>
              </p:ext>
            </p:extLst>
          </p:nvPr>
        </p:nvGraphicFramePr>
        <p:xfrm>
          <a:off x="818145" y="2271030"/>
          <a:ext cx="5961796" cy="2865120"/>
        </p:xfrm>
        <a:graphic>
          <a:graphicData uri="http://schemas.openxmlformats.org/drawingml/2006/table">
            <a:tbl>
              <a:tblPr firstRow="1" bandRow="1">
                <a:tableStyleId>{5C22544A-7EE6-4342-B048-85BDC9FD1C3A}</a:tableStyleId>
              </a:tblPr>
              <a:tblGrid>
                <a:gridCol w="2980898"/>
                <a:gridCol w="2980898"/>
              </a:tblGrid>
              <a:tr h="370840">
                <a:tc gridSpan="2">
                  <a:txBody>
                    <a:bodyPr/>
                    <a:lstStyle/>
                    <a:p>
                      <a:r>
                        <a:rPr lang="en-US" dirty="0" smtClean="0"/>
                        <a:t>Promise to the Overcomer</a:t>
                      </a:r>
                      <a:endParaRPr lang="en-US" dirty="0"/>
                    </a:p>
                  </a:txBody>
                  <a:tcPr/>
                </a:tc>
                <a:tc hMerge="1">
                  <a:txBody>
                    <a:bodyPr/>
                    <a:lstStyle/>
                    <a:p>
                      <a:endParaRPr lang="en-US" dirty="0"/>
                    </a:p>
                  </a:txBody>
                  <a:tcPr/>
                </a:tc>
              </a:tr>
              <a:tr h="370840">
                <a:tc>
                  <a:txBody>
                    <a:bodyPr/>
                    <a:lstStyle/>
                    <a:p>
                      <a:r>
                        <a:rPr lang="en-US" dirty="0" smtClean="0"/>
                        <a:t>Ephesus</a:t>
                      </a:r>
                      <a:endParaRPr lang="en-US" dirty="0"/>
                    </a:p>
                  </a:txBody>
                  <a:tcPr/>
                </a:tc>
                <a:tc>
                  <a:txBody>
                    <a:bodyPr/>
                    <a:lstStyle/>
                    <a:p>
                      <a:r>
                        <a:rPr lang="en-US" dirty="0" smtClean="0"/>
                        <a:t>Eat of the Tree of Life</a:t>
                      </a:r>
                      <a:endParaRPr lang="en-US" dirty="0"/>
                    </a:p>
                  </a:txBody>
                  <a:tcPr/>
                </a:tc>
              </a:tr>
              <a:tr h="370840">
                <a:tc>
                  <a:txBody>
                    <a:bodyPr/>
                    <a:lstStyle/>
                    <a:p>
                      <a:r>
                        <a:rPr lang="en-US" dirty="0" smtClean="0"/>
                        <a:t>Smyrna</a:t>
                      </a:r>
                      <a:endParaRPr lang="en-US" dirty="0"/>
                    </a:p>
                  </a:txBody>
                  <a:tcPr/>
                </a:tc>
                <a:tc>
                  <a:txBody>
                    <a:bodyPr/>
                    <a:lstStyle/>
                    <a:p>
                      <a:r>
                        <a:rPr lang="en-US" dirty="0" smtClean="0"/>
                        <a:t>Not hurt of the</a:t>
                      </a:r>
                      <a:r>
                        <a:rPr lang="en-US" baseline="0" dirty="0" smtClean="0"/>
                        <a:t> Second Death</a:t>
                      </a:r>
                      <a:endParaRPr lang="en-US" dirty="0"/>
                    </a:p>
                  </a:txBody>
                  <a:tcPr/>
                </a:tc>
              </a:tr>
              <a:tr h="370840">
                <a:tc>
                  <a:txBody>
                    <a:bodyPr/>
                    <a:lstStyle/>
                    <a:p>
                      <a:r>
                        <a:rPr lang="en-US" dirty="0" err="1" smtClean="0"/>
                        <a:t>Pergamos</a:t>
                      </a:r>
                      <a:endParaRPr lang="en-US" dirty="0"/>
                    </a:p>
                  </a:txBody>
                  <a:tcPr/>
                </a:tc>
                <a:tc>
                  <a:txBody>
                    <a:bodyPr/>
                    <a:lstStyle/>
                    <a:p>
                      <a:r>
                        <a:rPr lang="en-US" dirty="0" smtClean="0"/>
                        <a:t>Eat</a:t>
                      </a:r>
                      <a:r>
                        <a:rPr lang="en-US" baseline="0" dirty="0" smtClean="0"/>
                        <a:t> manna, White stone, New name</a:t>
                      </a:r>
                      <a:endParaRPr lang="en-US" dirty="0"/>
                    </a:p>
                  </a:txBody>
                  <a:tcPr/>
                </a:tc>
              </a:tr>
              <a:tr h="370840">
                <a:tc>
                  <a:txBody>
                    <a:bodyPr/>
                    <a:lstStyle/>
                    <a:p>
                      <a:r>
                        <a:rPr lang="en-US" dirty="0" smtClean="0"/>
                        <a:t>Thyatira</a:t>
                      </a:r>
                      <a:endParaRPr lang="en-US" dirty="0"/>
                    </a:p>
                  </a:txBody>
                  <a:tcPr/>
                </a:tc>
                <a:tc>
                  <a:txBody>
                    <a:bodyPr/>
                    <a:lstStyle/>
                    <a:p>
                      <a:r>
                        <a:rPr lang="en-US" dirty="0" smtClean="0"/>
                        <a:t>Power over nations</a:t>
                      </a:r>
                      <a:endParaRPr lang="en-US" dirty="0"/>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241281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85000" lnSpcReduction="20000"/>
          </a:bodyPr>
          <a:lstStyle/>
          <a:p>
            <a:pPr marL="0" indent="0">
              <a:buNone/>
            </a:pPr>
            <a:r>
              <a:rPr lang="en-US" sz="4800" b="1" dirty="0" smtClean="0"/>
              <a:t>Medieval Church History </a:t>
            </a:r>
            <a:r>
              <a:rPr lang="en-US" sz="1400" dirty="0" err="1" smtClean="0"/>
              <a:t>History</a:t>
            </a:r>
            <a:r>
              <a:rPr lang="en-US" sz="1400" dirty="0" smtClean="0"/>
              <a:t> of the Popes, Joseph McCabe</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970318"/>
          </a:xfrm>
          <a:prstGeom prst="rect">
            <a:avLst/>
          </a:prstGeom>
          <a:noFill/>
        </p:spPr>
        <p:txBody>
          <a:bodyPr wrap="square" rtlCol="0">
            <a:spAutoFit/>
          </a:bodyPr>
          <a:lstStyle/>
          <a:p>
            <a:r>
              <a:rPr lang="en-US" dirty="0" smtClean="0"/>
              <a:t>Pope means “Papa” or “Father”.  This title initially applied to all western bishops.</a:t>
            </a:r>
          </a:p>
          <a:p>
            <a:r>
              <a:rPr lang="en-US" dirty="0" smtClean="0"/>
              <a:t>About 500 A.D. it began to be restricted to the Bishop of Rome.</a:t>
            </a:r>
          </a:p>
          <a:p>
            <a:endParaRPr lang="en-US" dirty="0"/>
          </a:p>
          <a:p>
            <a:pPr marL="285750" indent="-285750">
              <a:buFont typeface="Wingdings" panose="05000000000000000000" pitchFamily="2" charset="2"/>
              <a:buChar char="§"/>
            </a:pPr>
            <a:r>
              <a:rPr lang="en-US" dirty="0" err="1" smtClean="0"/>
              <a:t>Siricius</a:t>
            </a:r>
            <a:r>
              <a:rPr lang="en-US" dirty="0" smtClean="0"/>
              <a:t> (395-398), Bishop of Rome attempted to claim universal jurisdiction over the church.  The Empire in that day was divided into the East and West.</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Leo I (440-461) thought of as the first pope among historians.  He obtained imperial recognition from Emperor </a:t>
            </a:r>
            <a:r>
              <a:rPr lang="en-US" dirty="0" err="1" smtClean="0"/>
              <a:t>Valentinina</a:t>
            </a:r>
            <a:r>
              <a:rPr lang="en-US" dirty="0" smtClean="0"/>
              <a:t> III for his claim of Primate of All Bishops (445).</a:t>
            </a:r>
            <a:br>
              <a:rPr lang="en-US" dirty="0" smtClean="0"/>
            </a:br>
            <a:r>
              <a:rPr lang="en-US" dirty="0" smtClean="0"/>
              <a:t>In 452, he persuaded the barbarian tribes to spare the city of Rome.  He did the same when he persuaded Genseric the Vandal to have mercy on Rome.</a:t>
            </a:r>
            <a:br>
              <a:rPr lang="en-US" dirty="0" smtClean="0"/>
            </a:br>
            <a:r>
              <a:rPr lang="en-US" dirty="0" smtClean="0"/>
              <a:t>After this he declared himself Lord of the Whole Church and advocated for universal papacy.  Resistance to his authority was declared a sure path to Hell and he advocated for the death penalty for heresy.</a:t>
            </a:r>
            <a:br>
              <a:rPr lang="en-US" dirty="0" smtClean="0"/>
            </a:br>
            <a:r>
              <a:rPr lang="en-US" dirty="0" smtClean="0"/>
              <a:t>The Council of Chalcedon (451) made up of bishops from all over the world had given the Patriarch of Constantinople equal standing with the Bishop of Rome.</a:t>
            </a:r>
            <a:endParaRPr lang="en-US" dirty="0"/>
          </a:p>
        </p:txBody>
      </p:sp>
    </p:spTree>
    <p:extLst>
      <p:ext uri="{BB962C8B-B14F-4D97-AF65-F5344CB8AC3E}">
        <p14:creationId xmlns:p14="http://schemas.microsoft.com/office/powerpoint/2010/main" val="2177838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Seven Letters</a:t>
            </a:r>
            <a:endParaRPr lang="en-US" dirty="0"/>
          </a:p>
        </p:txBody>
      </p:sp>
      <p:sp>
        <p:nvSpPr>
          <p:cNvPr id="3" name="Content Placeholder 2"/>
          <p:cNvSpPr>
            <a:spLocks noGrp="1"/>
          </p:cNvSpPr>
          <p:nvPr>
            <p:ph idx="1"/>
          </p:nvPr>
        </p:nvSpPr>
        <p:spPr>
          <a:xfrm>
            <a:off x="836194" y="1452646"/>
            <a:ext cx="10515600" cy="574937"/>
          </a:xfrm>
        </p:spPr>
        <p:txBody>
          <a:bodyPr>
            <a:normAutofit fontScale="92500" lnSpcReduction="20000"/>
          </a:bodyPr>
          <a:lstStyle/>
          <a:p>
            <a:pPr marL="0" indent="0">
              <a:buNone/>
            </a:pPr>
            <a:r>
              <a:rPr lang="en-US" sz="4800" b="1" dirty="0" smtClean="0"/>
              <a:t>Medieval Church History </a:t>
            </a:r>
          </a:p>
          <a:p>
            <a:pPr marL="0" indent="0">
              <a:buNone/>
            </a:pPr>
            <a:endParaRPr lang="en-US" dirty="0" smtClean="0"/>
          </a:p>
        </p:txBody>
      </p:sp>
      <p:cxnSp>
        <p:nvCxnSpPr>
          <p:cNvPr id="11" name="Straight Connector 10"/>
          <p:cNvCxnSpPr/>
          <p:nvPr/>
        </p:nvCxnSpPr>
        <p:spPr>
          <a:xfrm>
            <a:off x="818147" y="2069432"/>
            <a:ext cx="5149516"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18147" y="2419815"/>
            <a:ext cx="10723365" cy="3693319"/>
          </a:xfrm>
          <a:prstGeom prst="rect">
            <a:avLst/>
          </a:prstGeom>
          <a:noFill/>
        </p:spPr>
        <p:txBody>
          <a:bodyPr wrap="square" rtlCol="0">
            <a:spAutoFit/>
          </a:bodyPr>
          <a:lstStyle/>
          <a:p>
            <a:pPr marL="285750" indent="-285750">
              <a:buFont typeface="Wingdings" panose="05000000000000000000" pitchFamily="2" charset="2"/>
              <a:buChar char="§"/>
            </a:pPr>
            <a:r>
              <a:rPr lang="en-US" dirty="0" err="1"/>
              <a:t>Simplicius</a:t>
            </a:r>
            <a:r>
              <a:rPr lang="en-US" dirty="0"/>
              <a:t> (468-483)</a:t>
            </a:r>
            <a:r>
              <a:rPr lang="en-US" dirty="0" smtClean="0"/>
              <a:t> The western empire fell around 476 during his papacy.  This left a power </a:t>
            </a:r>
            <a:r>
              <a:rPr lang="en-US" dirty="0" smtClean="0"/>
              <a:t>vacuum </a:t>
            </a:r>
            <a:r>
              <a:rPr lang="en-US" dirty="0" smtClean="0"/>
              <a:t>which left </a:t>
            </a:r>
            <a:r>
              <a:rPr lang="en-US" dirty="0" err="1" smtClean="0"/>
              <a:t>Simplicius</a:t>
            </a:r>
            <a:r>
              <a:rPr lang="en-US" dirty="0" smtClean="0"/>
              <a:t> the most commanding figure in the west.</a:t>
            </a:r>
          </a:p>
          <a:p>
            <a:endParaRPr lang="en-US" dirty="0" smtClean="0"/>
          </a:p>
          <a:p>
            <a:pPr marL="285750" indent="-285750">
              <a:buFont typeface="Wingdings" panose="05000000000000000000" pitchFamily="2" charset="2"/>
              <a:buChar char="§"/>
            </a:pPr>
            <a:r>
              <a:rPr lang="en-US" dirty="0" smtClean="0"/>
              <a:t>Pope Gregory I (590-604) is thought of as the real first pope.  Under his watch he labored toward the purification of the church, deposed neglectful or unworthy bishops, opposed the sale of offices (“simony”).</a:t>
            </a:r>
          </a:p>
          <a:p>
            <a:endParaRPr lang="en-US" dirty="0"/>
          </a:p>
          <a:p>
            <a:pPr marL="285750" indent="-285750">
              <a:buFont typeface="Wingdings" panose="05000000000000000000" pitchFamily="2" charset="2"/>
              <a:buChar char="§"/>
            </a:pPr>
            <a:r>
              <a:rPr lang="en-US" dirty="0" err="1" smtClean="0"/>
              <a:t>Zacharius</a:t>
            </a:r>
            <a:r>
              <a:rPr lang="en-US" dirty="0" smtClean="0"/>
              <a:t> (741-752) helped make Pepin, father of Charlemagne, King of the Franks.</a:t>
            </a:r>
          </a:p>
          <a:p>
            <a:endParaRPr lang="en-US" dirty="0" smtClean="0"/>
          </a:p>
          <a:p>
            <a:pPr marL="285750" indent="-285750">
              <a:buFont typeface="Wingdings" panose="05000000000000000000" pitchFamily="2" charset="2"/>
              <a:buChar char="§"/>
            </a:pPr>
            <a:r>
              <a:rPr lang="en-US" dirty="0" smtClean="0"/>
              <a:t>Stephen II (752-757) asked Pepin to lead his army to Italy to conquer the </a:t>
            </a:r>
            <a:r>
              <a:rPr lang="en-US" dirty="0" err="1" smtClean="0"/>
              <a:t>Lombards</a:t>
            </a:r>
            <a:r>
              <a:rPr lang="en-US" dirty="0" smtClean="0"/>
              <a:t>.  After his successful campaign he gave part of Italy to the Pope which began the Papal States.</a:t>
            </a:r>
            <a:br>
              <a:rPr lang="en-US" dirty="0" smtClean="0"/>
            </a:br>
            <a:r>
              <a:rPr lang="en-US" dirty="0" smtClean="0"/>
              <a:t>Charlemagne worked closely with the Pope and ruled over what is now Germany, France, Switzerland, Austria, Hungary, Belgium and parts of Spain and Italy.  He helped bring the position of Papacy to a position of world power.</a:t>
            </a:r>
            <a:endParaRPr lang="en-US" dirty="0"/>
          </a:p>
        </p:txBody>
      </p:sp>
    </p:spTree>
    <p:extLst>
      <p:ext uri="{BB962C8B-B14F-4D97-AF65-F5344CB8AC3E}">
        <p14:creationId xmlns:p14="http://schemas.microsoft.com/office/powerpoint/2010/main" val="665230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15300</TotalTime>
  <Words>22287</Words>
  <Application>Microsoft Office PowerPoint</Application>
  <PresentationFormat>Custom</PresentationFormat>
  <Paragraphs>4417</Paragraphs>
  <Slides>349</Slides>
  <Notes>349</Notes>
  <HiddenSlides>5</HiddenSlides>
  <MMClips>2</MMClips>
  <ScaleCrop>false</ScaleCrop>
  <HeadingPairs>
    <vt:vector size="4" baseType="variant">
      <vt:variant>
        <vt:lpstr>Theme</vt:lpstr>
      </vt:variant>
      <vt:variant>
        <vt:i4>1</vt:i4>
      </vt:variant>
      <vt:variant>
        <vt:lpstr>Slide Titles</vt:lpstr>
      </vt:variant>
      <vt:variant>
        <vt:i4>349</vt:i4>
      </vt:variant>
    </vt:vector>
  </HeadingPairs>
  <TitlesOfParts>
    <vt:vector size="350" baseType="lpstr">
      <vt:lpstr>Office Theme</vt:lpstr>
      <vt:lpstr>Book  of  Revelation</vt:lpstr>
      <vt:lpstr>Resources</vt:lpstr>
      <vt:lpstr>Acts 17:11 Principle</vt:lpstr>
      <vt:lpstr>Revelation 1</vt:lpstr>
      <vt:lpstr>Revelation 1</vt:lpstr>
      <vt:lpstr>Revelation 1</vt:lpstr>
      <vt:lpstr>Revelation 1</vt:lpstr>
      <vt:lpstr>Revelation 1</vt:lpstr>
      <vt:lpstr>Revelation 1</vt:lpstr>
      <vt:lpstr>Background</vt:lpstr>
      <vt:lpstr>Background</vt:lpstr>
      <vt:lpstr>Background</vt:lpstr>
      <vt:lpstr>Background</vt:lpstr>
      <vt:lpstr>Background</vt:lpstr>
      <vt:lpstr>Background</vt:lpstr>
      <vt:lpstr>Background</vt:lpstr>
      <vt:lpstr>Background</vt:lpstr>
      <vt:lpstr>Background</vt:lpstr>
      <vt:lpstr>Background</vt:lpstr>
      <vt:lpstr>Background</vt:lpstr>
      <vt:lpstr>Background</vt:lpstr>
      <vt:lpstr>Revelation 1</vt:lpstr>
      <vt:lpstr>Revelation 1</vt:lpstr>
      <vt:lpstr>Revelation 1</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Seven Letters</vt:lpstr>
      <vt:lpstr>Throne Room</vt:lpstr>
      <vt:lpstr>Throne Room</vt:lpstr>
      <vt:lpstr>Throne Room</vt:lpstr>
      <vt:lpstr>Throne Room</vt:lpstr>
      <vt:lpstr>Throne Room</vt:lpstr>
      <vt:lpstr>Throne Room</vt:lpstr>
      <vt:lpstr>Throne Room</vt:lpstr>
      <vt:lpstr>Throne Room</vt:lpstr>
      <vt:lpstr>Throne Room</vt:lpstr>
      <vt:lpstr>Throne Room</vt:lpstr>
      <vt:lpstr>Throne Room</vt:lpstr>
      <vt:lpstr>Seven Sealed Scroll</vt:lpstr>
      <vt:lpstr>Seven Sealed Scroll</vt:lpstr>
      <vt:lpstr>Seven Sealed Scroll</vt:lpstr>
      <vt:lpstr>Seven Sealed Scroll</vt:lpstr>
      <vt:lpstr>Seven Sealed Scroll</vt:lpstr>
      <vt:lpstr>Seven Sealed Scroll</vt:lpstr>
      <vt:lpstr>Seven Sealed Scroll</vt:lpstr>
      <vt:lpstr>Seven Sealed Scroll</vt:lpstr>
      <vt:lpstr>Seven Sealed Scroll</vt:lpstr>
      <vt:lpstr>Seven Sealed Scroll</vt:lpstr>
      <vt:lpstr>Seven Sealed Scroll</vt:lpstr>
      <vt:lpstr>Seven Sealed Scroll</vt:lpstr>
      <vt:lpstr>Seven Sealed Scroll</vt:lpstr>
      <vt:lpstr>Seven Sealed Scroll</vt:lpstr>
      <vt:lpstr>Wrath of the Lamb</vt:lpstr>
      <vt:lpstr>Wrath of the Lamb</vt:lpstr>
      <vt:lpstr>Wrath of the Lamb</vt:lpstr>
      <vt:lpstr>Who Can Stand?</vt:lpstr>
      <vt:lpstr>Who Can Stand?</vt:lpstr>
      <vt:lpstr> </vt:lpstr>
      <vt:lpstr>Who Can Stand?</vt:lpstr>
      <vt:lpstr>Who Can Stand?</vt:lpstr>
      <vt:lpstr>Who Can Stand?</vt:lpstr>
      <vt:lpstr>Who Can Stand?</vt:lpstr>
      <vt:lpstr>Who Can Stand?</vt:lpstr>
      <vt:lpstr>Trumpet Judgements</vt:lpstr>
      <vt:lpstr>Trumpet Judgements</vt:lpstr>
      <vt:lpstr>Trumpet Judgements</vt:lpstr>
      <vt:lpstr>Trumpet Judgements</vt:lpstr>
      <vt:lpstr>Trumpet Judgements</vt:lpstr>
      <vt:lpstr>Trumpet Judgements</vt:lpstr>
      <vt:lpstr>Trumpet Judgements</vt:lpstr>
      <vt:lpstr>Trumpet Judgements</vt:lpstr>
      <vt:lpstr>Trumpet Judgements</vt:lpstr>
      <vt:lpstr>Trumpet Judgements</vt:lpstr>
      <vt:lpstr>Trumpet Judgements</vt:lpstr>
      <vt:lpstr>Mighty Angel</vt:lpstr>
      <vt:lpstr>Third Temple</vt:lpstr>
      <vt:lpstr>Third Temple</vt:lpstr>
      <vt:lpstr>Third Temple</vt:lpstr>
      <vt:lpstr>Third Temple</vt:lpstr>
      <vt:lpstr>Third Temple</vt:lpstr>
      <vt:lpstr>Third Temple</vt:lpstr>
      <vt:lpstr>Third Temple</vt:lpstr>
      <vt:lpstr>Third Temple</vt:lpstr>
      <vt:lpstr>Third Temple</vt:lpstr>
      <vt:lpstr>Third Temple</vt:lpstr>
      <vt:lpstr>These Two Witnesses of Mine</vt:lpstr>
      <vt:lpstr>These Two Witnesses of Mine</vt:lpstr>
      <vt:lpstr>These Two Witnesses of Mine</vt:lpstr>
      <vt:lpstr>These Two Witnesses of Mine</vt:lpstr>
      <vt:lpstr>These Two Witnesses of Mine</vt:lpstr>
      <vt:lpstr>These Two Witnesses of Mine</vt:lpstr>
      <vt:lpstr>These Two Witnesses of Mine</vt:lpstr>
      <vt:lpstr>These Two Witnesses of Mine</vt:lpstr>
      <vt:lpstr>These Two Witnesses of Mine</vt:lpstr>
      <vt:lpstr>These Two Witnesses of Mine</vt:lpstr>
      <vt:lpstr>History of Israel</vt:lpstr>
      <vt:lpstr>History of Israel</vt:lpstr>
      <vt:lpstr>History of Israel</vt:lpstr>
      <vt:lpstr>History of Israel</vt:lpstr>
      <vt:lpstr>History of Israel</vt:lpstr>
      <vt:lpstr>History of Israel</vt:lpstr>
      <vt:lpstr>Strategy of Satan</vt:lpstr>
      <vt:lpstr>Strategy of Satan</vt:lpstr>
      <vt:lpstr>Strategy of Satan</vt:lpstr>
      <vt:lpstr>Strategy of Satan</vt:lpstr>
      <vt:lpstr>Strategy of Satan</vt:lpstr>
      <vt:lpstr>Strategy of Satan</vt:lpstr>
      <vt:lpstr>Strategy of Satan</vt:lpstr>
      <vt:lpstr>Strategy of Satan</vt:lpstr>
      <vt:lpstr>Strategy of Satan</vt:lpstr>
      <vt:lpstr>Strategy of Satan</vt:lpstr>
      <vt:lpstr>Strategy of Satan</vt:lpstr>
      <vt:lpstr>Strategy of Satan</vt:lpstr>
      <vt:lpstr>6 6 6</vt:lpstr>
      <vt:lpstr>Strategy of Satan</vt:lpstr>
      <vt:lpstr>Strategy of Satan</vt:lpstr>
      <vt:lpstr>Preview to Wrath</vt:lpstr>
      <vt:lpstr>Preview to Wrath</vt:lpstr>
      <vt:lpstr>Preview to Wrath</vt:lpstr>
      <vt:lpstr>Prelude to the Bowls</vt:lpstr>
      <vt:lpstr>Bowls of Wrath</vt:lpstr>
      <vt:lpstr>הר מגידו</vt:lpstr>
      <vt:lpstr>  בְּהַרמוֹעֵ֖ד</vt:lpstr>
      <vt:lpstr>Bowls of Wrath</vt:lpstr>
      <vt:lpstr>Mystery Babylon</vt:lpstr>
      <vt:lpstr>Mystery Babylon</vt:lpstr>
      <vt:lpstr>Mystery Babylon</vt:lpstr>
      <vt:lpstr>Mystery Babylon</vt:lpstr>
      <vt:lpstr>Mystery Babylon</vt:lpstr>
      <vt:lpstr>Satan’s Super Kingdoms</vt:lpstr>
      <vt:lpstr>Satan’s Super Kingdoms</vt:lpstr>
      <vt:lpstr>Fall of Babylon</vt:lpstr>
      <vt:lpstr>Fall of Babylon</vt:lpstr>
      <vt:lpstr>Fall of Babylon</vt:lpstr>
      <vt:lpstr>Fall of Babylon</vt:lpstr>
      <vt:lpstr>PowerPoint Presentation</vt:lpstr>
      <vt:lpstr>PowerPoint Presentation</vt:lpstr>
      <vt:lpstr>PowerPoint Presentation</vt:lpstr>
      <vt:lpstr>Fall of Babylon</vt:lpstr>
      <vt:lpstr>Fall of Babylon</vt:lpstr>
      <vt:lpstr>Return of the King</vt:lpstr>
      <vt:lpstr>Jewish Wedding</vt:lpstr>
      <vt:lpstr>Jewish Wedding</vt:lpstr>
      <vt:lpstr>Jewish Wedding</vt:lpstr>
      <vt:lpstr>Jewish Wedding</vt:lpstr>
      <vt:lpstr>The Fifth Horseman</vt:lpstr>
      <vt:lpstr>The Fifth Horseman</vt:lpstr>
      <vt:lpstr>PowerPoint Presentation</vt:lpstr>
      <vt:lpstr>PowerPoint Presentation</vt:lpstr>
      <vt:lpstr>The Millennium</vt:lpstr>
      <vt:lpstr>The Millennium</vt:lpstr>
      <vt:lpstr>The Millennium</vt:lpstr>
      <vt:lpstr>The Millennium</vt:lpstr>
      <vt:lpstr>The Millennium</vt:lpstr>
      <vt:lpstr>The Millennium</vt:lpstr>
      <vt:lpstr>The Millennium</vt:lpstr>
      <vt:lpstr>The Millennium</vt:lpstr>
      <vt:lpstr>Eternal State</vt:lpstr>
      <vt:lpstr>Eternal State</vt:lpstr>
      <vt:lpstr>Eternal State</vt:lpstr>
      <vt:lpstr>Eternal State</vt:lpstr>
      <vt:lpstr>Eternal State</vt:lpstr>
      <vt:lpstr>PowerPoint Presentation</vt:lpstr>
    </vt:vector>
  </TitlesOfParts>
  <Company>U.S. Air Force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ERIC R CTR USAF AFMC 96 RNCS/RNCET</dc:creator>
  <cp:lastModifiedBy>Eric</cp:lastModifiedBy>
  <cp:revision>1395</cp:revision>
  <dcterms:created xsi:type="dcterms:W3CDTF">2017-08-09T15:28:32Z</dcterms:created>
  <dcterms:modified xsi:type="dcterms:W3CDTF">2020-01-18T16:56:51Z</dcterms:modified>
</cp:coreProperties>
</file>